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07" r:id="rId3"/>
    <p:sldId id="308" r:id="rId4"/>
    <p:sldId id="309" r:id="rId5"/>
    <p:sldId id="278" r:id="rId6"/>
    <p:sldId id="287" r:id="rId7"/>
    <p:sldId id="289" r:id="rId8"/>
    <p:sldId id="286" r:id="rId9"/>
    <p:sldId id="290" r:id="rId10"/>
    <p:sldId id="299" r:id="rId11"/>
    <p:sldId id="304" r:id="rId12"/>
    <p:sldId id="305" r:id="rId13"/>
    <p:sldId id="31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57D"/>
    <a:srgbClr val="FF3131"/>
    <a:srgbClr val="C31D58"/>
    <a:srgbClr val="2F3242"/>
    <a:srgbClr val="722651"/>
    <a:srgbClr val="DED231"/>
    <a:srgbClr val="295FFF"/>
    <a:srgbClr val="27C268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6142" y="4322202"/>
            <a:ext cx="8343902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Що таке правдивість </a:t>
            </a:r>
            <a:endParaRPr lang="uk-UA" sz="4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800" b="1" dirty="0" smtClean="0">
                <a:solidFill>
                  <a:schemeClr val="bg1"/>
                </a:solidFill>
              </a:rPr>
              <a:t>і </a:t>
            </a:r>
            <a:r>
              <a:rPr lang="uk-UA" sz="4800" b="1" dirty="0">
                <a:solidFill>
                  <a:schemeClr val="bg1"/>
                </a:solidFill>
              </a:rPr>
              <a:t>щирість</a:t>
            </a:r>
            <a:r>
              <a:rPr lang="uk-UA" sz="4800" b="1" dirty="0" smtClean="0">
                <a:solidFill>
                  <a:schemeClr val="bg1"/>
                </a:solidFill>
              </a:rPr>
              <a:t>?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25" y="859970"/>
            <a:ext cx="3417518" cy="31030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7390" y="958514"/>
            <a:ext cx="3842653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 </a:t>
            </a:r>
            <a:r>
              <a:rPr lang="uk-UA" sz="32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400" b="1" cap="all" dirty="0" err="1" smtClean="0"/>
              <a:t>людина</a:t>
            </a:r>
            <a:r>
              <a:rPr lang="ru-RU" sz="2400" b="1" cap="all" dirty="0" smtClean="0"/>
              <a:t> </a:t>
            </a:r>
            <a:r>
              <a:rPr lang="ru-RU" sz="2400" b="1" cap="all" dirty="0" err="1"/>
              <a:t>серед</a:t>
            </a:r>
            <a:r>
              <a:rPr lang="ru-RU" sz="2400" b="1" cap="all" dirty="0"/>
              <a:t> </a:t>
            </a:r>
            <a:r>
              <a:rPr lang="ru-RU" sz="2400" b="1" cap="all" dirty="0" smtClean="0"/>
              <a:t>людей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35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993573" y="5259893"/>
            <a:ext cx="598714" cy="489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1136" y="1415991"/>
            <a:ext cx="8732066" cy="6347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Обміркуй і познач </a:t>
            </a:r>
            <a:r>
              <a:rPr lang="uk-UA" sz="2000" b="1" dirty="0" smtClean="0">
                <a:solidFill>
                  <a:schemeClr val="bg1"/>
                </a:solidFill>
                <a:latin typeface="Cambria"/>
                <a:ea typeface="Cambria"/>
              </a:rPr>
              <a:t>𝑽</a:t>
            </a:r>
            <a:r>
              <a:rPr lang="uk-UA" sz="2000" b="1" dirty="0" smtClean="0">
                <a:solidFill>
                  <a:schemeClr val="bg1"/>
                </a:solidFill>
              </a:rPr>
              <a:t>. Чи правильно перекладати свою провину на інших?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5749750"/>
            <a:ext cx="950026" cy="1108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83996" y="494528"/>
            <a:ext cx="8732066" cy="7432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3 Я досліджую світ\1 УРОКИ 2023\Тиждень 12\№35 Що таке правдивість і щирість\2023-11-18_223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2843" r="1956" b="4866"/>
          <a:stretch/>
        </p:blipFill>
        <p:spPr bwMode="auto">
          <a:xfrm>
            <a:off x="796723" y="2298171"/>
            <a:ext cx="8062851" cy="279361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86228" y="5251723"/>
            <a:ext cx="623940" cy="489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733802" y="5259893"/>
            <a:ext cx="881742" cy="48985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так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27117" y="5259893"/>
            <a:ext cx="794656" cy="4816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ні</a:t>
            </a: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29698" y="1288263"/>
            <a:ext cx="9081098" cy="7625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Розглянь малюнки. Що на них зображено? Дівчинка </a:t>
            </a:r>
            <a:r>
              <a:rPr lang="uk-UA" sz="2000" b="1" dirty="0" smtClean="0"/>
              <a:t>розбила </a:t>
            </a:r>
            <a:r>
              <a:rPr lang="uk-UA" sz="2000" b="1" dirty="0" smtClean="0"/>
              <a:t>випадково вазу. А мамі сказала, </a:t>
            </a:r>
            <a:r>
              <a:rPr lang="uk-UA" sz="2000" b="1" dirty="0" smtClean="0"/>
              <a:t>що це зробила </a:t>
            </a:r>
            <a:r>
              <a:rPr lang="uk-UA" sz="2000" b="1" dirty="0" smtClean="0"/>
              <a:t>кішка. Чи правильно вона вчинила?</a:t>
            </a:r>
            <a:endParaRPr lang="ru-RU" sz="20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045203" y="2298169"/>
            <a:ext cx="2569854" cy="11192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траплялося таке з тобою?</a:t>
            </a:r>
            <a:endParaRPr lang="ru-RU" sz="2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45204" y="3595250"/>
            <a:ext cx="2569853" cy="1477487"/>
          </a:xfrm>
          <a:prstGeom prst="roundRect">
            <a:avLst/>
          </a:prstGeom>
          <a:solidFill>
            <a:srgbClr val="E3457D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доводилося тобі колись обманювати?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484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940205" y="2427513"/>
            <a:ext cx="1735647" cy="678634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83996" y="1422884"/>
            <a:ext cx="8732066" cy="5909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Доповни прислів’я потрібними словами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50625" y="2419946"/>
            <a:ext cx="4556043" cy="9484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Правда світліша за </a:t>
            </a:r>
            <a:endParaRPr lang="ru-RU" sz="4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4629" y="3945394"/>
            <a:ext cx="4288007" cy="76937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та дорожча за</a:t>
            </a:r>
            <a:endParaRPr lang="ru-RU" sz="4000" b="1" dirty="0"/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5749750"/>
            <a:ext cx="950026" cy="1108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3996" y="494528"/>
            <a:ext cx="8732066" cy="7432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D:\Картинки до тестів\Нежива природа\Сонце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68" y="2184649"/>
            <a:ext cx="1714286" cy="141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физический золотой слиток мультфильм золотой вектор PNG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15461" r="3506" b="14215"/>
          <a:stretch/>
        </p:blipFill>
        <p:spPr bwMode="auto">
          <a:xfrm>
            <a:off x="5952451" y="3833063"/>
            <a:ext cx="2222720" cy="168387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006879" y="2398261"/>
            <a:ext cx="1602298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сонце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28451" y="3833750"/>
            <a:ext cx="1859289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6">
                    <a:lumMod val="75000"/>
                  </a:schemeClr>
                </a:solidFill>
              </a:rPr>
              <a:t>золото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3" descr="D:\1 клас\3 Я досліджую світ\1 УРОКИ 2023\Тиждень 12\№35 Що таке правдивість і щирість\2023-11-18_223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23" y="2189014"/>
            <a:ext cx="8522225" cy="381705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983996" y="1401016"/>
            <a:ext cx="8732066" cy="6347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Як потрібно поводитися з іншими? Напиши правильно.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86768" y="495119"/>
            <a:ext cx="8732066" cy="691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Цікавинка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4349" y="1778374"/>
            <a:ext cx="4482308" cy="39257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Білки вміють обманювати, але це вони роблять для того, щоб зберегти свої запаси. Білка бігає з горіхом в зубах, і вдає що ховає його в різних місцях.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43" y="1778374"/>
            <a:ext cx="5418524" cy="406389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82" y="495119"/>
            <a:ext cx="8732066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0230" y="5054543"/>
            <a:ext cx="2068734" cy="7293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легко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8800" y="5017501"/>
            <a:ext cx="1836284" cy="7644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цікаво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4158" y="4968184"/>
            <a:ext cx="2134929" cy="729303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Було складно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14143" y="4859242"/>
            <a:ext cx="1919237" cy="93716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Маю ще подумати</a:t>
            </a:r>
            <a:endParaRPr lang="ru-RU" sz="2400" b="1" dirty="0"/>
          </a:p>
        </p:txBody>
      </p:sp>
      <p:sp>
        <p:nvSpPr>
          <p:cNvPr id="2" name="AutoShape 15" descr="Помидор с лицом и глазами, на которых написано «счастливый».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2449" y="1368943"/>
            <a:ext cx="6051366" cy="7755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Оціни свою роботу на </a:t>
            </a:r>
            <a:r>
              <a:rPr lang="uk-UA" sz="2400" b="1" dirty="0" err="1" smtClean="0"/>
              <a:t>уроці</a:t>
            </a:r>
            <a:endParaRPr lang="ru-RU" sz="2400" b="1" dirty="0"/>
          </a:p>
        </p:txBody>
      </p:sp>
      <p:pic>
        <p:nvPicPr>
          <p:cNvPr id="2050" name="Picture 2" descr="Котигорошко | Вікі Казка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1" y="1833768"/>
            <a:ext cx="1819912" cy="285695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гадки про казкових героїв. Дитячі загадки про казкових героїв з  картинками і відповідя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34" y="2451532"/>
            <a:ext cx="2440641" cy="227036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тяча вікторина за казками для дітей. Вікторина для школяр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49" y="2485966"/>
            <a:ext cx="3432348" cy="223593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гадки про казкових героїв.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28542"/>
          <a:stretch/>
        </p:blipFill>
        <p:spPr bwMode="auto">
          <a:xfrm>
            <a:off x="9314143" y="2065037"/>
            <a:ext cx="1980000" cy="26568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2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082" y="495119"/>
            <a:ext cx="8732066" cy="778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0230" y="4922877"/>
            <a:ext cx="2068734" cy="8609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Котигорошко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84628" y="5054543"/>
            <a:ext cx="1836284" cy="7644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Колобок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53157" y="4852120"/>
            <a:ext cx="2350490" cy="1002482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Журавель і лисиця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067797" y="4968185"/>
            <a:ext cx="1919237" cy="93716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Червона шапочка</a:t>
            </a:r>
            <a:endParaRPr lang="ru-RU" sz="2400" b="1" dirty="0"/>
          </a:p>
        </p:txBody>
      </p:sp>
      <p:sp>
        <p:nvSpPr>
          <p:cNvPr id="2" name="AutoShape 15" descr="Помидор с лицом и глазами, на которых написано «счастливый».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82449" y="1368942"/>
            <a:ext cx="6051366" cy="9296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казковий персонаж співпадає з твоїм настроєм на початку уроку? Чому?</a:t>
            </a:r>
            <a:endParaRPr lang="ru-RU" sz="2400" b="1" dirty="0"/>
          </a:p>
        </p:txBody>
      </p:sp>
      <p:pic>
        <p:nvPicPr>
          <p:cNvPr id="2050" name="Picture 2" descr="Котигорошко | Вікі Казка | Fand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1" y="1833768"/>
            <a:ext cx="1819912" cy="2856957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агадки про казкових героїв. Дитячі загадки про казкових героїв з  картинками і відповідя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34" y="2451532"/>
            <a:ext cx="2440641" cy="227036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тяча вікторина за казками для дітей. Вікторина для школярі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49" y="2485966"/>
            <a:ext cx="3432348" cy="223593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Загадки про казкових героїв. -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1" r="28542"/>
          <a:stretch/>
        </p:blipFill>
        <p:spPr bwMode="auto">
          <a:xfrm>
            <a:off x="9314143" y="2065037"/>
            <a:ext cx="1980000" cy="2656859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«Синоптик»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4086" y="1869264"/>
            <a:ext cx="3918397" cy="732934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Яка зараз пора року?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4086" y="2764397"/>
            <a:ext cx="3918397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Який місяць?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4086" y="3624639"/>
            <a:ext cx="3918397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Яке число?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5083629" y="1533412"/>
            <a:ext cx="6117069" cy="4857671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04086" y="4528150"/>
            <a:ext cx="3918397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Який день тижня?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819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8764" y="3023385"/>
            <a:ext cx="4446644" cy="9462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дує вітер? Якщо так, то сильний чи повільний?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8764" y="1506752"/>
            <a:ext cx="4430332" cy="475416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8764" y="2082057"/>
            <a:ext cx="4430332" cy="76999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Тепло чи холодно надворі? </a:t>
            </a:r>
          </a:p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4509" y="3981563"/>
            <a:ext cx="3048746" cy="90294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94138" y="495119"/>
            <a:ext cx="8732066" cy="74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«Синоптик»</a:t>
            </a:r>
          </a:p>
        </p:txBody>
      </p:sp>
      <p:sp>
        <p:nvSpPr>
          <p:cNvPr id="12" name="AutoShape 2" descr="Бібліо Читайлик. new: ОСІНЬ ЗОЛОТАЯ ТИХО-НІЖНО ХОД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84509" y="5045882"/>
            <a:ext cx="3048746" cy="1328023"/>
          </a:xfrm>
          <a:prstGeom prst="roundRect">
            <a:avLst/>
          </a:prstGeom>
          <a:solidFill>
            <a:srgbClr val="BC700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ознаки зими з’явились в природі?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Місячний календар городника та садівника на грудень 2021 ро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08" y="1393546"/>
            <a:ext cx="4493402" cy="2527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ісячний календар на грудень: що потрібно зробити і як провести кожен день  місяця, щоб грудень став щасливим та успішним – Особли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91" y="3981563"/>
            <a:ext cx="3940499" cy="262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Цікаво про грудень: народні прикмети, свята й традиції - Рідна краї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82" y="3969659"/>
            <a:ext cx="3620610" cy="2550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9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6139" y="563244"/>
            <a:ext cx="8732066" cy="7648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Розглянь героїв. 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1520794"/>
            <a:ext cx="1843585" cy="3365450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70" y="2466884"/>
            <a:ext cx="2245153" cy="3643209"/>
          </a:xfrm>
          <a:prstGeom prst="round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1" y="1520794"/>
            <a:ext cx="5133261" cy="3131581"/>
          </a:xfrm>
          <a:prstGeom prst="roundRect">
            <a:avLst/>
          </a:prstGeom>
          <a:ln w="28575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397" y="1807324"/>
            <a:ext cx="2655616" cy="430277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45022" y="4886244"/>
            <a:ext cx="5069977" cy="9920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Яких </a:t>
            </a:r>
            <a:r>
              <a:rPr lang="uk-UA" sz="2400" b="1" dirty="0" smtClean="0"/>
              <a:t>з героїв можна </a:t>
            </a:r>
            <a:r>
              <a:rPr lang="uk-UA" sz="2400" b="1" dirty="0" smtClean="0"/>
              <a:t>зустріти в реальному житті, а яких в казках?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7053" y="494528"/>
            <a:ext cx="8732066" cy="724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97429" y="1390874"/>
            <a:ext cx="6026546" cy="13740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Герої існують не тільки в казках, а й у житті. Вони правдиві й добрі, щирі, скромні й відповідальні, чесні й відважні. </a:t>
            </a:r>
            <a:endParaRPr lang="ru-RU" sz="2400" b="1" dirty="0"/>
          </a:p>
        </p:txBody>
      </p:sp>
      <p:pic>
        <p:nvPicPr>
          <p:cNvPr id="2050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9" y="1401757"/>
            <a:ext cx="3101340" cy="443048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1821184" y="2764972"/>
            <a:ext cx="4579615" cy="6816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хочеш ти бути героєм?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97429" y="3446632"/>
            <a:ext cx="6026546" cy="16867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Щоб стати героєм, потрібно позбутися поганих рис, якщо вони у тебе є. </a:t>
            </a:r>
          </a:p>
          <a:p>
            <a:pPr algn="ctr"/>
            <a:r>
              <a:rPr lang="uk-UA" sz="2400" b="1" dirty="0" smtClean="0"/>
              <a:t>Вчитися приймати самостійні рішення і бути за них відповідальними.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43013" y="5133405"/>
            <a:ext cx="5135378" cy="1049681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Кого ти вважаєш героєм у повсякденному житті? Чому?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3995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9568" y="462461"/>
            <a:ext cx="8732066" cy="7567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904" y="2539077"/>
            <a:ext cx="684855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Правдивість</a:t>
            </a:r>
            <a:r>
              <a:rPr lang="uk-UA" sz="3200" b="1" dirty="0" smtClean="0">
                <a:solidFill>
                  <a:schemeClr val="bg1"/>
                </a:solidFill>
              </a:rPr>
              <a:t> – це чесність.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6164" y="3368452"/>
            <a:ext cx="695229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Щирість </a:t>
            </a:r>
            <a:r>
              <a:rPr lang="uk-UA" sz="3200" b="1" dirty="0" smtClean="0">
                <a:solidFill>
                  <a:schemeClr val="bg1"/>
                </a:solidFill>
              </a:rPr>
              <a:t>-  одна з найважливіших позитивних рис особистості, яка виявляється у чесності, правдивості.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5534" y="1545334"/>
            <a:ext cx="6812924" cy="6862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знаєш ти, що таке правдивість і щирість?</a:t>
            </a:r>
            <a:endParaRPr lang="ru-RU" sz="24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675" y="1426471"/>
            <a:ext cx="3101340" cy="443048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6120" y="477858"/>
            <a:ext cx="9296401" cy="11238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Якщо ця риса, на твою думку, притаманна героям плесни у долоні один раз, якщо ні, то плесни двічі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38987" y="1663491"/>
            <a:ext cx="2197612" cy="143501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Щирість</a:t>
            </a:r>
            <a:endParaRPr lang="ru-RU" sz="2800" b="1" dirty="0"/>
          </a:p>
        </p:txBody>
      </p:sp>
      <p:sp>
        <p:nvSpPr>
          <p:cNvPr id="7" name="Овал 6"/>
          <p:cNvSpPr/>
          <p:nvPr/>
        </p:nvSpPr>
        <p:spPr>
          <a:xfrm>
            <a:off x="4300414" y="1691863"/>
            <a:ext cx="2263108" cy="1378270"/>
          </a:xfrm>
          <a:prstGeom prst="ellipse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Правди-вість</a:t>
            </a:r>
            <a:endParaRPr lang="ru-RU" sz="2800" b="1" dirty="0"/>
          </a:p>
        </p:txBody>
      </p:sp>
      <p:sp>
        <p:nvSpPr>
          <p:cNvPr id="8" name="Овал 7"/>
          <p:cNvSpPr/>
          <p:nvPr/>
        </p:nvSpPr>
        <p:spPr>
          <a:xfrm>
            <a:off x="1843302" y="4611069"/>
            <a:ext cx="2093297" cy="148994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Чесність</a:t>
            </a:r>
            <a:endParaRPr lang="ru-RU" sz="2800" b="1" dirty="0"/>
          </a:p>
        </p:txBody>
      </p:sp>
      <p:sp>
        <p:nvSpPr>
          <p:cNvPr id="9" name="Овал 8"/>
          <p:cNvSpPr/>
          <p:nvPr/>
        </p:nvSpPr>
        <p:spPr>
          <a:xfrm>
            <a:off x="2889950" y="3136220"/>
            <a:ext cx="2422274" cy="129330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/>
              <a:t>Відпові</a:t>
            </a:r>
            <a:r>
              <a:rPr lang="uk-UA" sz="2800" b="1" dirty="0" smtClean="0"/>
              <a:t>-дальність </a:t>
            </a:r>
            <a:endParaRPr lang="ru-RU" sz="2800" b="1" dirty="0"/>
          </a:p>
        </p:txBody>
      </p:sp>
      <p:sp>
        <p:nvSpPr>
          <p:cNvPr id="10" name="Овал 9"/>
          <p:cNvSpPr/>
          <p:nvPr/>
        </p:nvSpPr>
        <p:spPr>
          <a:xfrm>
            <a:off x="483227" y="3300517"/>
            <a:ext cx="2108694" cy="1405805"/>
          </a:xfrm>
          <a:prstGeom prst="ellipse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Брехли-вість</a:t>
            </a:r>
            <a:endParaRPr lang="ru-RU" sz="2800" b="1" dirty="0"/>
          </a:p>
        </p:txBody>
      </p:sp>
      <p:sp>
        <p:nvSpPr>
          <p:cNvPr id="11" name="Овал 10"/>
          <p:cNvSpPr/>
          <p:nvPr/>
        </p:nvSpPr>
        <p:spPr>
          <a:xfrm>
            <a:off x="5617029" y="3161678"/>
            <a:ext cx="2108499" cy="137988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Підступ-</a:t>
            </a:r>
            <a:r>
              <a:rPr lang="uk-UA" sz="2800" b="1" dirty="0" err="1" smtClean="0"/>
              <a:t>ність</a:t>
            </a:r>
            <a:r>
              <a:rPr lang="uk-UA" sz="2800" b="1" dirty="0" smtClean="0"/>
              <a:t> </a:t>
            </a:r>
            <a:endParaRPr lang="ru-RU" sz="2800" b="1" dirty="0"/>
          </a:p>
        </p:txBody>
      </p:sp>
      <p:sp>
        <p:nvSpPr>
          <p:cNvPr id="12" name="Овал 11"/>
          <p:cNvSpPr/>
          <p:nvPr/>
        </p:nvSpPr>
        <p:spPr>
          <a:xfrm>
            <a:off x="4180671" y="4611069"/>
            <a:ext cx="2263108" cy="1378270"/>
          </a:xfrm>
          <a:prstGeom prst="ellipse">
            <a:avLst/>
          </a:prstGeom>
          <a:solidFill>
            <a:srgbClr val="FF31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Грубість </a:t>
            </a:r>
            <a:endParaRPr lang="ru-RU" sz="2800" b="1" dirty="0"/>
          </a:p>
        </p:txBody>
      </p:sp>
      <p:pic>
        <p:nvPicPr>
          <p:cNvPr id="13" name="Picture 2" descr="D:\Картинки до тестів\Казки\Міньй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06" y="2136975"/>
            <a:ext cx="2792177" cy="38523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4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08314" y="385672"/>
            <a:ext cx="9731829" cy="6861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Перегляд мультфільму «Лисичка з качалкою»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6943" y="1071854"/>
            <a:ext cx="7029942" cy="527245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593457" y="2146632"/>
            <a:ext cx="1978058" cy="9557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Якою була лисичка?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179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398</Words>
  <Application>Microsoft Office PowerPoint</Application>
  <PresentationFormat>Произвольный</PresentationFormat>
  <Paragraphs>74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76</cp:revision>
  <dcterms:created xsi:type="dcterms:W3CDTF">2018-01-05T16:38:53Z</dcterms:created>
  <dcterms:modified xsi:type="dcterms:W3CDTF">2023-11-25T14:34:31Z</dcterms:modified>
</cp:coreProperties>
</file>