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328" r:id="rId3"/>
    <p:sldId id="329" r:id="rId4"/>
    <p:sldId id="330" r:id="rId5"/>
    <p:sldId id="311" r:id="rId6"/>
    <p:sldId id="312" r:id="rId7"/>
    <p:sldId id="315" r:id="rId8"/>
    <p:sldId id="325" r:id="rId9"/>
    <p:sldId id="326" r:id="rId10"/>
    <p:sldId id="284" r:id="rId11"/>
    <p:sldId id="288" r:id="rId12"/>
    <p:sldId id="320" r:id="rId13"/>
    <p:sldId id="291" r:id="rId14"/>
    <p:sldId id="297" r:id="rId15"/>
    <p:sldId id="293" r:id="rId16"/>
    <p:sldId id="301" r:id="rId17"/>
    <p:sldId id="331" r:id="rId18"/>
    <p:sldId id="295" r:id="rId19"/>
    <p:sldId id="327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131"/>
    <a:srgbClr val="C31D58"/>
    <a:srgbClr val="2F3242"/>
    <a:srgbClr val="722651"/>
    <a:srgbClr val="DED231"/>
    <a:srgbClr val="295FFF"/>
    <a:srgbClr val="27C268"/>
    <a:srgbClr val="1694E9"/>
    <a:srgbClr val="FFFF00"/>
    <a:srgbClr val="FF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2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1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02.12.2023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02.12.2023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02.12.2023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02.12.2023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34881" y="4286029"/>
            <a:ext cx="7981616" cy="194095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chemeClr val="bg1"/>
                </a:solidFill>
              </a:rPr>
              <a:t>Ким працюватимуть люди в майбутньому</a:t>
            </a:r>
            <a:r>
              <a:rPr lang="uk-UA" sz="5400" b="1" dirty="0" smtClean="0">
                <a:solidFill>
                  <a:schemeClr val="bg1"/>
                </a:solidFill>
              </a:rPr>
              <a:t>?</a:t>
            </a:r>
            <a:r>
              <a:rPr lang="uk-UA" sz="5400" i="1" dirty="0">
                <a:solidFill>
                  <a:schemeClr val="bg1"/>
                </a:solidFill>
              </a:rPr>
              <a:t> </a:t>
            </a:r>
            <a:endParaRPr lang="ru-RU" sz="54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26" b="86296" l="7400" r="93200">
                        <a14:foregroundMark x1="42300" y1="43333" x2="39800" y2="4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9" t="8235" r="6236" b="13726"/>
          <a:stretch/>
        </p:blipFill>
        <p:spPr>
          <a:xfrm>
            <a:off x="1434138" y="939057"/>
            <a:ext cx="3377348" cy="3197513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041179" y="1254744"/>
            <a:ext cx="3875318" cy="21452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Я </a:t>
            </a:r>
            <a:r>
              <a:rPr lang="ru-RU" sz="3200" b="1" dirty="0" err="1">
                <a:solidFill>
                  <a:schemeClr val="bg1"/>
                </a:solidFill>
              </a:rPr>
              <a:t>досліджую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світ</a:t>
            </a:r>
            <a:endParaRPr lang="en-US" sz="32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1 </a:t>
            </a:r>
            <a:r>
              <a:rPr lang="uk-UA" sz="3200" b="1" dirty="0" smtClean="0">
                <a:solidFill>
                  <a:schemeClr val="bg1"/>
                </a:solidFill>
              </a:rPr>
              <a:t>клас</a:t>
            </a:r>
          </a:p>
          <a:p>
            <a:pPr algn="ctr"/>
            <a:r>
              <a:rPr lang="ru-RU" sz="2400" b="1" cap="all" dirty="0" err="1" smtClean="0"/>
              <a:t>людина</a:t>
            </a:r>
            <a:r>
              <a:rPr lang="ru-RU" sz="2400" b="1" cap="all" dirty="0" smtClean="0"/>
              <a:t> </a:t>
            </a:r>
            <a:r>
              <a:rPr lang="ru-RU" sz="2400" b="1" cap="all" dirty="0" err="1"/>
              <a:t>серед</a:t>
            </a:r>
            <a:r>
              <a:rPr lang="ru-RU" sz="2400" b="1" cap="all" dirty="0"/>
              <a:t> </a:t>
            </a:r>
            <a:r>
              <a:rPr lang="ru-RU" sz="2400" b="1" cap="all" dirty="0" smtClean="0"/>
              <a:t>людей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Урок 39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1748618" y="494529"/>
            <a:ext cx="8732066" cy="73555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Поміркуй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7826" y="1333825"/>
            <a:ext cx="4090233" cy="485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Мультфільми створюють: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6" name="Табличка 15"/>
          <p:cNvSpPr/>
          <p:nvPr/>
        </p:nvSpPr>
        <p:spPr>
          <a:xfrm>
            <a:off x="438446" y="4930286"/>
            <a:ext cx="2446267" cy="639737"/>
          </a:xfrm>
          <a:prstGeom prst="plaqu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Художники</a:t>
            </a:r>
            <a:endParaRPr lang="ru-RU" sz="2800" b="1" dirty="0"/>
          </a:p>
        </p:txBody>
      </p:sp>
      <p:sp>
        <p:nvSpPr>
          <p:cNvPr id="17" name="Табличка 16"/>
          <p:cNvSpPr/>
          <p:nvPr/>
        </p:nvSpPr>
        <p:spPr>
          <a:xfrm>
            <a:off x="3018357" y="4905052"/>
            <a:ext cx="3317127" cy="639737"/>
          </a:xfrm>
          <a:prstGeom prst="plaqu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Мультиплікатори </a:t>
            </a:r>
            <a:endParaRPr lang="ru-RU" sz="2800" b="1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29" y="1979756"/>
            <a:ext cx="4170025" cy="2777302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226" y="1979756"/>
            <a:ext cx="5302571" cy="2651286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Табличка 19"/>
          <p:cNvSpPr/>
          <p:nvPr/>
        </p:nvSpPr>
        <p:spPr>
          <a:xfrm>
            <a:off x="7598250" y="4653106"/>
            <a:ext cx="2490548" cy="603529"/>
          </a:xfrm>
          <a:prstGeom prst="plaqu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Програмісти</a:t>
            </a:r>
            <a:endParaRPr lang="ru-RU" sz="2800" b="1" dirty="0"/>
          </a:p>
        </p:txBody>
      </p:sp>
      <p:sp>
        <p:nvSpPr>
          <p:cNvPr id="21" name="Табличка 20"/>
          <p:cNvSpPr/>
          <p:nvPr/>
        </p:nvSpPr>
        <p:spPr>
          <a:xfrm>
            <a:off x="6683872" y="5374081"/>
            <a:ext cx="2490548" cy="603530"/>
          </a:xfrm>
          <a:prstGeom prst="plaque">
            <a:avLst/>
          </a:prstGeom>
          <a:solidFill>
            <a:srgbClr val="FF31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Сценаристи</a:t>
            </a:r>
            <a:endParaRPr lang="ru-RU" sz="2800" b="1" dirty="0"/>
          </a:p>
        </p:txBody>
      </p:sp>
      <p:sp>
        <p:nvSpPr>
          <p:cNvPr id="22" name="Табличка 21"/>
          <p:cNvSpPr/>
          <p:nvPr/>
        </p:nvSpPr>
        <p:spPr>
          <a:xfrm>
            <a:off x="9235410" y="5348847"/>
            <a:ext cx="2490548" cy="603530"/>
          </a:xfrm>
          <a:prstGeom prst="plaqu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Художники</a:t>
            </a:r>
            <a:endParaRPr lang="ru-RU" sz="2800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959800" y="1327263"/>
            <a:ext cx="4090233" cy="485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Комп’ютерні ігри створюють: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05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02996" y="495119"/>
            <a:ext cx="8732066" cy="69775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Зникаючі професії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3846" y="2950657"/>
            <a:ext cx="5794199" cy="32542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З появою гасових ліхтарів з’явилась і спеціальна професія – ліхтарник. Ці люди вмикали світло ввечері й гасили його вранці. Також вони ремонтували ліхтарі і вчасно підливали оливу. Професія відмерла, коли винайшли лампи розжарювання. </a:t>
            </a:r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6" t="4995" r="10576" b="5665"/>
          <a:stretch/>
        </p:blipFill>
        <p:spPr>
          <a:xfrm rot="20008658">
            <a:off x="6586020" y="3879726"/>
            <a:ext cx="1708507" cy="2527654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980" y="1334330"/>
            <a:ext cx="1832325" cy="2694013"/>
          </a:xfrm>
          <a:prstGeom prst="roundRect">
            <a:avLst/>
          </a:prstGeom>
          <a:ln w="28575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622910" y="1355473"/>
            <a:ext cx="5853111" cy="154421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Зауваж, із часом  одні професії поступово зникають, а нові з’являються. </a:t>
            </a:r>
          </a:p>
          <a:p>
            <a:pPr algn="ctr"/>
            <a:r>
              <a:rPr lang="uk-UA" sz="2400" b="1" dirty="0" smtClean="0"/>
              <a:t>Чому, на твою думку, так відбувається?</a:t>
            </a:r>
            <a:endParaRPr lang="ru-RU" sz="2400" b="1" dirty="0"/>
          </a:p>
        </p:txBody>
      </p:sp>
      <p:pic>
        <p:nvPicPr>
          <p:cNvPr id="1026" name="Picture 2" descr="Як колись освітлювали Чернівці - Погляд – новини Чернівці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162" y="1355473"/>
            <a:ext cx="2209800" cy="479107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6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530826" y="1441969"/>
            <a:ext cx="5532517" cy="138831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Сажотрус – давня професія. Завдання сажотруса є перевірка та очищення </a:t>
            </a:r>
            <a:r>
              <a:rPr lang="uk-UA" sz="2400" b="1" dirty="0" smtClean="0"/>
              <a:t>димарів</a:t>
            </a:r>
            <a:r>
              <a:rPr lang="uk-UA" sz="2400" b="1" dirty="0" smtClean="0"/>
              <a:t>, камінів, печей, котлів.</a:t>
            </a:r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1" b="11722"/>
          <a:stretch/>
        </p:blipFill>
        <p:spPr>
          <a:xfrm>
            <a:off x="1255982" y="2999146"/>
            <a:ext cx="3022104" cy="3512551"/>
          </a:xfrm>
          <a:prstGeom prst="round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602996" y="495119"/>
            <a:ext cx="8732066" cy="69775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Зникаючі професії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509657" y="1438128"/>
            <a:ext cx="4865914" cy="16024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Чистильник взуття – професія, представники, якої надають перехожим послуги з чищення взуття. </a:t>
            </a:r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9" b="5581"/>
          <a:stretch/>
        </p:blipFill>
        <p:spPr>
          <a:xfrm>
            <a:off x="6893100" y="3151699"/>
            <a:ext cx="3914629" cy="320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8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93644" y="494528"/>
            <a:ext cx="8989190" cy="10294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Упізнай професії. Чи вважаєш ти сьогодні важливими зображенні професії?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7" t="5835" r="16285" b="714"/>
          <a:stretch/>
        </p:blipFill>
        <p:spPr>
          <a:xfrm>
            <a:off x="8590093" y="1189603"/>
            <a:ext cx="3271234" cy="3373562"/>
          </a:xfrm>
          <a:prstGeom prst="roundRect">
            <a:avLst/>
          </a:prstGeom>
          <a:ln w="38100"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486" y="1687480"/>
            <a:ext cx="2798165" cy="3008281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88" y="2527419"/>
            <a:ext cx="2544160" cy="3070538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996" y="2888519"/>
            <a:ext cx="2494247" cy="2571728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794656" y="1687480"/>
            <a:ext cx="2118773" cy="756152"/>
          </a:xfrm>
          <a:prstGeom prst="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Гончар</a:t>
            </a:r>
            <a:endParaRPr lang="ru-RU" sz="32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535722" y="4848571"/>
            <a:ext cx="2301691" cy="764486"/>
          </a:xfrm>
          <a:prstGeom prst="rect">
            <a:avLst/>
          </a:prstGeom>
          <a:solidFill>
            <a:srgbClr val="0070C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Коваль</a:t>
            </a:r>
            <a:endParaRPr lang="ru-RU" sz="32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326996" y="1743650"/>
            <a:ext cx="2350183" cy="752373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Пекар</a:t>
            </a:r>
            <a:endParaRPr lang="ru-RU" sz="32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035530" y="4578069"/>
            <a:ext cx="2601299" cy="105189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Вихователь роботів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31529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99681" y="603386"/>
            <a:ext cx="8732066" cy="6375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Розглянь професії майбутнього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14" y="1434068"/>
            <a:ext cx="5294370" cy="3410089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083" y="1423196"/>
            <a:ext cx="5291574" cy="3426200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871200" y="5035767"/>
            <a:ext cx="4865572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Оператор безпілотного літального апарату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45628" y="5149251"/>
            <a:ext cx="361896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Міський фермер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51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42482" y="484233"/>
            <a:ext cx="8732066" cy="74558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вірш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36452" y="1313967"/>
            <a:ext cx="7027491" cy="232186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Учитель, лікар чи геолог</a:t>
            </a:r>
          </a:p>
          <a:p>
            <a:pPr algn="ctr"/>
            <a:r>
              <a:rPr lang="uk-UA" sz="3200" b="1" dirty="0" smtClean="0"/>
              <a:t>Письменник, слюсар чи  кресляр –</a:t>
            </a:r>
          </a:p>
          <a:p>
            <a:pPr algn="ctr"/>
            <a:r>
              <a:rPr lang="uk-UA" sz="3200" b="1" dirty="0" smtClean="0"/>
              <a:t>Всі називають </a:t>
            </a:r>
            <a:r>
              <a:rPr lang="uk-UA" sz="3200" b="1" dirty="0" smtClean="0"/>
              <a:t>головною </a:t>
            </a:r>
            <a:endParaRPr lang="uk-UA" sz="3200" b="1" dirty="0" smtClean="0"/>
          </a:p>
          <a:p>
            <a:pPr algn="ctr"/>
            <a:r>
              <a:rPr lang="uk-UA" sz="3200" b="1" dirty="0" smtClean="0"/>
              <a:t>Одну професію – школяр!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00" b="97600" l="8398" r="94246">
                        <a14:foregroundMark x1="55988" y1="32200" x2="51166" y2="28800"/>
                        <a14:foregroundMark x1="55365" y1="48800" x2="48056" y2="44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34" y="1426029"/>
            <a:ext cx="3073007" cy="4779171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3765835" y="3739277"/>
            <a:ext cx="7098108" cy="2362200"/>
          </a:xfrm>
          <a:prstGeom prst="roundRect">
            <a:avLst/>
          </a:prstGeom>
          <a:solidFill>
            <a:srgbClr val="C31D5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Бо всім відомо, що без школи,</a:t>
            </a:r>
          </a:p>
          <a:p>
            <a:pPr algn="ctr"/>
            <a:r>
              <a:rPr lang="uk-UA" sz="3200" b="1" dirty="0" smtClean="0"/>
              <a:t>Без знань, що мусиш там набуть,</a:t>
            </a:r>
          </a:p>
          <a:p>
            <a:pPr algn="ctr"/>
            <a:r>
              <a:rPr lang="uk-UA" sz="3200" b="1" dirty="0" smtClean="0"/>
              <a:t>Не станеш у житті </a:t>
            </a:r>
            <a:r>
              <a:rPr lang="uk-UA" sz="3200" b="1" dirty="0" smtClean="0"/>
              <a:t>ніколи</a:t>
            </a:r>
            <a:endParaRPr lang="uk-UA" sz="3200" b="1" dirty="0" smtClean="0"/>
          </a:p>
          <a:p>
            <a:pPr algn="ctr"/>
            <a:r>
              <a:rPr lang="uk-UA" sz="3200" b="1" dirty="0" smtClean="0"/>
              <a:t>Тим, ким в дитинстві мрієш буть.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53782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11854" y="495119"/>
            <a:ext cx="8732066" cy="83095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4">
            <a:extLst>
              <a:ext uri="{FF2B5EF4-FFF2-40B4-BE49-F238E27FC236}">
                <a16:creationId xmlns=""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-8017" y="5747657"/>
            <a:ext cx="987731" cy="111034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11855" y="1347847"/>
            <a:ext cx="8732066" cy="5789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Які професії, на твою думку, будуть </a:t>
            </a:r>
            <a:r>
              <a:rPr lang="uk-UA" sz="2400" b="1" dirty="0">
                <a:solidFill>
                  <a:schemeClr val="bg1"/>
                </a:solidFill>
              </a:rPr>
              <a:t>існувати завжди. </a:t>
            </a:r>
            <a:r>
              <a:rPr lang="uk-UA" sz="2400" b="1" dirty="0" smtClean="0">
                <a:solidFill>
                  <a:schemeClr val="bg1"/>
                </a:solidFill>
              </a:rPr>
              <a:t>Познач</a:t>
            </a:r>
            <a:r>
              <a:rPr lang="uk-UA" sz="2400" b="1" dirty="0">
                <a:solidFill>
                  <a:schemeClr val="bg1"/>
                </a:solidFill>
              </a:rPr>
              <a:t>.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Картина за номерами Космос, кольорове полотно, 30*30 см, без коробки. –  фото, відгуки, характеристики в інтернет-магазині ROZETKA від продавця:  Levonty | Купити в Україні: Києві, Харкові, Дніпрі, Одесі, Запоріжжі, Львові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77"/>
          <a:stretch/>
        </p:blipFill>
        <p:spPr bwMode="auto">
          <a:xfrm>
            <a:off x="504610" y="2185019"/>
            <a:ext cx="2414487" cy="2217093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 400+ ілюстрацій, файлів векторної графіки та картинок роялті-фрі на тему  дитячий футбол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561" y="2123109"/>
            <a:ext cx="2949542" cy="1903708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омбайнер — демонстрационный материал — Все для детского сад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393" y="2123109"/>
            <a:ext cx="2199271" cy="2742805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Стокова ілюстрація Репортер З Мікрофоном — Завантажте зображення зараз -  Інтерв'ю із представниками змі, Гумор, Знак питання - i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733" y="2123109"/>
            <a:ext cx="2108713" cy="2596645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879525" y="4811857"/>
            <a:ext cx="5978475" cy="5789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«Розшифруй» назви професій. Надрукуй їх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92574" y="4184397"/>
            <a:ext cx="526523" cy="435429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691415" y="4119082"/>
            <a:ext cx="526523" cy="435429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268141" y="4502039"/>
            <a:ext cx="526523" cy="435429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0763689" y="4402111"/>
            <a:ext cx="526523" cy="435429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711854" y="5597796"/>
            <a:ext cx="2156907" cy="5789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 smtClean="0">
                <a:solidFill>
                  <a:schemeClr val="bg1"/>
                </a:solidFill>
              </a:rPr>
              <a:t>овідй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920979" y="5622803"/>
            <a:ext cx="2156909" cy="578926"/>
          </a:xfrm>
          <a:prstGeom prst="rect">
            <a:avLst/>
          </a:prstGeom>
          <a:solidFill>
            <a:srgbClr val="FF3131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водій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595393" y="5631847"/>
            <a:ext cx="2156909" cy="5789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 smtClean="0">
                <a:solidFill>
                  <a:schemeClr val="bg1"/>
                </a:solidFill>
              </a:rPr>
              <a:t>рікалак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870041" y="5597796"/>
            <a:ext cx="2156909" cy="578926"/>
          </a:xfrm>
          <a:prstGeom prst="rect">
            <a:avLst/>
          </a:prstGeom>
          <a:solidFill>
            <a:srgbClr val="FF3131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лікарка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14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11854" y="495119"/>
            <a:ext cx="8732066" cy="83095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4">
            <a:extLst>
              <a:ext uri="{FF2B5EF4-FFF2-40B4-BE49-F238E27FC236}">
                <a16:creationId xmlns=""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-8017" y="5769429"/>
            <a:ext cx="1020388" cy="10885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37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053" y="1490337"/>
            <a:ext cx="3965471" cy="2827759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086" y="3764395"/>
            <a:ext cx="3465256" cy="2690299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6" t="1776" r="22040" b="10582"/>
          <a:stretch/>
        </p:blipFill>
        <p:spPr>
          <a:xfrm>
            <a:off x="415717" y="1490338"/>
            <a:ext cx="3817424" cy="2854280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650" y="3820885"/>
            <a:ext cx="3450807" cy="2577321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9568543" y="1549516"/>
            <a:ext cx="2144486" cy="18903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Пофантазуй і намалюй транспорт майбутнього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11854" y="1490337"/>
            <a:ext cx="6050067" cy="9539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Відгадай загадку. Поміркуй, чи буде потрібна ця професія в майбутньому?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74405" y="2556533"/>
            <a:ext cx="5117472" cy="20338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Інструмент  бере у руки –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Линуть чисті, ніжні звуки,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Люди кажуть: «Це – талант!».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Добре грає … 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Книжка-ширма &quot;Абетка професій&quot; 23 тиждень НУШ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788" y="2494701"/>
            <a:ext cx="2649155" cy="3826557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83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68310" y="494529"/>
            <a:ext cx="8732066" cy="8444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Висновок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807508" y="1707775"/>
            <a:ext cx="5747178" cy="120959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Для чого треба намагатися гарно вчитися у школі?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68310" y="3167743"/>
            <a:ext cx="5886376" cy="176348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Яка професія, на твою думку, найнебезпечніша, а яка найцікавіша?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4" r="8352" b="7647"/>
          <a:stretch/>
        </p:blipFill>
        <p:spPr>
          <a:xfrm>
            <a:off x="8367714" y="1544490"/>
            <a:ext cx="2658873" cy="4690373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9187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71082" y="495119"/>
            <a:ext cx="8732066" cy="7785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Рефлексія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40230" y="5054543"/>
            <a:ext cx="2068734" cy="72930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Було легко</a:t>
            </a:r>
            <a:endParaRPr lang="ru-RU" sz="24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58800" y="5017501"/>
            <a:ext cx="1836284" cy="7644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Було цікаво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84158" y="4968184"/>
            <a:ext cx="2134929" cy="729303"/>
          </a:xfrm>
          <a:prstGeom prst="roundRect">
            <a:avLst/>
          </a:prstGeom>
          <a:solidFill>
            <a:srgbClr val="C31D58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Було складно</a:t>
            </a:r>
            <a:endParaRPr lang="ru-RU" sz="2400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314143" y="4859242"/>
            <a:ext cx="1919237" cy="937168"/>
          </a:xfrm>
          <a:prstGeom prst="roundRect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Маю ще подумати</a:t>
            </a:r>
            <a:endParaRPr lang="ru-RU" sz="2400" b="1" dirty="0"/>
          </a:p>
        </p:txBody>
      </p:sp>
      <p:sp>
        <p:nvSpPr>
          <p:cNvPr id="2" name="AutoShape 15" descr="Помидор с лицом и глазами, на которых написано «счастливый». | Премиум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882449" y="1368943"/>
            <a:ext cx="6051366" cy="77554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Оціни свою роботу на </a:t>
            </a:r>
            <a:r>
              <a:rPr lang="uk-UA" sz="2400" b="1" dirty="0" err="1" smtClean="0"/>
              <a:t>уроці</a:t>
            </a:r>
            <a:endParaRPr lang="ru-RU" sz="2400" b="1" dirty="0"/>
          </a:p>
        </p:txBody>
      </p:sp>
      <p:pic>
        <p:nvPicPr>
          <p:cNvPr id="2050" name="Picture 2" descr="Котигорошко | Вікі Казка | Fand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41" y="1833768"/>
            <a:ext cx="1819912" cy="2856957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Загадки про казкових героїв. Дитячі загадки про казкових героїв з  картинками і відповідям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534" y="2451532"/>
            <a:ext cx="2440641" cy="2270364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Дитяча вікторина за казками для дітей. Вікторина для школярі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449" y="2485966"/>
            <a:ext cx="3432348" cy="223593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Загадки про казкових героїв. - YouTub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1" r="28542"/>
          <a:stretch/>
        </p:blipFill>
        <p:spPr bwMode="auto">
          <a:xfrm>
            <a:off x="9314143" y="2065037"/>
            <a:ext cx="1980000" cy="2656859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06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71082" y="495119"/>
            <a:ext cx="8732066" cy="7785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40230" y="5006285"/>
            <a:ext cx="2068734" cy="86096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Котигорошко</a:t>
            </a:r>
            <a:endParaRPr lang="ru-RU" sz="24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184628" y="5054543"/>
            <a:ext cx="1836284" cy="7644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Колобок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953157" y="4852120"/>
            <a:ext cx="2350490" cy="1002482"/>
          </a:xfrm>
          <a:prstGeom prst="roundRect">
            <a:avLst/>
          </a:prstGeom>
          <a:solidFill>
            <a:srgbClr val="C000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Журавель і лисиця</a:t>
            </a:r>
            <a:endParaRPr lang="ru-RU" sz="2400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067797" y="4968185"/>
            <a:ext cx="1919237" cy="937168"/>
          </a:xfrm>
          <a:prstGeom prst="roundRect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Червона шапочка</a:t>
            </a:r>
            <a:endParaRPr lang="ru-RU" sz="2400" b="1" dirty="0"/>
          </a:p>
        </p:txBody>
      </p:sp>
      <p:sp>
        <p:nvSpPr>
          <p:cNvPr id="2" name="AutoShape 15" descr="Помидор с лицом и глазами, на которых написано «счастливый». | Премиум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414363" y="1417553"/>
            <a:ext cx="7273922" cy="92965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Уяви себе артистом. Якого казкового персонажа із запропонованих тобі хотілося б зіграти? Чому?</a:t>
            </a:r>
            <a:endParaRPr lang="ru-RU" sz="2400" b="1" dirty="0"/>
          </a:p>
        </p:txBody>
      </p:sp>
      <p:pic>
        <p:nvPicPr>
          <p:cNvPr id="2050" name="Picture 2" descr="Котигорошко | Вікі Казка | Fand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41" y="2111228"/>
            <a:ext cx="1819912" cy="2856957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Загадки про казкових героїв. Дитячі загадки про казкових героїв з  картинками і відповідям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534" y="2451532"/>
            <a:ext cx="2440641" cy="2270364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Дитяча вікторина за казками для дітей. Вікторина для школярі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449" y="2485966"/>
            <a:ext cx="3432348" cy="223593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Загадки про казкових героїв. - YouTub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1" r="28542"/>
          <a:stretch/>
        </p:blipFill>
        <p:spPr bwMode="auto">
          <a:xfrm>
            <a:off x="9270600" y="2258284"/>
            <a:ext cx="1980000" cy="2656859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47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94138" y="495119"/>
            <a:ext cx="8732066" cy="7458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Повторимо пори року і дні тижня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804086" y="1869264"/>
            <a:ext cx="3918397" cy="732934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Яка зараз пора року?</a:t>
            </a:r>
            <a:endParaRPr lang="ru-RU" sz="28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04086" y="2764397"/>
            <a:ext cx="3918397" cy="6983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Який місяць?</a:t>
            </a:r>
            <a:endParaRPr lang="ru-RU" sz="28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04086" y="3624639"/>
            <a:ext cx="3918397" cy="675222"/>
          </a:xfrm>
          <a:prstGeom prst="roundRect">
            <a:avLst/>
          </a:prstGeom>
          <a:solidFill>
            <a:srgbClr val="C31D5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Яке число?</a:t>
            </a:r>
            <a:endParaRPr lang="ru-RU" sz="28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t="19906" r="2001" b="9108"/>
          <a:stretch/>
        </p:blipFill>
        <p:spPr>
          <a:xfrm>
            <a:off x="5083629" y="1533412"/>
            <a:ext cx="6117069" cy="4857671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804086" y="4528150"/>
            <a:ext cx="3918397" cy="6752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Який день тижня?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73922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99177" y="2881870"/>
            <a:ext cx="4446644" cy="946274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Чи дує вітер? Якщо так, то сильний чи повільний?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8764" y="1393545"/>
            <a:ext cx="4430332" cy="554998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стан неба?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07333" y="2074057"/>
            <a:ext cx="4430332" cy="769999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Тепло чи холодно надворі? </a:t>
            </a:r>
          </a:p>
          <a:p>
            <a:pPr algn="ctr"/>
            <a:r>
              <a:rPr lang="uk-UA" sz="2400" b="1" dirty="0" smtClean="0"/>
              <a:t>Яка </a:t>
            </a:r>
            <a:r>
              <a:rPr lang="uk-UA" sz="2400" b="1" dirty="0"/>
              <a:t>температура повітря?</a:t>
            </a:r>
            <a:endParaRPr lang="ru-RU" sz="24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18764" y="3933622"/>
            <a:ext cx="3048746" cy="902940"/>
          </a:xfrm>
          <a:prstGeom prst="roundRect">
            <a:avLst/>
          </a:prstGeom>
          <a:solidFill>
            <a:srgbClr val="1694E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Чи були протягом </a:t>
            </a:r>
            <a:r>
              <a:rPr lang="uk-UA" sz="2400" b="1" dirty="0" smtClean="0"/>
              <a:t>доби опади</a:t>
            </a:r>
            <a:r>
              <a:rPr lang="uk-UA" sz="2400" b="1" dirty="0"/>
              <a:t>?</a:t>
            </a:r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494138" y="495119"/>
            <a:ext cx="8732066" cy="74585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«Синоптик»</a:t>
            </a:r>
          </a:p>
        </p:txBody>
      </p:sp>
      <p:sp>
        <p:nvSpPr>
          <p:cNvPr id="12" name="AutoShape 2" descr="Бібліо Читайлик. new: ОСІНЬ ЗОЛОТАЯ ТИХО-НІЖНО ХОДИТ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99177" y="4960266"/>
            <a:ext cx="2964043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Які ознаки зими в природі з’явились?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30" name="Picture 6" descr="Місячний календар городника та садівника на грудень 2021 рок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699" y="1393545"/>
            <a:ext cx="4493402" cy="25275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Цікаво про грудень: народні прикмети, свята й традиції - Рідна країн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796" y="2852056"/>
            <a:ext cx="3620610" cy="25508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3834529" y="3933622"/>
            <a:ext cx="3154100" cy="783193"/>
          </a:xfrm>
          <a:prstGeom prst="roundRect">
            <a:avLst/>
          </a:prstGeom>
          <a:solidFill>
            <a:srgbClr val="002D8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Дні стають коротшими, а ночі довшими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834529" y="4767627"/>
            <a:ext cx="3154100" cy="442674"/>
          </a:xfrm>
          <a:prstGeom prst="roundRect">
            <a:avLst/>
          </a:prstGeom>
          <a:solidFill>
            <a:srgbClr val="295FFF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Повітря стає холоднішим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82051" y="5264731"/>
            <a:ext cx="6146049" cy="783193"/>
          </a:xfrm>
          <a:prstGeom prst="roundRect">
            <a:avLst/>
          </a:prstGeom>
          <a:solidFill>
            <a:srgbClr val="9751CB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uk-UA" sz="2000" b="1" dirty="0"/>
              <a:t>Іноді падає </a:t>
            </a:r>
            <a:r>
              <a:rPr lang="uk-UA" sz="2000" b="1" dirty="0" smtClean="0"/>
              <a:t>сніг.</a:t>
            </a:r>
            <a:r>
              <a:rPr lang="ru-RU" sz="2000" b="1" dirty="0"/>
              <a:t> </a:t>
            </a:r>
            <a:r>
              <a:rPr lang="uk-UA" sz="2000" b="1" dirty="0" smtClean="0"/>
              <a:t>На рослинах з’являється ожеледь.</a:t>
            </a:r>
            <a:r>
              <a:rPr lang="ru-RU" sz="2000" b="1" dirty="0"/>
              <a:t> </a:t>
            </a:r>
            <a:r>
              <a:rPr lang="uk-UA" sz="2000" b="1" dirty="0" smtClean="0"/>
              <a:t>На </a:t>
            </a:r>
            <a:r>
              <a:rPr lang="uk-UA" sz="2000" b="1" dirty="0"/>
              <a:t>дорогах </a:t>
            </a:r>
            <a:r>
              <a:rPr lang="uk-UA" sz="2000" b="1" dirty="0" smtClean="0"/>
              <a:t>ожеледиця.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07532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  <p:bldP spid="3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79714" y="488315"/>
            <a:ext cx="9877862" cy="601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Послухайте пісню про професії «Ми всі потрібні»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6" name="videoplayback (1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0879" y="1089638"/>
            <a:ext cx="7055699" cy="529177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06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52625" y="495119"/>
            <a:ext cx="8732066" cy="7893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вірш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65149" y="1362369"/>
            <a:ext cx="5109080" cy="170483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Чи знаєш ти, мій юний друже, </a:t>
            </a:r>
          </a:p>
          <a:p>
            <a:pPr algn="ctr"/>
            <a:r>
              <a:rPr lang="uk-UA" sz="2400" b="1" dirty="0" smtClean="0"/>
              <a:t>як зветься той, хто дошки </a:t>
            </a:r>
            <a:r>
              <a:rPr lang="uk-UA" sz="2400" b="1" dirty="0" err="1" smtClean="0"/>
              <a:t>струже</a:t>
            </a:r>
            <a:r>
              <a:rPr lang="uk-UA" sz="2400" b="1" dirty="0" smtClean="0"/>
              <a:t>,</a:t>
            </a:r>
          </a:p>
          <a:p>
            <a:pPr algn="ctr"/>
            <a:r>
              <a:rPr lang="uk-UA" sz="2400" b="1" dirty="0" smtClean="0"/>
              <a:t>Щоб збити з них стола чи лаву?</a:t>
            </a:r>
          </a:p>
          <a:p>
            <a:pPr algn="ctr"/>
            <a:r>
              <a:rPr lang="uk-UA" sz="2400" b="1" dirty="0" smtClean="0"/>
              <a:t>То робить </a:t>
            </a:r>
            <a:r>
              <a:rPr lang="uk-UA" sz="2400" b="1" dirty="0" smtClean="0">
                <a:solidFill>
                  <a:srgbClr val="C00000"/>
                </a:solidFill>
              </a:rPr>
              <a:t>СТОЛЯР</a:t>
            </a:r>
            <a:r>
              <a:rPr lang="uk-UA" sz="2400" b="1" dirty="0" smtClean="0"/>
              <a:t> свою справу…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" b="9295"/>
          <a:stretch/>
        </p:blipFill>
        <p:spPr>
          <a:xfrm>
            <a:off x="878063" y="3210428"/>
            <a:ext cx="2757765" cy="2809696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6074229" y="3401364"/>
            <a:ext cx="2933406" cy="192175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C00000"/>
                </a:solidFill>
              </a:rPr>
              <a:t>КОВАЛЬ</a:t>
            </a:r>
            <a:r>
              <a:rPr lang="uk-UA" sz="2400" b="1" dirty="0" smtClean="0"/>
              <a:t> </a:t>
            </a:r>
            <a:endParaRPr lang="en-US" sz="2400" b="1" dirty="0" smtClean="0"/>
          </a:p>
          <a:p>
            <a:pPr algn="ctr"/>
            <a:r>
              <a:rPr lang="uk-UA" sz="2400" b="1" dirty="0" smtClean="0"/>
              <a:t>кує залізо вміло,</a:t>
            </a:r>
          </a:p>
          <a:p>
            <a:pPr algn="ctr"/>
            <a:r>
              <a:rPr lang="uk-UA" sz="2400" b="1" dirty="0" smtClean="0"/>
              <a:t>І робить з нього плуг, чи вила…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7" b="10630"/>
          <a:stretch/>
        </p:blipFill>
        <p:spPr>
          <a:xfrm>
            <a:off x="3896201" y="3210428"/>
            <a:ext cx="1899739" cy="2809696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6927195" y="1383283"/>
            <a:ext cx="4595305" cy="1683917"/>
          </a:xfrm>
          <a:prstGeom prst="roundRect">
            <a:avLst/>
          </a:prstGeom>
          <a:solidFill>
            <a:srgbClr val="FFC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А </a:t>
            </a:r>
            <a:r>
              <a:rPr lang="uk-UA" sz="2400" b="1" dirty="0" smtClean="0">
                <a:solidFill>
                  <a:srgbClr val="C00000"/>
                </a:solidFill>
              </a:rPr>
              <a:t>МЕЛЬНИК</a:t>
            </a:r>
            <a:r>
              <a:rPr lang="uk-UA" sz="2400" b="1" dirty="0" smtClean="0"/>
              <a:t>, той хто цілі дні невтомно трудиться в млині. </a:t>
            </a:r>
          </a:p>
          <a:p>
            <a:pPr algn="ctr"/>
            <a:r>
              <a:rPr lang="uk-UA" sz="2400" b="1" dirty="0" smtClean="0"/>
              <a:t>Він </a:t>
            </a:r>
            <a:r>
              <a:rPr lang="uk-UA" sz="2400" b="1" dirty="0" err="1" smtClean="0"/>
              <a:t>меле</a:t>
            </a:r>
            <a:r>
              <a:rPr lang="uk-UA" sz="2400" b="1" dirty="0" smtClean="0"/>
              <a:t> жито і </a:t>
            </a:r>
            <a:r>
              <a:rPr lang="uk-UA" sz="2400" b="1" dirty="0" smtClean="0"/>
              <a:t>пшеницю</a:t>
            </a:r>
            <a:endParaRPr lang="uk-UA" sz="2400" b="1" dirty="0" smtClean="0"/>
          </a:p>
          <a:p>
            <a:pPr algn="ctr"/>
            <a:r>
              <a:rPr lang="uk-UA" sz="2400" b="1" dirty="0" smtClean="0"/>
              <a:t>На борошно, на паляниці…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" b="7657"/>
          <a:stretch/>
        </p:blipFill>
        <p:spPr>
          <a:xfrm>
            <a:off x="9175673" y="3210428"/>
            <a:ext cx="2438904" cy="3019892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4898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503233" y="1466966"/>
            <a:ext cx="4330024" cy="182052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C00000"/>
                </a:solidFill>
              </a:rPr>
              <a:t>ГОНЧАР</a:t>
            </a:r>
            <a:r>
              <a:rPr lang="uk-UA" sz="2400" b="1" dirty="0" smtClean="0"/>
              <a:t> завзятий теж трудар</a:t>
            </a:r>
          </a:p>
          <a:p>
            <a:pPr algn="ctr"/>
            <a:r>
              <a:rPr lang="uk-UA" sz="2400" b="1" dirty="0" smtClean="0"/>
              <a:t>Потрібен, мабуть, Божий дар.</a:t>
            </a:r>
          </a:p>
          <a:p>
            <a:pPr algn="ctr"/>
            <a:r>
              <a:rPr lang="uk-UA" sz="2400" b="1" dirty="0" smtClean="0"/>
              <a:t>Творити з глини гарні речі –</a:t>
            </a:r>
          </a:p>
          <a:p>
            <a:pPr algn="ctr"/>
            <a:r>
              <a:rPr lang="uk-UA" sz="2400" b="1" dirty="0" smtClean="0"/>
              <a:t>Макітру, горщик або глечик…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9" b="14366"/>
          <a:stretch/>
        </p:blipFill>
        <p:spPr>
          <a:xfrm>
            <a:off x="815809" y="3455585"/>
            <a:ext cx="3169043" cy="3034650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352625" y="495119"/>
            <a:ext cx="8732066" cy="7893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вірш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503714" y="4987445"/>
            <a:ext cx="4480621" cy="117856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C00000"/>
                </a:solidFill>
              </a:rPr>
              <a:t>Кравець </a:t>
            </a:r>
            <a:r>
              <a:rPr lang="uk-UA" sz="2400" b="1" dirty="0" smtClean="0"/>
              <a:t>шанований в народі, </a:t>
            </a:r>
          </a:p>
          <a:p>
            <a:pPr algn="ctr"/>
            <a:r>
              <a:rPr lang="uk-UA" sz="2400" b="1" dirty="0" smtClean="0"/>
              <a:t>За те, що вміє шити одяг.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" b="7606"/>
          <a:stretch/>
        </p:blipFill>
        <p:spPr>
          <a:xfrm>
            <a:off x="4925487" y="1508109"/>
            <a:ext cx="2339941" cy="3344365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Скругленный прямоугольник 9"/>
          <p:cNvSpPr/>
          <p:nvPr/>
        </p:nvSpPr>
        <p:spPr>
          <a:xfrm>
            <a:off x="7363399" y="1435664"/>
            <a:ext cx="4342847" cy="1744628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А </a:t>
            </a:r>
            <a:r>
              <a:rPr lang="uk-UA" sz="2400" b="1" dirty="0" smtClean="0">
                <a:solidFill>
                  <a:srgbClr val="C00000"/>
                </a:solidFill>
              </a:rPr>
              <a:t>ШВЕЦЬ</a:t>
            </a:r>
            <a:r>
              <a:rPr lang="uk-UA" sz="2400" b="1" dirty="0" smtClean="0"/>
              <a:t> взуття пошиє модне</a:t>
            </a:r>
          </a:p>
          <a:p>
            <a:pPr algn="ctr"/>
            <a:r>
              <a:rPr lang="uk-UA" sz="2400" b="1" dirty="0" smtClean="0"/>
              <a:t>На теплу пору і холодну.</a:t>
            </a:r>
          </a:p>
          <a:p>
            <a:pPr algn="ctr"/>
            <a:r>
              <a:rPr lang="uk-UA" sz="2400" b="1" dirty="0" smtClean="0"/>
              <a:t>Сучасне й давнє ремесло</a:t>
            </a:r>
          </a:p>
          <a:p>
            <a:pPr algn="ctr"/>
            <a:r>
              <a:rPr lang="uk-UA" sz="2400" b="1" dirty="0" smtClean="0"/>
              <a:t>Шанує місто і село.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1" b="8351"/>
          <a:stretch/>
        </p:blipFill>
        <p:spPr>
          <a:xfrm>
            <a:off x="9584376" y="3287486"/>
            <a:ext cx="2121870" cy="3034650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0018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748618" y="494529"/>
            <a:ext cx="8732066" cy="73555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Слово вчителя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16621" y="3836952"/>
            <a:ext cx="6474807" cy="232499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Нас </a:t>
            </a:r>
            <a:r>
              <a:rPr lang="ru-RU" sz="2400" b="1" dirty="0" err="1"/>
              <a:t>оточує</a:t>
            </a:r>
            <a:r>
              <a:rPr lang="ru-RU" sz="2400" b="1" dirty="0"/>
              <a:t> </a:t>
            </a:r>
            <a:r>
              <a:rPr lang="ru-RU" sz="2400" b="1" dirty="0" err="1"/>
              <a:t>багато</a:t>
            </a:r>
            <a:r>
              <a:rPr lang="ru-RU" sz="2400" b="1" dirty="0"/>
              <a:t> </a:t>
            </a:r>
            <a:r>
              <a:rPr lang="uk-UA" sz="2400" b="1" dirty="0" smtClean="0"/>
              <a:t>різноманітних </a:t>
            </a:r>
            <a:r>
              <a:rPr lang="ru-RU" sz="2400" b="1" dirty="0" smtClean="0"/>
              <a:t>речей.</a:t>
            </a:r>
          </a:p>
          <a:p>
            <a:pPr algn="ctr"/>
            <a:r>
              <a:rPr lang="ru-RU" sz="2400" b="1" dirty="0" smtClean="0"/>
              <a:t>Без них складно в </a:t>
            </a:r>
            <a:r>
              <a:rPr lang="ru-RU" sz="2400" b="1" dirty="0" err="1" smtClean="0"/>
              <a:t>побуті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навчанні</a:t>
            </a:r>
            <a:r>
              <a:rPr lang="ru-RU" sz="2400" b="1" dirty="0"/>
              <a:t> </a:t>
            </a:r>
            <a:r>
              <a:rPr lang="ru-RU" sz="2400" b="1" dirty="0" smtClean="0"/>
              <a:t>і </a:t>
            </a:r>
            <a:r>
              <a:rPr lang="ru-RU" sz="2400" b="1" dirty="0" err="1" smtClean="0"/>
              <a:t>під</a:t>
            </a:r>
            <a:r>
              <a:rPr lang="ru-RU" sz="2400" b="1" dirty="0" smtClean="0"/>
              <a:t> час  </a:t>
            </a:r>
            <a:r>
              <a:rPr lang="ru-RU" sz="2400" b="1" dirty="0" err="1"/>
              <a:t>відпочинку</a:t>
            </a:r>
            <a:r>
              <a:rPr lang="ru-RU" sz="2400" b="1" dirty="0"/>
              <a:t>. </a:t>
            </a:r>
            <a:r>
              <a:rPr lang="ru-RU" sz="2400" b="1" dirty="0" err="1" smtClean="0"/>
              <a:t>Скільки</a:t>
            </a:r>
            <a:r>
              <a:rPr lang="ru-RU" sz="2400" b="1" dirty="0" smtClean="0"/>
              <a:t> </a:t>
            </a:r>
            <a:r>
              <a:rPr lang="ru-RU" sz="2400" b="1" dirty="0" err="1"/>
              <a:t>різних</a:t>
            </a:r>
            <a:r>
              <a:rPr lang="ru-RU" sz="2400" b="1" dirty="0"/>
              <a:t> </a:t>
            </a:r>
            <a:r>
              <a:rPr lang="ru-RU" sz="2400" b="1" dirty="0" err="1"/>
              <a:t>професій</a:t>
            </a:r>
            <a:r>
              <a:rPr lang="ru-RU" sz="2400" b="1" dirty="0"/>
              <a:t> </a:t>
            </a:r>
            <a:r>
              <a:rPr lang="ru-RU" sz="2400" b="1" dirty="0" err="1"/>
              <a:t>потрібно</a:t>
            </a:r>
            <a:r>
              <a:rPr lang="ru-RU" sz="2400" b="1" dirty="0"/>
              <a:t>, </a:t>
            </a:r>
            <a:r>
              <a:rPr lang="ru-RU" sz="2400" b="1" dirty="0" err="1"/>
              <a:t>щоб</a:t>
            </a:r>
            <a:r>
              <a:rPr lang="ru-RU" sz="2400" b="1" dirty="0"/>
              <a:t> </a:t>
            </a:r>
            <a:r>
              <a:rPr lang="ru-RU" sz="2400" b="1" dirty="0" err="1"/>
              <a:t>створити</a:t>
            </a:r>
            <a:r>
              <a:rPr lang="ru-RU" sz="2400" b="1" dirty="0"/>
              <a:t> </a:t>
            </a:r>
            <a:r>
              <a:rPr lang="ru-RU" sz="2400" b="1" dirty="0" err="1"/>
              <a:t>це</a:t>
            </a:r>
            <a:r>
              <a:rPr lang="ru-RU" sz="2400" b="1" dirty="0"/>
              <a:t> все! </a:t>
            </a:r>
            <a:r>
              <a:rPr lang="ru-RU" sz="2400" b="1" dirty="0" smtClean="0"/>
              <a:t>Тому </a:t>
            </a:r>
            <a:r>
              <a:rPr lang="ru-RU" sz="2400" b="1" dirty="0"/>
              <a:t>й </a:t>
            </a:r>
            <a:r>
              <a:rPr lang="ru-RU" sz="2400" b="1" dirty="0" err="1"/>
              <a:t>кажуть</a:t>
            </a:r>
            <a:r>
              <a:rPr lang="ru-RU" sz="2400" b="1" dirty="0"/>
              <a:t>: </a:t>
            </a:r>
            <a:r>
              <a:rPr lang="ru-RU" sz="2400" b="1" dirty="0" err="1"/>
              <a:t>всі</a:t>
            </a:r>
            <a:r>
              <a:rPr lang="ru-RU" sz="2400" b="1" dirty="0"/>
              <a:t> </a:t>
            </a:r>
            <a:r>
              <a:rPr lang="ru-RU" sz="2400" b="1" dirty="0" err="1"/>
              <a:t>професії</a:t>
            </a:r>
            <a:r>
              <a:rPr lang="ru-RU" sz="2400" b="1" dirty="0"/>
              <a:t> </a:t>
            </a:r>
            <a:r>
              <a:rPr lang="ru-RU" sz="2400" b="1" dirty="0" err="1"/>
              <a:t>важливі</a:t>
            </a:r>
            <a:r>
              <a:rPr lang="ru-RU" sz="2400" b="1" dirty="0"/>
              <a:t> й </a:t>
            </a:r>
            <a:r>
              <a:rPr lang="ru-RU" sz="2400" b="1" dirty="0" err="1"/>
              <a:t>усі</a:t>
            </a:r>
            <a:r>
              <a:rPr lang="ru-RU" sz="2400" b="1" dirty="0"/>
              <a:t> </a:t>
            </a:r>
            <a:r>
              <a:rPr lang="ru-RU" sz="2400" b="1" dirty="0" err="1"/>
              <a:t>потрібні</a:t>
            </a:r>
            <a:r>
              <a:rPr lang="ru-RU" sz="2400" b="1" dirty="0"/>
              <a:t>!</a:t>
            </a:r>
          </a:p>
        </p:txBody>
      </p:sp>
      <p:pic>
        <p:nvPicPr>
          <p:cNvPr id="1026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684" y="1451224"/>
            <a:ext cx="3129643" cy="4470918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716621" y="1345046"/>
            <a:ext cx="5531780" cy="104160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Про людей, яких професій ти дізнався? </a:t>
            </a:r>
            <a:endParaRPr lang="uk-UA" sz="2000" b="1" dirty="0" smtClean="0"/>
          </a:p>
          <a:p>
            <a:pPr algn="ctr"/>
            <a:r>
              <a:rPr lang="uk-UA" sz="2000" b="1" dirty="0" smtClean="0"/>
              <a:t>Які </a:t>
            </a:r>
            <a:r>
              <a:rPr lang="uk-UA" sz="2000" b="1" dirty="0" smtClean="0"/>
              <a:t>речі для нашого </a:t>
            </a:r>
            <a:r>
              <a:rPr lang="uk-UA" sz="2000" b="1" dirty="0" smtClean="0"/>
              <a:t>побуту </a:t>
            </a:r>
            <a:r>
              <a:rPr lang="uk-UA" sz="2000" b="1" dirty="0" smtClean="0"/>
              <a:t>вони створюють?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23449" y="2386652"/>
            <a:ext cx="4171065" cy="61306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Які професії мають твої рідні?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16621" y="3027632"/>
            <a:ext cx="5603621" cy="69151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Яка професія, на твою думку, найважливіша?</a:t>
            </a:r>
            <a:endParaRPr lang="ru-RU" sz="20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365020" y="1345046"/>
            <a:ext cx="1951664" cy="2496071"/>
          </a:xfrm>
          <a:prstGeom prst="roundRect">
            <a:avLst/>
          </a:prstGeom>
          <a:solidFill>
            <a:srgbClr val="FF3131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Столяр, коваль, мельник, гончар, кравець, швець </a:t>
            </a:r>
            <a:endParaRPr lang="uk-UA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71661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750105"/>
            <a:ext cx="3951514" cy="2629554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784933" y="1230085"/>
            <a:ext cx="8732066" cy="9092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Чи завжди існували </a:t>
            </a:r>
            <a:r>
              <a:rPr lang="uk-UA" sz="2400" b="1" dirty="0" smtClean="0">
                <a:solidFill>
                  <a:schemeClr val="bg1"/>
                </a:solidFill>
              </a:rPr>
              <a:t>кіно, телебачення</a:t>
            </a:r>
            <a:r>
              <a:rPr lang="uk-UA" sz="2400" b="1" dirty="0" smtClean="0">
                <a:solidFill>
                  <a:schemeClr val="bg1"/>
                </a:solidFill>
              </a:rPr>
              <a:t>, мультфільми, комп’ютерні </a:t>
            </a:r>
            <a:r>
              <a:rPr lang="uk-UA" sz="2400" b="1" dirty="0" smtClean="0">
                <a:solidFill>
                  <a:schemeClr val="bg1"/>
                </a:solidFill>
              </a:rPr>
              <a:t>ігри? Дізнайся</a:t>
            </a:r>
            <a:r>
              <a:rPr lang="uk-UA" sz="2400" b="1" dirty="0" smtClean="0">
                <a:solidFill>
                  <a:schemeClr val="bg1"/>
                </a:solidFill>
              </a:rPr>
              <a:t>, хто їх створює.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48618" y="494529"/>
            <a:ext cx="8732066" cy="73555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Поміркуй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32415" y="2170309"/>
            <a:ext cx="3181017" cy="485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Кіно створюють: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86" y="2778781"/>
            <a:ext cx="3772757" cy="2697521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Табличка 15"/>
          <p:cNvSpPr/>
          <p:nvPr/>
        </p:nvSpPr>
        <p:spPr>
          <a:xfrm>
            <a:off x="5257800" y="4902955"/>
            <a:ext cx="2917372" cy="510149"/>
          </a:xfrm>
          <a:prstGeom prst="plaque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Телережисери</a:t>
            </a:r>
            <a:endParaRPr lang="ru-RU" sz="2800" b="1" dirty="0"/>
          </a:p>
        </p:txBody>
      </p:sp>
      <p:sp>
        <p:nvSpPr>
          <p:cNvPr id="17" name="Табличка 16"/>
          <p:cNvSpPr/>
          <p:nvPr/>
        </p:nvSpPr>
        <p:spPr>
          <a:xfrm>
            <a:off x="6868887" y="5607051"/>
            <a:ext cx="2476498" cy="510149"/>
          </a:xfrm>
          <a:prstGeom prst="plaque">
            <a:avLst/>
          </a:prstGeom>
          <a:solidFill>
            <a:srgbClr val="C31D5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Журналісти </a:t>
            </a:r>
            <a:endParaRPr lang="ru-RU" sz="2800" b="1" dirty="0"/>
          </a:p>
        </p:txBody>
      </p:sp>
      <p:sp>
        <p:nvSpPr>
          <p:cNvPr id="18" name="Табличка 17"/>
          <p:cNvSpPr/>
          <p:nvPr/>
        </p:nvSpPr>
        <p:spPr>
          <a:xfrm>
            <a:off x="9615995" y="5624484"/>
            <a:ext cx="2057400" cy="510149"/>
          </a:xfrm>
          <a:prstGeom prst="plaque">
            <a:avLst/>
          </a:prstGeom>
          <a:solidFill>
            <a:srgbClr val="00B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Диктори </a:t>
            </a:r>
            <a:endParaRPr lang="ru-RU" sz="2800" b="1" dirty="0"/>
          </a:p>
        </p:txBody>
      </p:sp>
      <p:sp>
        <p:nvSpPr>
          <p:cNvPr id="12" name="Табличка 11"/>
          <p:cNvSpPr/>
          <p:nvPr/>
        </p:nvSpPr>
        <p:spPr>
          <a:xfrm>
            <a:off x="4048729" y="2750105"/>
            <a:ext cx="2667757" cy="540402"/>
          </a:xfrm>
          <a:prstGeom prst="plaque">
            <a:avLst/>
          </a:prstGeom>
          <a:solidFill>
            <a:srgbClr val="7030A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Кінорежисери </a:t>
            </a:r>
            <a:endParaRPr lang="ru-RU" sz="2800" b="1" dirty="0"/>
          </a:p>
        </p:txBody>
      </p:sp>
      <p:sp>
        <p:nvSpPr>
          <p:cNvPr id="13" name="Табличка 12"/>
          <p:cNvSpPr/>
          <p:nvPr/>
        </p:nvSpPr>
        <p:spPr>
          <a:xfrm>
            <a:off x="4266444" y="3408477"/>
            <a:ext cx="2450042" cy="540402"/>
          </a:xfrm>
          <a:prstGeom prst="plaque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Оператори</a:t>
            </a:r>
            <a:endParaRPr lang="ru-RU" sz="2800" b="1" dirty="0"/>
          </a:p>
        </p:txBody>
      </p:sp>
      <p:sp>
        <p:nvSpPr>
          <p:cNvPr id="14" name="Табличка 13"/>
          <p:cNvSpPr/>
          <p:nvPr/>
        </p:nvSpPr>
        <p:spPr>
          <a:xfrm>
            <a:off x="4266444" y="4037701"/>
            <a:ext cx="2439157" cy="540402"/>
          </a:xfrm>
          <a:prstGeom prst="plaque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Актори</a:t>
            </a:r>
            <a:endParaRPr lang="ru-RU" sz="28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7369628" y="2170309"/>
            <a:ext cx="3951514" cy="485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Телепередачі створюють: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14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2" grpId="0" animBg="1"/>
      <p:bldP spid="13" grpId="0" animBg="1"/>
      <p:bldP spid="14" grpId="0" animBg="1"/>
      <p:bldP spid="2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1679</TotalTime>
  <Words>677</Words>
  <Application>Microsoft Office PowerPoint</Application>
  <PresentationFormat>Произвольный</PresentationFormat>
  <Paragraphs>126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90</cp:revision>
  <dcterms:created xsi:type="dcterms:W3CDTF">2018-01-05T16:38:53Z</dcterms:created>
  <dcterms:modified xsi:type="dcterms:W3CDTF">2023-12-02T12:13:50Z</dcterms:modified>
</cp:coreProperties>
</file>