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8" r:id="rId2"/>
    <p:sldId id="740" r:id="rId3"/>
    <p:sldId id="744" r:id="rId4"/>
    <p:sldId id="643" r:id="rId5"/>
    <p:sldId id="747" r:id="rId6"/>
    <p:sldId id="742" r:id="rId7"/>
    <p:sldId id="623" r:id="rId8"/>
    <p:sldId id="630" r:id="rId9"/>
    <p:sldId id="728" r:id="rId10"/>
    <p:sldId id="687" r:id="rId11"/>
    <p:sldId id="657" r:id="rId12"/>
    <p:sldId id="730" r:id="rId13"/>
    <p:sldId id="745" r:id="rId14"/>
    <p:sldId id="748" r:id="rId15"/>
    <p:sldId id="746" r:id="rId16"/>
    <p:sldId id="739" r:id="rId1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1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5FFF"/>
    <a:srgbClr val="E838BA"/>
    <a:srgbClr val="EF71CE"/>
    <a:srgbClr val="322ADA"/>
    <a:srgbClr val="463EDE"/>
    <a:srgbClr val="FF3300"/>
    <a:srgbClr val="FF5050"/>
    <a:srgbClr val="F2B800"/>
    <a:srgbClr val="F6F9FC"/>
    <a:srgbClr val="F3F7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0530" autoAdjust="0"/>
    <p:restoredTop sz="94660"/>
  </p:normalViewPr>
  <p:slideViewPr>
    <p:cSldViewPr snapToGrid="0">
      <p:cViewPr varScale="1">
        <p:scale>
          <a:sx n="83" d="100"/>
          <a:sy n="83" d="100"/>
        </p:scale>
        <p:origin x="-342" y="-84"/>
      </p:cViewPr>
      <p:guideLst>
        <p:guide orient="horz" pos="2160"/>
        <p:guide pos="381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2BE04B-0FEE-474E-98E3-E5C059B0E3D6}" type="datetimeFigureOut">
              <a:rPr lang="ru-RU" smtClean="0"/>
              <a:t>23.11.2023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08AAFC-F45B-4763-9C1F-8029DFCE03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9451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08AAFC-F45B-4763-9C1F-8029DFCE03FE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13002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08AAFC-F45B-4763-9C1F-8029DFCE03FE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60785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08AAFC-F45B-4763-9C1F-8029DFCE03FE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75568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08AAFC-F45B-4763-9C1F-8029DFCE03FE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60785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26D62-0A69-489C-AD8A-DBBB454FE69F}" type="datetime1">
              <a:rPr lang="uk-UA" smtClean="0"/>
              <a:t>23.11.2023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5242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41F5A-B942-463D-BFFB-A6C0BF2A95D9}" type="datetime1">
              <a:rPr lang="uk-UA" smtClean="0"/>
              <a:t>23.11.2023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6421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F5CA3-AACC-4614-BF69-00E689DA5E5C}" type="datetime1">
              <a:rPr lang="uk-UA" smtClean="0"/>
              <a:t>23.11.2023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8756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57AFC-C01B-4F35-8E90-7CDC7BDC9F41}" type="datetime1">
              <a:rPr lang="uk-UA" smtClean="0"/>
              <a:t>23.11.2023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9445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57DF8-A1C4-4191-9BCE-6255C9741248}" type="datetime1">
              <a:rPr lang="uk-UA" smtClean="0"/>
              <a:t>23.11.2023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0646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B527B-8C9A-436C-98CD-9931061FA41E}" type="datetime1">
              <a:rPr lang="uk-UA" smtClean="0"/>
              <a:t>23.11.2023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3066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2E25-D864-431C-9803-DC1DF816B3B2}" type="datetime1">
              <a:rPr lang="uk-UA" smtClean="0"/>
              <a:t>23.11.2023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9923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1627C-B8CA-44C8-AA80-F38F7E2DC942}" type="datetime1">
              <a:rPr lang="uk-UA" smtClean="0"/>
              <a:t>23.11.2023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1058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8820F-613B-4084-A210-F6071CA8AA12}" type="datetime1">
              <a:rPr lang="uk-UA" smtClean="0"/>
              <a:t>23.11.2023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9499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3D5AF-C886-45A1-B5DC-5A526CB61C15}" type="datetime1">
              <a:rPr lang="uk-UA" smtClean="0"/>
              <a:t>23.11.2023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2121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D2A21-8E22-4A57-9D96-C14531AB525D}" type="datetime1">
              <a:rPr lang="uk-UA" smtClean="0"/>
              <a:t>23.11.2023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1652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FBF2D6-4F70-474E-8189-F1C29A9FD449}" type="datetime1">
              <a:rPr lang="uk-UA" smtClean="0"/>
              <a:t>23.11.2023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610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6.png"/><Relationship Id="rId7" Type="http://schemas.microsoft.com/office/2007/relationships/hdphoto" Target="../media/hdphoto5.wdp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microsoft.com/office/2007/relationships/hdphoto" Target="../media/hdphoto4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3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microsoft.com/office/2007/relationships/hdphoto" Target="../media/hdphoto1.wdp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microsoft.com/office/2007/relationships/hdphoto" Target="../media/hdphoto6.wdp"/><Relationship Id="rId7" Type="http://schemas.openxmlformats.org/officeDocument/2006/relationships/image" Target="../media/image39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040130" y="4422914"/>
            <a:ext cx="9814561" cy="160043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4400" b="1" dirty="0">
                <a:solidFill>
                  <a:schemeClr val="bg1"/>
                </a:solidFill>
              </a:rPr>
              <a:t>Звуки [р], [р′]. Мала буква </a:t>
            </a:r>
            <a:r>
              <a:rPr lang="uk-UA" sz="4400" b="1" i="1" dirty="0">
                <a:solidFill>
                  <a:schemeClr val="bg1"/>
                </a:solidFill>
              </a:rPr>
              <a:t>р</a:t>
            </a:r>
            <a:r>
              <a:rPr lang="uk-UA" sz="4400" b="1" dirty="0">
                <a:solidFill>
                  <a:schemeClr val="bg1"/>
                </a:solidFill>
              </a:rPr>
              <a:t>. Читання слів і речень з вивченими літерами</a:t>
            </a:r>
            <a:endParaRPr lang="uk-UA" sz="4400" b="1" i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Картинки буква Р (30 фото) • Прикольные картинки и позитив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8694" y="925830"/>
            <a:ext cx="4572000" cy="2571750"/>
          </a:xfrm>
          <a:prstGeom prst="round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6846309" y="925830"/>
            <a:ext cx="3799113" cy="200906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Навчання грамоти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Читання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Букварний період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Урок </a:t>
            </a:r>
            <a:r>
              <a:rPr lang="en-US" sz="2800" b="1" dirty="0" smtClean="0">
                <a:solidFill>
                  <a:schemeClr val="bg1"/>
                </a:solidFill>
              </a:rPr>
              <a:t>41</a:t>
            </a:r>
            <a:endParaRPr lang="uk-UA" sz="2800" b="1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57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Набор красных лобстеров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66" t="10854" b="3035"/>
          <a:stretch/>
        </p:blipFill>
        <p:spPr bwMode="auto">
          <a:xfrm>
            <a:off x="2604254" y="4031165"/>
            <a:ext cx="3008986" cy="2161821"/>
          </a:xfrm>
          <a:prstGeom prst="roundRect">
            <a:avLst/>
          </a:prstGeom>
          <a:noFill/>
          <a:ln w="19050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1808987" y="346862"/>
            <a:ext cx="8756193" cy="120761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>
                <a:solidFill>
                  <a:schemeClr val="bg1"/>
                </a:solidFill>
              </a:rPr>
              <a:t>Прочитай слова швидко і правильно. </a:t>
            </a:r>
            <a:endParaRPr lang="uk-UA" sz="3200" b="1" dirty="0" smtClean="0">
              <a:solidFill>
                <a:schemeClr val="bg1"/>
              </a:solidFill>
            </a:endParaRP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Склади </a:t>
            </a:r>
            <a:r>
              <a:rPr lang="uk-UA" sz="3200" b="1" dirty="0">
                <a:solidFill>
                  <a:schemeClr val="bg1"/>
                </a:solidFill>
              </a:rPr>
              <a:t>речення.</a:t>
            </a:r>
            <a:endParaRPr lang="ru-RU" sz="3200" b="1" i="1" dirty="0">
              <a:solidFill>
                <a:schemeClr val="bg1"/>
              </a:solidFill>
            </a:endParaRP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030" t="22565" r="14586"/>
          <a:stretch/>
        </p:blipFill>
        <p:spPr>
          <a:xfrm flipH="1">
            <a:off x="307975" y="1870897"/>
            <a:ext cx="2296279" cy="288050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70034" y="1941670"/>
            <a:ext cx="8202224" cy="1795463"/>
          </a:xfrm>
          <a:prstGeom prst="rect">
            <a:avLst/>
          </a:prstGeom>
          <a:ln w="28575">
            <a:solidFill>
              <a:schemeClr val="accent2">
                <a:lumMod val="7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6" name="Picture 8" descr="19 Равлики ideas | равлик, малюнки, тварини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4033" y="3916865"/>
            <a:ext cx="2777489" cy="2555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221" y="4082466"/>
            <a:ext cx="2454812" cy="1337873"/>
          </a:xfrm>
          <a:prstGeom prst="roundRect">
            <a:avLst/>
          </a:prstGeom>
          <a:ln w="19050">
            <a:solidFill>
              <a:schemeClr val="accent2">
                <a:lumMod val="75000"/>
              </a:schemeClr>
            </a:solidFill>
          </a:ln>
        </p:spPr>
      </p:pic>
      <p:sp>
        <p:nvSpPr>
          <p:cNvPr id="13" name="Прямоугольник 4">
            <a:extLst>
              <a:ext uri="{FF2B5EF4-FFF2-40B4-BE49-F238E27FC236}">
                <a16:creationId xmlns="" xmlns:a16="http://schemas.microsoft.com/office/drawing/2014/main" id="{04D30515-DDA1-4C18-A6A0-4BDA6C674B68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Підручник сторінка</a:t>
            </a:r>
            <a:endParaRPr lang="uk-UA" sz="14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83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6920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252475" y="465704"/>
            <a:ext cx="8756193" cy="83151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Прочитайте </a:t>
            </a:r>
            <a:r>
              <a:rPr lang="uk-UA" sz="4000" b="1" dirty="0" smtClean="0">
                <a:solidFill>
                  <a:schemeClr val="bg1"/>
                </a:solidFill>
              </a:rPr>
              <a:t>удвох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1" t="7258" r="4332" b="9742"/>
          <a:stretch/>
        </p:blipFill>
        <p:spPr>
          <a:xfrm>
            <a:off x="307975" y="2265013"/>
            <a:ext cx="2942614" cy="354945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359688B8-7AB9-4AF6-B56E-4E60F95F5EDD}"/>
              </a:ext>
            </a:extLst>
          </p:cNvPr>
          <p:cNvSpPr txBox="1"/>
          <p:nvPr/>
        </p:nvSpPr>
        <p:spPr>
          <a:xfrm>
            <a:off x="3125291" y="1392536"/>
            <a:ext cx="5399179" cy="37856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571500" indent="-571500">
              <a:buFontTx/>
              <a:buChar char="-"/>
            </a:pPr>
            <a:r>
              <a:rPr lang="ru-RU" sz="4000" dirty="0"/>
              <a:t>Ви ловили </a:t>
            </a:r>
            <a:r>
              <a:rPr lang="ru-RU" sz="4000" dirty="0" err="1"/>
              <a:t>рав</a:t>
            </a:r>
            <a:r>
              <a:rPr lang="ru-RU" sz="4000" dirty="0" err="1">
                <a:solidFill>
                  <a:srgbClr val="295FFF"/>
                </a:solidFill>
              </a:rPr>
              <a:t>ли</a:t>
            </a:r>
            <a:r>
              <a:rPr lang="ru-RU" sz="4000" dirty="0" err="1"/>
              <a:t>ків</a:t>
            </a:r>
            <a:r>
              <a:rPr lang="ru-RU" sz="4000" dirty="0"/>
              <a:t>?</a:t>
            </a:r>
          </a:p>
          <a:p>
            <a:pPr marL="571500" indent="-571500">
              <a:buFontTx/>
              <a:buChar char="-"/>
            </a:pPr>
            <a:r>
              <a:rPr lang="ru-RU" sz="4000" dirty="0" err="1"/>
              <a:t>Ні</a:t>
            </a:r>
            <a:r>
              <a:rPr lang="ru-RU" sz="4000" dirty="0"/>
              <a:t>! Ми ло</a:t>
            </a:r>
            <a:r>
              <a:rPr lang="ru-RU" sz="4000" dirty="0">
                <a:solidFill>
                  <a:srgbClr val="295FFF"/>
                </a:solidFill>
              </a:rPr>
              <a:t>ви</a:t>
            </a:r>
            <a:r>
              <a:rPr lang="ru-RU" sz="4000" dirty="0"/>
              <a:t>ли </a:t>
            </a:r>
            <a:r>
              <a:rPr lang="ru-RU" sz="4000" dirty="0" err="1"/>
              <a:t>раків</a:t>
            </a:r>
            <a:r>
              <a:rPr lang="ru-RU" sz="4000" dirty="0"/>
              <a:t>.</a:t>
            </a:r>
          </a:p>
          <a:p>
            <a:pPr marL="571500" indent="-571500">
              <a:buFontTx/>
              <a:buChar char="-"/>
            </a:pPr>
            <a:r>
              <a:rPr lang="ru-RU" sz="4000" dirty="0"/>
              <a:t>Ло</a:t>
            </a:r>
            <a:r>
              <a:rPr lang="ru-RU" sz="4000" dirty="0">
                <a:solidFill>
                  <a:srgbClr val="295FFF"/>
                </a:solidFill>
              </a:rPr>
              <a:t>ви</a:t>
            </a:r>
            <a:r>
              <a:rPr lang="ru-RU" sz="4000" dirty="0"/>
              <a:t>ли ру</a:t>
            </a:r>
            <a:r>
              <a:rPr lang="ru-RU" sz="4000" dirty="0">
                <a:solidFill>
                  <a:srgbClr val="295FFF"/>
                </a:solidFill>
              </a:rPr>
              <a:t>ка</a:t>
            </a:r>
            <a:r>
              <a:rPr lang="ru-RU" sz="4000" dirty="0"/>
              <a:t>ми?</a:t>
            </a:r>
          </a:p>
          <a:p>
            <a:pPr marL="571500" indent="-571500">
              <a:buFontTx/>
              <a:buChar char="-"/>
            </a:pPr>
            <a:r>
              <a:rPr lang="ru-RU" sz="4000" dirty="0"/>
              <a:t>Ру</a:t>
            </a:r>
            <a:r>
              <a:rPr lang="ru-RU" sz="4000" dirty="0">
                <a:solidFill>
                  <a:srgbClr val="295FFF"/>
                </a:solidFill>
              </a:rPr>
              <a:t>ка</a:t>
            </a:r>
            <a:r>
              <a:rPr lang="ru-RU" sz="4000" dirty="0"/>
              <a:t>ми.</a:t>
            </a:r>
          </a:p>
          <a:p>
            <a:pPr marL="571500" indent="-571500">
              <a:buFontTx/>
              <a:buChar char="-"/>
            </a:pPr>
            <a:r>
              <a:rPr lang="ru-RU" sz="4000" dirty="0"/>
              <a:t>Раки </a:t>
            </a:r>
            <a:r>
              <a:rPr lang="ru-RU" sz="4000" dirty="0" err="1"/>
              <a:t>ве</a:t>
            </a:r>
            <a:r>
              <a:rPr lang="ru-RU" sz="4000" dirty="0" err="1">
                <a:solidFill>
                  <a:srgbClr val="295FFF"/>
                </a:solidFill>
              </a:rPr>
              <a:t>ли</a:t>
            </a:r>
            <a:r>
              <a:rPr lang="ru-RU" sz="4000" dirty="0" err="1"/>
              <a:t>кі</a:t>
            </a:r>
            <a:r>
              <a:rPr lang="ru-RU" sz="4000" dirty="0"/>
              <a:t>?</a:t>
            </a:r>
          </a:p>
          <a:p>
            <a:pPr marL="571500" indent="-571500">
              <a:buFontTx/>
              <a:buChar char="-"/>
            </a:pPr>
            <a:r>
              <a:rPr lang="ru-RU" sz="4000" dirty="0"/>
              <a:t>І </a:t>
            </a:r>
            <a:r>
              <a:rPr lang="ru-RU" sz="4000" dirty="0" err="1"/>
              <a:t>ве</a:t>
            </a:r>
            <a:r>
              <a:rPr lang="ru-RU" sz="4000" dirty="0" err="1">
                <a:solidFill>
                  <a:srgbClr val="295FFF"/>
                </a:solidFill>
              </a:rPr>
              <a:t>ли</a:t>
            </a:r>
            <a:r>
              <a:rPr lang="ru-RU" sz="4000" dirty="0" err="1"/>
              <a:t>кі</a:t>
            </a:r>
            <a:r>
              <a:rPr lang="ru-RU" sz="4000" dirty="0"/>
              <a:t>, і </a:t>
            </a:r>
            <a:r>
              <a:rPr lang="ru-RU" sz="4000" dirty="0" err="1"/>
              <a:t>малі</a:t>
            </a:r>
            <a:r>
              <a:rPr lang="ru-RU" sz="4000" dirty="0"/>
              <a:t>.</a:t>
            </a:r>
            <a:endParaRPr lang="uk-UA" sz="4000" dirty="0"/>
          </a:p>
        </p:txBody>
      </p:sp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8E997624-B291-4507-A9CC-13BD2EBCEB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74848" y="2846440"/>
            <a:ext cx="3498959" cy="3549459"/>
          </a:xfrm>
          <a:prstGeom prst="rect">
            <a:avLst/>
          </a:prstGeom>
        </p:spPr>
      </p:pic>
      <p:sp>
        <p:nvSpPr>
          <p:cNvPr id="12" name="Прямоугольник 4">
            <a:extLst>
              <a:ext uri="{FF2B5EF4-FFF2-40B4-BE49-F238E27FC236}">
                <a16:creationId xmlns="" xmlns:a16="http://schemas.microsoft.com/office/drawing/2014/main" id="{04D30515-DDA1-4C18-A6A0-4BDA6C674B68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Підручник сторінка</a:t>
            </a:r>
            <a:endParaRPr lang="uk-UA" sz="14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83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1975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5" name="Picture 2" descr="декоративный карандаш, анимация, учить, учитель png | PNGWi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5575" y="1403341"/>
            <a:ext cx="2301495" cy="28143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Рисунок 33">
            <a:extLst>
              <a:ext uri="{FF2B5EF4-FFF2-40B4-BE49-F238E27FC236}">
                <a16:creationId xmlns="" xmlns:a16="http://schemas.microsoft.com/office/drawing/2014/main" id="{B899ECD8-9CBC-4CE0-85D0-77CDEE6406E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62" t="33067" r="14806" b="62362"/>
          <a:stretch/>
        </p:blipFill>
        <p:spPr>
          <a:xfrm>
            <a:off x="1838326" y="4716000"/>
            <a:ext cx="9525000" cy="82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5" name="Рисунок 34">
            <a:extLst>
              <a:ext uri="{FF2B5EF4-FFF2-40B4-BE49-F238E27FC236}">
                <a16:creationId xmlns="" xmlns:a16="http://schemas.microsoft.com/office/drawing/2014/main" id="{7989535A-39DF-43F9-9A8C-C2EFF9E8446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49" t="10520" r="54285" b="47076"/>
          <a:stretch/>
        </p:blipFill>
        <p:spPr>
          <a:xfrm>
            <a:off x="2616901" y="4741870"/>
            <a:ext cx="498576" cy="762350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="" xmlns:a16="http://schemas.microsoft.com/office/drawing/2014/main" id="{15E162C1-5EF2-42FE-B00E-6B69C7BEDA4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62" t="10024" r="27522" b="47572"/>
          <a:stretch/>
        </p:blipFill>
        <p:spPr>
          <a:xfrm>
            <a:off x="8397773" y="4741870"/>
            <a:ext cx="1300736" cy="762350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="" xmlns:a16="http://schemas.microsoft.com/office/drawing/2014/main" id="{DC837E6A-2D6D-45DD-B286-AD28C870516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62" t="10024" r="27522" b="47572"/>
          <a:stretch/>
        </p:blipFill>
        <p:spPr>
          <a:xfrm>
            <a:off x="9310736" y="4741870"/>
            <a:ext cx="1300736" cy="762350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="" xmlns:a16="http://schemas.microsoft.com/office/drawing/2014/main" id="{44FAB804-82A5-4C37-9498-038779926D9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62" t="10024" r="27522" b="47572"/>
          <a:stretch/>
        </p:blipFill>
        <p:spPr>
          <a:xfrm>
            <a:off x="10226573" y="4751394"/>
            <a:ext cx="1300736" cy="762350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="" xmlns:a16="http://schemas.microsoft.com/office/drawing/2014/main" id="{7989535A-39DF-43F9-9A8C-C2EFF9E8446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49" t="10520" r="54285" b="47076"/>
          <a:stretch/>
        </p:blipFill>
        <p:spPr>
          <a:xfrm>
            <a:off x="3223066" y="4751394"/>
            <a:ext cx="498576" cy="762350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="" xmlns:a16="http://schemas.microsoft.com/office/drawing/2014/main" id="{7989535A-39DF-43F9-9A8C-C2EFF9E8446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49" t="10520" r="54285" b="47076"/>
          <a:stretch/>
        </p:blipFill>
        <p:spPr>
          <a:xfrm>
            <a:off x="3829231" y="4741870"/>
            <a:ext cx="498576" cy="762350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="" xmlns:a16="http://schemas.microsoft.com/office/drawing/2014/main" id="{7989535A-39DF-43F9-9A8C-C2EFF9E8446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49" t="10520" r="54285" b="47076"/>
          <a:stretch/>
        </p:blipFill>
        <p:spPr>
          <a:xfrm>
            <a:off x="4435396" y="4751394"/>
            <a:ext cx="498576" cy="762350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="" xmlns:a16="http://schemas.microsoft.com/office/drawing/2014/main" id="{7989535A-39DF-43F9-9A8C-C2EFF9E8446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49" t="10520" r="54285" b="47076"/>
          <a:stretch/>
        </p:blipFill>
        <p:spPr>
          <a:xfrm>
            <a:off x="5041561" y="4751394"/>
            <a:ext cx="498576" cy="762350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="" xmlns:a16="http://schemas.microsoft.com/office/drawing/2014/main" id="{7989535A-39DF-43F9-9A8C-C2EFF9E8446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49" t="10520" r="50131" b="47076"/>
          <a:stretch/>
        </p:blipFill>
        <p:spPr>
          <a:xfrm>
            <a:off x="6569753" y="4751394"/>
            <a:ext cx="907372" cy="762350"/>
          </a:xfrm>
          <a:prstGeom prst="rect">
            <a:avLst/>
          </a:prstGeom>
        </p:spPr>
      </p:pic>
      <p:sp>
        <p:nvSpPr>
          <p:cNvPr id="25" name="Прямоугольник 24"/>
          <p:cNvSpPr/>
          <p:nvPr/>
        </p:nvSpPr>
        <p:spPr>
          <a:xfrm>
            <a:off x="1920241" y="4217669"/>
            <a:ext cx="5440680" cy="47372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chemeClr val="bg1"/>
                </a:solidFill>
              </a:rPr>
              <a:t>Надрукуй </a:t>
            </a:r>
            <a:r>
              <a:rPr lang="uk-UA" sz="2000" b="1" dirty="0">
                <a:solidFill>
                  <a:schemeClr val="bg1"/>
                </a:solidFill>
              </a:rPr>
              <a:t>букву </a:t>
            </a:r>
            <a:r>
              <a:rPr lang="uk-UA" sz="2000" b="1" dirty="0" smtClean="0">
                <a:solidFill>
                  <a:schemeClr val="bg1"/>
                </a:solidFill>
              </a:rPr>
              <a:t>«ер» і склади </a:t>
            </a:r>
            <a:r>
              <a:rPr lang="uk-UA" sz="2000" b="1" dirty="0">
                <a:solidFill>
                  <a:schemeClr val="bg1"/>
                </a:solidFill>
              </a:rPr>
              <a:t>у  </a:t>
            </a:r>
            <a:r>
              <a:rPr lang="uk-UA" sz="2000" b="1" dirty="0" smtClean="0">
                <a:solidFill>
                  <a:schemeClr val="bg1"/>
                </a:solidFill>
              </a:rPr>
              <a:t>клітинках</a:t>
            </a:r>
            <a:endParaRPr lang="ru-RU" sz="2000" b="1" i="1" dirty="0">
              <a:solidFill>
                <a:schemeClr val="bg1"/>
              </a:solidFill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1786439" y="434341"/>
            <a:ext cx="8845782" cy="89904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Робота в зошиті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27" name="Прямоугольник 4">
            <a:extLst>
              <a:ext uri="{FF2B5EF4-FFF2-40B4-BE49-F238E27FC236}">
                <a16:creationId xmlns:a16="http://schemas.microsoft.com/office/drawing/2014/main" xmlns="" id="{6ED9321F-44F4-4C0D-B330-BB819769AF7C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Зошит, сторінка</a:t>
            </a:r>
            <a:endParaRPr lang="uk-UA" sz="14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42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4097" name="Picture 1" descr="D:\1 клас\1. Навчання грамоти\1 УРОКИ 2023\Читання\4 Блок р т д з й б\041 - Мала буква р\2023-11-23_113750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9232" y="1534477"/>
            <a:ext cx="6802990" cy="2509300"/>
          </a:xfrm>
          <a:prstGeom prst="rect">
            <a:avLst/>
          </a:prstGeom>
          <a:noFill/>
          <a:ln w="19050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7601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720339" y="1387380"/>
            <a:ext cx="7911881" cy="54246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Перестав склади так, щоб утворилися слова. Надрукуй їх.</a:t>
            </a:r>
            <a:endParaRPr lang="ru-RU" sz="2400" b="1" i="1" dirty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5" name="Picture 2" descr="декоративный карандаш, анимация, учить, учитель png | PNGWi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5575" y="962942"/>
            <a:ext cx="2301495" cy="2814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Прямоугольник 4">
            <a:extLst>
              <a:ext uri="{FF2B5EF4-FFF2-40B4-BE49-F238E27FC236}">
                <a16:creationId xmlns:a16="http://schemas.microsoft.com/office/drawing/2014/main" xmlns="" id="{6ED9321F-44F4-4C0D-B330-BB819769AF7C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Зошит, сторінка</a:t>
            </a:r>
            <a:endParaRPr lang="uk-UA" sz="14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42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1786439" y="592501"/>
            <a:ext cx="8845782" cy="74088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Робота в зошиті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040398" y="1929849"/>
            <a:ext cx="1478290" cy="76944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uk-UA" sz="4400" b="1" dirty="0" err="1">
                <a:solidFill>
                  <a:srgbClr val="002060"/>
                </a:solidFill>
              </a:rPr>
              <a:t>с</a:t>
            </a:r>
            <a:r>
              <a:rPr lang="uk-UA" sz="4400" b="1" dirty="0" err="1" smtClean="0">
                <a:solidFill>
                  <a:srgbClr val="002060"/>
                </a:solidFill>
              </a:rPr>
              <a:t>а</a:t>
            </a:r>
            <a:r>
              <a:rPr lang="uk-UA" sz="4400" b="1" dirty="0" smtClean="0">
                <a:solidFill>
                  <a:srgbClr val="002060"/>
                </a:solidFill>
              </a:rPr>
              <a:t>-ро</a:t>
            </a:r>
            <a:endParaRPr lang="ru-RU" sz="4400" dirty="0">
              <a:solidFill>
                <a:srgbClr val="002060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825029" y="1929849"/>
            <a:ext cx="1947969" cy="76944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uk-UA" sz="4400" b="1" dirty="0" smtClean="0">
                <a:solidFill>
                  <a:srgbClr val="002060"/>
                </a:solidFill>
              </a:rPr>
              <a:t>м</a:t>
            </a:r>
            <a:r>
              <a:rPr lang="uk-UA" sz="4400" b="1" dirty="0" smtClean="0">
                <a:solidFill>
                  <a:srgbClr val="002060"/>
                </a:solidFill>
              </a:rPr>
              <a:t>ар-ко</a:t>
            </a:r>
            <a:endParaRPr lang="ru-RU" sz="4400" dirty="0">
              <a:solidFill>
                <a:srgbClr val="002060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7367933" y="1929849"/>
            <a:ext cx="2132315" cy="76944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uk-UA" sz="4400" b="1" dirty="0" smtClean="0">
                <a:solidFill>
                  <a:srgbClr val="002060"/>
                </a:solidFill>
              </a:rPr>
              <a:t>лик</a:t>
            </a:r>
            <a:r>
              <a:rPr lang="uk-UA" sz="4400" b="1" dirty="0" smtClean="0">
                <a:solidFill>
                  <a:srgbClr val="002060"/>
                </a:solidFill>
              </a:rPr>
              <a:t>-</a:t>
            </a:r>
            <a:r>
              <a:rPr lang="uk-UA" sz="4400" b="1" dirty="0" err="1" smtClean="0">
                <a:solidFill>
                  <a:srgbClr val="002060"/>
                </a:solidFill>
              </a:rPr>
              <a:t>рав</a:t>
            </a:r>
            <a:endParaRPr lang="ru-RU" sz="4400" dirty="0">
              <a:solidFill>
                <a:srgbClr val="002060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3040398" y="2676655"/>
            <a:ext cx="1470146" cy="76944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uk-UA" sz="4400" b="1" dirty="0" smtClean="0">
                <a:solidFill>
                  <a:schemeClr val="bg1"/>
                </a:solidFill>
              </a:rPr>
              <a:t>ро-</a:t>
            </a:r>
            <a:r>
              <a:rPr lang="uk-UA" sz="4400" b="1" dirty="0" err="1" smtClean="0">
                <a:solidFill>
                  <a:schemeClr val="bg1"/>
                </a:solidFill>
              </a:rPr>
              <a:t>са</a:t>
            </a:r>
            <a:endParaRPr lang="ru-RU" sz="4400" dirty="0">
              <a:solidFill>
                <a:schemeClr val="bg1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4841862" y="2676656"/>
            <a:ext cx="1914307" cy="76944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uk-UA" sz="4400" b="1" dirty="0" smtClean="0">
                <a:solidFill>
                  <a:schemeClr val="bg1"/>
                </a:solidFill>
              </a:rPr>
              <a:t>ко-мар</a:t>
            </a:r>
            <a:endParaRPr lang="ru-RU" sz="4400" dirty="0">
              <a:solidFill>
                <a:schemeClr val="bg1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7395185" y="2676654"/>
            <a:ext cx="2105063" cy="76944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uk-UA" sz="4400" b="1" dirty="0" err="1" smtClean="0">
                <a:solidFill>
                  <a:schemeClr val="bg1"/>
                </a:solidFill>
              </a:rPr>
              <a:t>рав</a:t>
            </a:r>
            <a:r>
              <a:rPr lang="uk-UA" sz="4400" b="1" dirty="0" smtClean="0">
                <a:solidFill>
                  <a:schemeClr val="bg1"/>
                </a:solidFill>
              </a:rPr>
              <a:t>-лик</a:t>
            </a:r>
            <a:endParaRPr lang="ru-RU" sz="4400" dirty="0">
              <a:solidFill>
                <a:schemeClr val="bg1"/>
              </a:solidFill>
            </a:endParaRPr>
          </a:p>
        </p:txBody>
      </p:sp>
      <p:pic>
        <p:nvPicPr>
          <p:cNvPr id="1027" name="Picture 3" descr="D:\1 клас\1. Навчання грамоти\1 УРОКИ 2023\Читання\4 Блок р т д з й б\041 - Мала буква р\2023-11-23_15201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6439" y="4115434"/>
            <a:ext cx="9665947" cy="1839596"/>
          </a:xfrm>
          <a:prstGeom prst="rect">
            <a:avLst/>
          </a:prstGeom>
          <a:noFill/>
          <a:ln w="19050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Прямоугольник 18"/>
          <p:cNvSpPr/>
          <p:nvPr/>
        </p:nvSpPr>
        <p:spPr>
          <a:xfrm>
            <a:off x="1771222" y="3551588"/>
            <a:ext cx="9590409" cy="54246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Прочитай слова. </a:t>
            </a:r>
            <a:r>
              <a:rPr lang="uk-UA" sz="2400" b="1" dirty="0" err="1" smtClean="0">
                <a:solidFill>
                  <a:schemeClr val="bg1"/>
                </a:solidFill>
              </a:rPr>
              <a:t>Запиши</a:t>
            </a:r>
            <a:r>
              <a:rPr lang="uk-UA" sz="2400" b="1" dirty="0" smtClean="0">
                <a:solidFill>
                  <a:schemeClr val="bg1"/>
                </a:solidFill>
              </a:rPr>
              <a:t> у клітинках номер відповідного малюнку.</a:t>
            </a:r>
            <a:endParaRPr lang="ru-RU" sz="2400" b="1" i="1" dirty="0">
              <a:solidFill>
                <a:schemeClr val="bg1"/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2041154" y="4252594"/>
            <a:ext cx="39305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3200" b="1" dirty="0" smtClean="0">
                <a:solidFill>
                  <a:srgbClr val="002060"/>
                </a:solidFill>
              </a:rPr>
              <a:t>4</a:t>
            </a:r>
            <a:endParaRPr lang="ru-RU" sz="3200" dirty="0">
              <a:solidFill>
                <a:srgbClr val="002060"/>
              </a:solidFill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3802378" y="4206874"/>
            <a:ext cx="39305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3200" b="1" dirty="0" smtClean="0">
                <a:solidFill>
                  <a:srgbClr val="002060"/>
                </a:solidFill>
              </a:rPr>
              <a:t>2</a:t>
            </a:r>
            <a:endParaRPr lang="ru-RU" sz="3200" dirty="0">
              <a:solidFill>
                <a:srgbClr val="002060"/>
              </a:solidFill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6287747" y="4184014"/>
            <a:ext cx="39305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3200" b="1" dirty="0" smtClean="0">
                <a:solidFill>
                  <a:srgbClr val="002060"/>
                </a:solidFill>
              </a:rPr>
              <a:t>1</a:t>
            </a:r>
            <a:endParaRPr lang="ru-RU" sz="3200" dirty="0">
              <a:solidFill>
                <a:srgbClr val="002060"/>
              </a:solidFill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9107192" y="4214144"/>
            <a:ext cx="39305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3200" b="1" dirty="0" smtClean="0">
                <a:solidFill>
                  <a:srgbClr val="002060"/>
                </a:solidFill>
              </a:rPr>
              <a:t>3</a:t>
            </a:r>
            <a:endParaRPr lang="ru-RU" sz="32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1439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9" grpId="0" animBg="1"/>
      <p:bldP spid="23" grpId="0"/>
      <p:bldP spid="22" grpId="0"/>
      <p:bldP spid="26" grpId="0"/>
      <p:bldP spid="2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5" name="Picture 2" descr="декоративный карандаш, анимация, учить, учитель png | PNGWi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5575" y="1403341"/>
            <a:ext cx="2301495" cy="28143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Прямоугольник 24"/>
          <p:cNvSpPr/>
          <p:nvPr/>
        </p:nvSpPr>
        <p:spPr>
          <a:xfrm>
            <a:off x="2730529" y="1448442"/>
            <a:ext cx="6477632" cy="47372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Склади речення за малюнком і схемами</a:t>
            </a:r>
            <a:endParaRPr lang="ru-RU" sz="2400" b="1" i="1" dirty="0">
              <a:solidFill>
                <a:schemeClr val="bg1"/>
              </a:solidFill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1786439" y="434341"/>
            <a:ext cx="8845782" cy="89904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Робота в зошиті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27" name="Прямоугольник 4">
            <a:extLst>
              <a:ext uri="{FF2B5EF4-FFF2-40B4-BE49-F238E27FC236}">
                <a16:creationId xmlns:a16="http://schemas.microsoft.com/office/drawing/2014/main" xmlns="" id="{6ED9321F-44F4-4C0D-B330-BB819769AF7C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Зошит, сторінка</a:t>
            </a:r>
            <a:endParaRPr lang="uk-UA" sz="14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42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2050" name="Picture 2" descr="D:\1 клас\1. Навчання грамоти\1 УРОКИ 2023\Читання\4 Блок р т д з й б\041 - Мала буква р\2023-11-23_15254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1784" y="1922172"/>
            <a:ext cx="7593912" cy="2295498"/>
          </a:xfrm>
          <a:prstGeom prst="rect">
            <a:avLst/>
          </a:prstGeom>
          <a:noFill/>
          <a:ln w="19050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1 клас\1. Навчання грамоти\1 УРОКИ 2023\Читання\4 Блок р т д з й б\041 - Мала буква р\2023-11-23_15304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1784" y="4359984"/>
            <a:ext cx="7593912" cy="1645780"/>
          </a:xfrm>
          <a:prstGeom prst="rect">
            <a:avLst/>
          </a:prstGeom>
          <a:noFill/>
          <a:ln w="19050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9" name="Прямая соединительная линия 18"/>
          <p:cNvCxnSpPr/>
          <p:nvPr/>
        </p:nvCxnSpPr>
        <p:spPr>
          <a:xfrm flipH="1">
            <a:off x="4128754" y="4861121"/>
            <a:ext cx="592677" cy="1144643"/>
          </a:xfrm>
          <a:prstGeom prst="line">
            <a:avLst/>
          </a:prstGeom>
          <a:ln w="571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0298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506680" y="604698"/>
            <a:ext cx="8755124" cy="67704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Вправа «Мікрофон</a:t>
            </a:r>
            <a:r>
              <a:rPr lang="uk-UA" sz="4000" b="1" dirty="0" smtClean="0">
                <a:solidFill>
                  <a:schemeClr val="bg1"/>
                </a:solidFill>
              </a:rPr>
              <a:t>»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11" name="Прямокутник: округлені кути 21">
            <a:extLst>
              <a:ext uri="{FF2B5EF4-FFF2-40B4-BE49-F238E27FC236}">
                <a16:creationId xmlns:a16="http://schemas.microsoft.com/office/drawing/2014/main" xmlns="" id="{95D2D168-3634-4996-8FC4-371AAB04392C}"/>
              </a:ext>
            </a:extLst>
          </p:cNvPr>
          <p:cNvSpPr/>
          <p:nvPr/>
        </p:nvSpPr>
        <p:spPr>
          <a:xfrm>
            <a:off x="3874951" y="1595144"/>
            <a:ext cx="5077326" cy="2816285"/>
          </a:xfrm>
          <a:prstGeom prst="roundRect">
            <a:avLst/>
          </a:prstGeom>
          <a:solidFill>
            <a:srgbClr val="78B64E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Tx/>
              <a:buChar char="-"/>
            </a:pPr>
            <a:endParaRPr lang="uk-UA" sz="2400" b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874951" y="1849124"/>
            <a:ext cx="507732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Пригадай, </a:t>
            </a:r>
            <a:r>
              <a:rPr lang="uk-UA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яку букву вивчали на уроці?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Які звуки вона </a:t>
            </a:r>
            <a:r>
              <a:rPr lang="uk-UA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позначає? 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Що ти знаєш </a:t>
            </a:r>
            <a:r>
              <a:rPr lang="uk-UA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 ці </a:t>
            </a:r>
            <a:r>
              <a:rPr lang="uk-UA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звуки? 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Які слова з буквою </a:t>
            </a:r>
            <a:r>
              <a:rPr lang="uk-UA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</a:t>
            </a:r>
            <a:r>
              <a:rPr lang="uk-UA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ти запам’ятав/запам’ятала?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1" t="7258" r="4332" b="9742"/>
          <a:stretch/>
        </p:blipFill>
        <p:spPr>
          <a:xfrm>
            <a:off x="301845" y="1925048"/>
            <a:ext cx="3428736" cy="413583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030" t="22565" r="14586"/>
          <a:stretch/>
        </p:blipFill>
        <p:spPr>
          <a:xfrm>
            <a:off x="9096647" y="2253627"/>
            <a:ext cx="2773126" cy="347867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153353" y="4541079"/>
            <a:ext cx="4360502" cy="120032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indent="241300" algn="ctr"/>
            <a:r>
              <a:rPr lang="uk-UA" sz="2400" b="1" dirty="0">
                <a:solidFill>
                  <a:schemeClr val="tx2">
                    <a:lumMod val="75000"/>
                  </a:schemeClr>
                </a:solidFill>
              </a:rPr>
              <a:t>р</a:t>
            </a:r>
            <a:r>
              <a:rPr lang="uk-UA" sz="2400" b="1" dirty="0">
                <a:solidFill>
                  <a:srgbClr val="FF0000"/>
                </a:solidFill>
              </a:rPr>
              <a:t>а</a:t>
            </a:r>
            <a:r>
              <a:rPr lang="uk-UA" sz="2400" b="1" dirty="0">
                <a:solidFill>
                  <a:schemeClr val="tx2">
                    <a:lumMod val="75000"/>
                  </a:schemeClr>
                </a:solidFill>
              </a:rPr>
              <a:t>к р</a:t>
            </a:r>
            <a:r>
              <a:rPr lang="uk-UA" sz="2400" b="1" dirty="0">
                <a:solidFill>
                  <a:srgbClr val="FF0000"/>
                </a:solidFill>
              </a:rPr>
              <a:t>і</a:t>
            </a:r>
            <a:r>
              <a:rPr lang="uk-UA" sz="2400" b="1" dirty="0">
                <a:solidFill>
                  <a:schemeClr val="tx2">
                    <a:lumMod val="75000"/>
                  </a:schemeClr>
                </a:solidFill>
              </a:rPr>
              <a:t>к </a:t>
            </a:r>
            <a:r>
              <a:rPr lang="uk-UA" sz="2400" b="1" dirty="0" smtClean="0">
                <a:solidFill>
                  <a:schemeClr val="tx2">
                    <a:lumMod val="75000"/>
                  </a:schemeClr>
                </a:solidFill>
              </a:rPr>
              <a:t>р</a:t>
            </a:r>
            <a:r>
              <a:rPr lang="uk-UA" sz="2400" b="1" dirty="0" smtClean="0">
                <a:solidFill>
                  <a:srgbClr val="FF0000"/>
                </a:solidFill>
              </a:rPr>
              <a:t>и</a:t>
            </a:r>
            <a:r>
              <a:rPr lang="uk-UA" sz="2400" b="1" dirty="0" smtClean="0">
                <a:solidFill>
                  <a:schemeClr val="tx2">
                    <a:lumMod val="75000"/>
                  </a:schemeClr>
                </a:solidFill>
              </a:rPr>
              <a:t>с р</a:t>
            </a:r>
            <a:r>
              <a:rPr lang="uk-UA" sz="2400" b="1" dirty="0" smtClean="0">
                <a:solidFill>
                  <a:srgbClr val="FF0000"/>
                </a:solidFill>
              </a:rPr>
              <a:t>а</a:t>
            </a:r>
            <a:r>
              <a:rPr lang="uk-UA" sz="2400" b="1" dirty="0" smtClean="0">
                <a:solidFill>
                  <a:schemeClr val="tx2">
                    <a:lumMod val="75000"/>
                  </a:schemeClr>
                </a:solidFill>
              </a:rPr>
              <a:t>вл</a:t>
            </a:r>
            <a:r>
              <a:rPr lang="uk-UA" sz="2400" b="1" dirty="0" smtClean="0">
                <a:solidFill>
                  <a:srgbClr val="FF0000"/>
                </a:solidFill>
              </a:rPr>
              <a:t>и</a:t>
            </a:r>
            <a:r>
              <a:rPr lang="uk-UA" sz="2400" b="1" dirty="0" smtClean="0">
                <a:solidFill>
                  <a:schemeClr val="tx2">
                    <a:lumMod val="75000"/>
                  </a:schemeClr>
                </a:solidFill>
              </a:rPr>
              <a:t>к </a:t>
            </a:r>
            <a:r>
              <a:rPr lang="uk-UA" sz="2400" b="1" dirty="0">
                <a:solidFill>
                  <a:schemeClr val="tx2">
                    <a:lumMod val="75000"/>
                  </a:schemeClr>
                </a:solidFill>
              </a:rPr>
              <a:t>кр</a:t>
            </a:r>
            <a:r>
              <a:rPr lang="uk-UA" sz="2400" b="1" dirty="0">
                <a:solidFill>
                  <a:srgbClr val="FF0000"/>
                </a:solidFill>
              </a:rPr>
              <a:t>і</a:t>
            </a:r>
            <a:r>
              <a:rPr lang="uk-UA" sz="2400" b="1" dirty="0">
                <a:solidFill>
                  <a:schemeClr val="tx2">
                    <a:lumMod val="75000"/>
                  </a:schemeClr>
                </a:solidFill>
              </a:rPr>
              <a:t>сл</a:t>
            </a:r>
            <a:r>
              <a:rPr lang="uk-UA" sz="2400" b="1" dirty="0">
                <a:solidFill>
                  <a:srgbClr val="FF0000"/>
                </a:solidFill>
              </a:rPr>
              <a:t>о</a:t>
            </a:r>
            <a:r>
              <a:rPr lang="uk-UA" sz="24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</a:p>
          <a:p>
            <a:pPr indent="241300" algn="ctr"/>
            <a:r>
              <a:rPr lang="uk-UA" sz="2400" b="1" dirty="0" smtClean="0">
                <a:solidFill>
                  <a:schemeClr val="tx2">
                    <a:lumMod val="75000"/>
                  </a:schemeClr>
                </a:solidFill>
              </a:rPr>
              <a:t>К</a:t>
            </a:r>
            <a:r>
              <a:rPr lang="uk-UA" sz="2400" b="1" dirty="0" smtClean="0">
                <a:solidFill>
                  <a:srgbClr val="FF0000"/>
                </a:solidFill>
              </a:rPr>
              <a:t>а</a:t>
            </a:r>
            <a:r>
              <a:rPr lang="uk-UA" sz="2400" b="1" dirty="0" smtClean="0">
                <a:solidFill>
                  <a:schemeClr val="tx2">
                    <a:lumMod val="75000"/>
                  </a:schemeClr>
                </a:solidFill>
              </a:rPr>
              <a:t>л</a:t>
            </a:r>
            <a:r>
              <a:rPr lang="uk-UA" sz="2400" b="1" dirty="0" smtClean="0">
                <a:solidFill>
                  <a:srgbClr val="FF0000"/>
                </a:solidFill>
              </a:rPr>
              <a:t>е</a:t>
            </a:r>
            <a:r>
              <a:rPr lang="uk-UA" sz="2400" b="1" dirty="0" smtClean="0">
                <a:solidFill>
                  <a:schemeClr val="tx2">
                    <a:lumMod val="75000"/>
                  </a:schemeClr>
                </a:solidFill>
              </a:rPr>
              <a:t>нд</a:t>
            </a:r>
            <a:r>
              <a:rPr lang="uk-UA" sz="2400" b="1" dirty="0" smtClean="0">
                <a:solidFill>
                  <a:srgbClr val="FF0000"/>
                </a:solidFill>
              </a:rPr>
              <a:t>а</a:t>
            </a:r>
            <a:r>
              <a:rPr lang="uk-UA" sz="2400" b="1" dirty="0" smtClean="0">
                <a:solidFill>
                  <a:schemeClr val="tx2">
                    <a:lumMod val="75000"/>
                  </a:schemeClr>
                </a:solidFill>
              </a:rPr>
              <a:t>р р</a:t>
            </a:r>
            <a:r>
              <a:rPr lang="uk-UA" sz="2400" b="1" dirty="0" smtClean="0">
                <a:solidFill>
                  <a:srgbClr val="FF0000"/>
                </a:solidFill>
              </a:rPr>
              <a:t>а</a:t>
            </a:r>
            <a:r>
              <a:rPr lang="uk-UA" sz="2400" b="1" dirty="0" smtClean="0">
                <a:solidFill>
                  <a:schemeClr val="tx2">
                    <a:lumMod val="75000"/>
                  </a:schemeClr>
                </a:solidFill>
              </a:rPr>
              <a:t>н</a:t>
            </a:r>
            <a:r>
              <a:rPr lang="uk-UA" sz="2400" b="1" dirty="0" smtClean="0">
                <a:solidFill>
                  <a:srgbClr val="FF0000"/>
                </a:solidFill>
              </a:rPr>
              <a:t>о</a:t>
            </a:r>
            <a:r>
              <a:rPr lang="uk-UA" sz="2400" b="1" dirty="0" smtClean="0">
                <a:solidFill>
                  <a:schemeClr val="tx2">
                    <a:lumMod val="75000"/>
                  </a:schemeClr>
                </a:solidFill>
              </a:rPr>
              <a:t>к </a:t>
            </a:r>
            <a:r>
              <a:rPr lang="uk-UA" sz="2400" b="1" dirty="0">
                <a:solidFill>
                  <a:schemeClr val="tx2">
                    <a:lumMod val="75000"/>
                  </a:schemeClr>
                </a:solidFill>
              </a:rPr>
              <a:t>р</a:t>
            </a:r>
            <a:r>
              <a:rPr lang="uk-UA" sz="2400" b="1" dirty="0">
                <a:solidFill>
                  <a:srgbClr val="FF0000"/>
                </a:solidFill>
              </a:rPr>
              <a:t>о</a:t>
            </a:r>
            <a:r>
              <a:rPr lang="uk-UA" sz="2400" b="1" dirty="0">
                <a:solidFill>
                  <a:schemeClr val="tx2">
                    <a:lumMod val="75000"/>
                  </a:schemeClr>
                </a:solidFill>
              </a:rPr>
              <a:t>сл</a:t>
            </a:r>
            <a:r>
              <a:rPr lang="uk-UA" sz="2400" b="1" dirty="0">
                <a:solidFill>
                  <a:srgbClr val="FF0000"/>
                </a:solidFill>
              </a:rPr>
              <a:t>и</a:t>
            </a:r>
            <a:r>
              <a:rPr lang="uk-UA" sz="2400" b="1" dirty="0">
                <a:solidFill>
                  <a:schemeClr val="tx2">
                    <a:lumMod val="75000"/>
                  </a:schemeClr>
                </a:solidFill>
              </a:rPr>
              <a:t>н</a:t>
            </a:r>
            <a:r>
              <a:rPr lang="uk-UA" sz="2400" b="1" dirty="0">
                <a:solidFill>
                  <a:srgbClr val="FF0000"/>
                </a:solidFill>
              </a:rPr>
              <a:t>а</a:t>
            </a:r>
          </a:p>
          <a:p>
            <a:pPr indent="241300" algn="ctr"/>
            <a:r>
              <a:rPr lang="uk-UA" sz="2400" b="1" dirty="0">
                <a:solidFill>
                  <a:schemeClr val="tx2">
                    <a:lumMod val="75000"/>
                  </a:schemeClr>
                </a:solidFill>
              </a:rPr>
              <a:t>р</a:t>
            </a:r>
            <a:r>
              <a:rPr lang="uk-UA" sz="2400" b="1" dirty="0">
                <a:solidFill>
                  <a:srgbClr val="FF0000"/>
                </a:solidFill>
              </a:rPr>
              <a:t>е</a:t>
            </a:r>
            <a:r>
              <a:rPr lang="uk-UA" sz="2400" b="1" dirty="0">
                <a:solidFill>
                  <a:schemeClr val="tx2">
                    <a:lumMod val="75000"/>
                  </a:schemeClr>
                </a:solidFill>
              </a:rPr>
              <a:t>кл</a:t>
            </a:r>
            <a:r>
              <a:rPr lang="uk-UA" sz="2400" b="1" dirty="0">
                <a:solidFill>
                  <a:srgbClr val="FF0000"/>
                </a:solidFill>
              </a:rPr>
              <a:t>а</a:t>
            </a:r>
            <a:r>
              <a:rPr lang="uk-UA" sz="2400" b="1" dirty="0">
                <a:solidFill>
                  <a:schemeClr val="tx2">
                    <a:lumMod val="75000"/>
                  </a:schemeClr>
                </a:solidFill>
              </a:rPr>
              <a:t>м</a:t>
            </a:r>
            <a:r>
              <a:rPr lang="uk-UA" sz="2400" b="1" dirty="0">
                <a:solidFill>
                  <a:srgbClr val="FF0000"/>
                </a:solidFill>
              </a:rPr>
              <a:t>а</a:t>
            </a:r>
            <a:r>
              <a:rPr lang="uk-UA" sz="24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uk-UA" sz="2400" b="1" dirty="0" smtClean="0">
                <a:solidFill>
                  <a:schemeClr val="tx2">
                    <a:lumMod val="75000"/>
                  </a:schemeClr>
                </a:solidFill>
              </a:rPr>
              <a:t>п</a:t>
            </a:r>
            <a:r>
              <a:rPr lang="uk-UA" sz="2400" b="1" dirty="0" smtClean="0">
                <a:solidFill>
                  <a:srgbClr val="FF0000"/>
                </a:solidFill>
              </a:rPr>
              <a:t>е</a:t>
            </a:r>
            <a:r>
              <a:rPr lang="uk-UA" sz="2400" b="1" dirty="0" smtClean="0">
                <a:solidFill>
                  <a:schemeClr val="tx2">
                    <a:lumMod val="75000"/>
                  </a:schemeClr>
                </a:solidFill>
              </a:rPr>
              <a:t>р</a:t>
            </a:r>
            <a:r>
              <a:rPr lang="uk-UA" sz="2400" b="1" dirty="0" smtClean="0">
                <a:solidFill>
                  <a:srgbClr val="FF0000"/>
                </a:solidFill>
              </a:rPr>
              <a:t>е</a:t>
            </a:r>
            <a:r>
              <a:rPr lang="uk-UA" sz="2400" b="1" dirty="0" smtClean="0">
                <a:solidFill>
                  <a:schemeClr val="tx2">
                    <a:lumMod val="75000"/>
                  </a:schemeClr>
                </a:solidFill>
              </a:rPr>
              <a:t>рв</a:t>
            </a:r>
            <a:r>
              <a:rPr lang="uk-UA" sz="2400" b="1" dirty="0" smtClean="0">
                <a:solidFill>
                  <a:srgbClr val="FF0000"/>
                </a:solidFill>
              </a:rPr>
              <a:t>а, </a:t>
            </a:r>
            <a:r>
              <a:rPr lang="uk-UA" sz="2400" b="1" dirty="0" smtClean="0">
                <a:solidFill>
                  <a:schemeClr val="bg2">
                    <a:lumMod val="25000"/>
                  </a:schemeClr>
                </a:solidFill>
              </a:rPr>
              <a:t>к</a:t>
            </a:r>
            <a:r>
              <a:rPr lang="uk-UA" sz="2400" b="1" dirty="0" smtClean="0">
                <a:solidFill>
                  <a:srgbClr val="FF0000"/>
                </a:solidFill>
              </a:rPr>
              <a:t>е</a:t>
            </a:r>
            <a:r>
              <a:rPr lang="uk-UA" sz="2400" b="1" dirty="0" smtClean="0">
                <a:solidFill>
                  <a:schemeClr val="bg2">
                    <a:lumMod val="25000"/>
                  </a:schemeClr>
                </a:solidFill>
              </a:rPr>
              <a:t>нг</a:t>
            </a:r>
            <a:r>
              <a:rPr lang="uk-UA" sz="2400" b="1" dirty="0" smtClean="0">
                <a:solidFill>
                  <a:srgbClr val="FF0000"/>
                </a:solidFill>
              </a:rPr>
              <a:t>у</a:t>
            </a:r>
            <a:r>
              <a:rPr lang="uk-UA" sz="2400" b="1" dirty="0" smtClean="0">
                <a:solidFill>
                  <a:schemeClr val="bg2">
                    <a:lumMod val="25000"/>
                  </a:schemeClr>
                </a:solidFill>
              </a:rPr>
              <a:t>р</a:t>
            </a:r>
            <a:r>
              <a:rPr lang="uk-UA" sz="2400" b="1" dirty="0" smtClean="0">
                <a:solidFill>
                  <a:srgbClr val="FF0000"/>
                </a:solidFill>
              </a:rPr>
              <a:t>у</a:t>
            </a:r>
            <a:endParaRPr lang="uk-UA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624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738414" y="513465"/>
            <a:ext cx="8732066" cy="94792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Рефлексія. </a:t>
            </a:r>
            <a:r>
              <a:rPr lang="uk-UA" sz="3600" b="1" dirty="0" err="1" smtClean="0">
                <a:solidFill>
                  <a:schemeClr val="bg1"/>
                </a:solidFill>
              </a:rPr>
              <a:t>Обери</a:t>
            </a:r>
            <a:r>
              <a:rPr lang="uk-UA" sz="3600" b="1" dirty="0" smtClean="0">
                <a:solidFill>
                  <a:schemeClr val="bg1"/>
                </a:solidFill>
              </a:rPr>
              <a:t> </a:t>
            </a:r>
            <a:r>
              <a:rPr lang="uk-UA" sz="3600" b="1" dirty="0">
                <a:solidFill>
                  <a:schemeClr val="bg1"/>
                </a:solidFill>
              </a:rPr>
              <a:t>свій </a:t>
            </a:r>
            <a:r>
              <a:rPr lang="uk-UA" sz="3600" b="1" dirty="0" smtClean="0">
                <a:solidFill>
                  <a:schemeClr val="bg1"/>
                </a:solidFill>
              </a:rPr>
              <a:t>олівець.</a:t>
            </a:r>
            <a:endParaRPr lang="uk-UA" sz="3600" b="1" dirty="0">
              <a:solidFill>
                <a:schemeClr val="bg1"/>
              </a:solidFill>
            </a:endParaRPr>
          </a:p>
        </p:txBody>
      </p:sp>
      <p:pic>
        <p:nvPicPr>
          <p:cNvPr id="3082" name="Picture 10" descr="Стакан для ручек и карандашей - MYSH68824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898" t="49989" r="52778"/>
          <a:stretch/>
        </p:blipFill>
        <p:spPr bwMode="auto">
          <a:xfrm>
            <a:off x="926131" y="2449167"/>
            <a:ext cx="1930885" cy="2701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0" descr="Стакан для ручек и карандашей - MYSH68824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521" r="52145" b="50011"/>
          <a:stretch/>
        </p:blipFill>
        <p:spPr bwMode="auto">
          <a:xfrm>
            <a:off x="9474867" y="2431580"/>
            <a:ext cx="1991227" cy="2700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0" descr="Стакан для ручек и карандашей - MYSH68824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831" r="14078" b="50579"/>
          <a:stretch/>
        </p:blipFill>
        <p:spPr bwMode="auto">
          <a:xfrm>
            <a:off x="6509966" y="2408973"/>
            <a:ext cx="2036480" cy="2669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0" descr="Стакан для ручек и карандашей - MYSH68824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495" t="49989" r="11616"/>
          <a:stretch/>
        </p:blipFill>
        <p:spPr bwMode="auto">
          <a:xfrm>
            <a:off x="3521943" y="2449167"/>
            <a:ext cx="2323096" cy="2701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Кира-скрап - клипарт и рамки на прозрачном фоне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486" b="27395"/>
          <a:stretch/>
        </p:blipFill>
        <p:spPr bwMode="auto">
          <a:xfrm rot="21248882">
            <a:off x="1734840" y="1539646"/>
            <a:ext cx="436764" cy="1742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Кира-скрап - клипарт и рамки на прозрачном фоне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971" b="23299"/>
          <a:stretch/>
        </p:blipFill>
        <p:spPr bwMode="auto">
          <a:xfrm rot="268393">
            <a:off x="4481158" y="1475219"/>
            <a:ext cx="426438" cy="1841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Кира-скрап - клипарт и рамки на прозрачном фоне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60" r="27029" b="22248"/>
          <a:stretch/>
        </p:blipFill>
        <p:spPr bwMode="auto">
          <a:xfrm rot="294658">
            <a:off x="7206058" y="1477586"/>
            <a:ext cx="402649" cy="186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Кира-скрап - клипарт и рамки на прозрачном фоне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46" r="54524" b="21304"/>
          <a:stretch/>
        </p:blipFill>
        <p:spPr bwMode="auto">
          <a:xfrm rot="162794">
            <a:off x="10269544" y="1496600"/>
            <a:ext cx="398762" cy="1889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038726" y="3539068"/>
            <a:ext cx="181829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800" b="1" dirty="0" smtClean="0">
                <a:solidFill>
                  <a:schemeClr val="accent2">
                    <a:lumMod val="50000"/>
                  </a:schemeClr>
                </a:solidFill>
              </a:rPr>
              <a:t>Було </a:t>
            </a:r>
            <a:r>
              <a:rPr lang="uk-UA" sz="2800" b="1" dirty="0">
                <a:solidFill>
                  <a:schemeClr val="accent2">
                    <a:lumMod val="50000"/>
                  </a:schemeClr>
                </a:solidFill>
              </a:rPr>
              <a:t>дуже просто!</a:t>
            </a:r>
            <a:endParaRPr lang="ru-RU" sz="28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663366" y="3539067"/>
            <a:ext cx="16142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Можу краще!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799469" y="3572316"/>
            <a:ext cx="1696172" cy="1055608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Було цікаво!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693417" y="3539068"/>
            <a:ext cx="1656425" cy="1055608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Було важко!</a:t>
            </a:r>
          </a:p>
        </p:txBody>
      </p:sp>
      <p:pic>
        <p:nvPicPr>
          <p:cNvPr id="25" name="Picture 6" descr="Кира-скрап - клипарт и рамки на прозрачном фоне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486" r="-630" b="587"/>
          <a:stretch/>
        </p:blipFill>
        <p:spPr bwMode="auto">
          <a:xfrm rot="6985696">
            <a:off x="7681154" y="4586304"/>
            <a:ext cx="497722" cy="2680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Кира-скрап - клипарт и рамки на прозрачном фоне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9716" b="435"/>
          <a:stretch/>
        </p:blipFill>
        <p:spPr bwMode="auto">
          <a:xfrm rot="7135075">
            <a:off x="10105763" y="4569805"/>
            <a:ext cx="477451" cy="2684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Кира-скрап - клипарт и рамки на прозрачном фоне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60" r="25092" b="-1024"/>
          <a:stretch/>
        </p:blipFill>
        <p:spPr bwMode="auto">
          <a:xfrm rot="14685160">
            <a:off x="4446692" y="4553279"/>
            <a:ext cx="490771" cy="2723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Кира-скрап - клипарт и рамки на прозрачном фоне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46" r="51457" b="-833"/>
          <a:stretch/>
        </p:blipFill>
        <p:spPr bwMode="auto">
          <a:xfrm rot="14670016">
            <a:off x="1717707" y="4440284"/>
            <a:ext cx="513064" cy="2718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8157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D:\Картинки до тестів\Емоції Смайли\Смайлик серпантин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5868" y="1527181"/>
            <a:ext cx="3185856" cy="2386317"/>
          </a:xfrm>
          <a:prstGeom prst="roundRect">
            <a:avLst/>
          </a:prstGeom>
          <a:noFill/>
          <a:ln w="19050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Картинки до тестів\Емоції Смайли\смайл увага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138" y="1619250"/>
            <a:ext cx="2430662" cy="2202180"/>
          </a:xfrm>
          <a:prstGeom prst="roundRect">
            <a:avLst/>
          </a:prstGeom>
          <a:noFill/>
          <a:ln w="19050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D:\Картинки до тестів\Емоції Смайли\Подив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2808" y="3800025"/>
            <a:ext cx="2788788" cy="2582351"/>
          </a:xfrm>
          <a:prstGeom prst="roundRect">
            <a:avLst/>
          </a:prstGeom>
          <a:noFill/>
          <a:ln w="19050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332486" y="491490"/>
            <a:ext cx="8732066" cy="76581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Очікування від уроку 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11" name="Прямокутник: округлені кути 11">
            <a:extLst>
              <a:ext uri="{FF2B5EF4-FFF2-40B4-BE49-F238E27FC236}">
                <a16:creationId xmlns="" xmlns:a16="http://schemas.microsoft.com/office/drawing/2014/main" id="{9A9DA5F3-FC9A-4C90-98EC-B2DAA10233BC}"/>
              </a:ext>
            </a:extLst>
          </p:cNvPr>
          <p:cNvSpPr/>
          <p:nvPr/>
        </p:nvSpPr>
        <p:spPr>
          <a:xfrm>
            <a:off x="3531952" y="1750910"/>
            <a:ext cx="2365928" cy="969430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Отримаю задоволення</a:t>
            </a:r>
            <a:endParaRPr lang="uk-UA" sz="2800" b="1" dirty="0">
              <a:solidFill>
                <a:schemeClr val="bg1"/>
              </a:solidFill>
            </a:endParaRPr>
          </a:p>
        </p:txBody>
      </p:sp>
      <p:sp>
        <p:nvSpPr>
          <p:cNvPr id="20" name="Прямокутник: округлені кути 11">
            <a:extLst>
              <a:ext uri="{FF2B5EF4-FFF2-40B4-BE49-F238E27FC236}">
                <a16:creationId xmlns="" xmlns:a16="http://schemas.microsoft.com/office/drawing/2014/main" id="{9A9DA5F3-FC9A-4C90-98EC-B2DAA10233BC}"/>
              </a:ext>
            </a:extLst>
          </p:cNvPr>
          <p:cNvSpPr/>
          <p:nvPr/>
        </p:nvSpPr>
        <p:spPr>
          <a:xfrm>
            <a:off x="6126480" y="1736506"/>
            <a:ext cx="1949070" cy="983834"/>
          </a:xfrm>
          <a:prstGeom prst="roundRect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Відчую успіх</a:t>
            </a:r>
            <a:endParaRPr lang="uk-UA" sz="2800" b="1" dirty="0">
              <a:solidFill>
                <a:schemeClr val="bg1"/>
              </a:solidFill>
            </a:endParaRPr>
          </a:p>
        </p:txBody>
      </p:sp>
      <p:sp>
        <p:nvSpPr>
          <p:cNvPr id="21" name="Прямокутник: округлені кути 11">
            <a:extLst>
              <a:ext uri="{FF2B5EF4-FFF2-40B4-BE49-F238E27FC236}">
                <a16:creationId xmlns="" xmlns:a16="http://schemas.microsoft.com/office/drawing/2014/main" id="{9A9DA5F3-FC9A-4C90-98EC-B2DAA10233BC}"/>
              </a:ext>
            </a:extLst>
          </p:cNvPr>
          <p:cNvSpPr/>
          <p:nvPr/>
        </p:nvSpPr>
        <p:spPr>
          <a:xfrm>
            <a:off x="8378049" y="4470617"/>
            <a:ext cx="2441914" cy="912248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Відкрию нові знання</a:t>
            </a:r>
            <a:endParaRPr lang="uk-UA" sz="2800" b="1" dirty="0">
              <a:solidFill>
                <a:schemeClr val="bg1"/>
              </a:solidFill>
            </a:endParaRPr>
          </a:p>
        </p:txBody>
      </p:sp>
      <p:sp>
        <p:nvSpPr>
          <p:cNvPr id="22" name="Прямокутник: округлені кути 11">
            <a:extLst>
              <a:ext uri="{FF2B5EF4-FFF2-40B4-BE49-F238E27FC236}">
                <a16:creationId xmlns="" xmlns:a16="http://schemas.microsoft.com/office/drawing/2014/main" id="{9A9DA5F3-FC9A-4C90-98EC-B2DAA10233BC}"/>
              </a:ext>
            </a:extLst>
          </p:cNvPr>
          <p:cNvSpPr/>
          <p:nvPr/>
        </p:nvSpPr>
        <p:spPr>
          <a:xfrm>
            <a:off x="1017428" y="4503956"/>
            <a:ext cx="1851660" cy="1039958"/>
          </a:xfrm>
          <a:prstGeom prst="roundRect">
            <a:avLst/>
          </a:prstGeom>
          <a:solidFill>
            <a:srgbClr val="FF3300"/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Нічого не зрозумію </a:t>
            </a:r>
            <a:endParaRPr lang="uk-UA" sz="2800" b="1" dirty="0">
              <a:solidFill>
                <a:schemeClr val="bg1"/>
              </a:solidFill>
            </a:endParaRPr>
          </a:p>
        </p:txBody>
      </p:sp>
      <p:pic>
        <p:nvPicPr>
          <p:cNvPr id="1029" name="Picture 5" descr="D:\Картинки до тестів\Емоції Смайли\Задумливий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7888" y="3800025"/>
            <a:ext cx="2306253" cy="2605212"/>
          </a:xfrm>
          <a:prstGeom prst="roundRect">
            <a:avLst/>
          </a:prstGeom>
          <a:noFill/>
          <a:ln w="19050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7680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0" grpId="0" animBg="1"/>
      <p:bldP spid="2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2150738" y="445746"/>
            <a:ext cx="8756193" cy="791383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/>
              <a:t>Повідомлення теми </a:t>
            </a:r>
            <a:r>
              <a:rPr lang="uk-UA" sz="3600" b="1" dirty="0" smtClean="0"/>
              <a:t>уроку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3" name="Picture 2" descr="декоративный карандаш, анимация, учить, учитель png | PNGWi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25094" y="1750360"/>
            <a:ext cx="3041015" cy="3718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Скругленный прямоугольник 3"/>
          <p:cNvSpPr/>
          <p:nvPr/>
        </p:nvSpPr>
        <p:spPr>
          <a:xfrm>
            <a:off x="4055250" y="1749031"/>
            <a:ext cx="3865740" cy="2009061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2800" b="1" dirty="0" err="1"/>
              <a:t>Швець</a:t>
            </a:r>
            <a:r>
              <a:rPr lang="ru-RU" sz="2800" b="1" dirty="0"/>
              <a:t> – не </a:t>
            </a:r>
            <a:r>
              <a:rPr lang="ru-RU" sz="2800" b="1" dirty="0" err="1"/>
              <a:t>швець</a:t>
            </a:r>
            <a:r>
              <a:rPr lang="ru-RU" sz="2800" b="1" dirty="0"/>
              <a:t>,</a:t>
            </a:r>
            <a:r>
              <a:rPr lang="uk-UA" sz="2800" b="1" dirty="0"/>
              <a:t> </a:t>
            </a:r>
            <a:endParaRPr lang="uk-UA" sz="2800" b="1" dirty="0" smtClean="0"/>
          </a:p>
          <a:p>
            <a:r>
              <a:rPr lang="uk-UA" sz="2800" b="1" dirty="0" smtClean="0"/>
              <a:t>к</a:t>
            </a:r>
            <a:r>
              <a:rPr lang="ru-RU" sz="2800" b="1" dirty="0" err="1"/>
              <a:t>равець</a:t>
            </a:r>
            <a:r>
              <a:rPr lang="ru-RU" sz="2800" b="1" dirty="0"/>
              <a:t> – не </a:t>
            </a:r>
            <a:r>
              <a:rPr lang="ru-RU" sz="2800" b="1" dirty="0" err="1"/>
              <a:t>кравець</a:t>
            </a:r>
            <a:r>
              <a:rPr lang="ru-RU" sz="2800" b="1" dirty="0"/>
              <a:t>,</a:t>
            </a:r>
          </a:p>
          <a:p>
            <a:r>
              <a:rPr lang="ru-RU" sz="2800" b="1" dirty="0" err="1" smtClean="0"/>
              <a:t>Тримає</a:t>
            </a:r>
            <a:r>
              <a:rPr lang="ru-RU" sz="2800" b="1" dirty="0" smtClean="0"/>
              <a:t> </a:t>
            </a:r>
            <a:r>
              <a:rPr lang="ru-RU" sz="2800" b="1" dirty="0"/>
              <a:t>в </a:t>
            </a:r>
            <a:r>
              <a:rPr lang="ru-RU" sz="2800" b="1" dirty="0" err="1"/>
              <a:t>роті</a:t>
            </a:r>
            <a:r>
              <a:rPr lang="ru-RU" sz="2800" b="1" dirty="0"/>
              <a:t> щетину</a:t>
            </a:r>
            <a:r>
              <a:rPr lang="ru-RU" sz="2800" b="1" dirty="0" smtClean="0"/>
              <a:t>,</a:t>
            </a:r>
          </a:p>
          <a:p>
            <a:r>
              <a:rPr lang="uk-UA" sz="2800" b="1" dirty="0" smtClean="0"/>
              <a:t>а</a:t>
            </a:r>
            <a:r>
              <a:rPr lang="ru-RU" sz="2800" b="1" dirty="0" smtClean="0"/>
              <a:t> </a:t>
            </a:r>
            <a:r>
              <a:rPr lang="ru-RU" sz="2800" b="1" dirty="0"/>
              <a:t>в руках – </a:t>
            </a:r>
            <a:r>
              <a:rPr lang="ru-RU" sz="2800" b="1" dirty="0" err="1"/>
              <a:t>ножиці</a:t>
            </a:r>
            <a:r>
              <a:rPr lang="ru-RU" sz="2800" b="1" dirty="0"/>
              <a:t>. </a:t>
            </a:r>
            <a:endParaRPr lang="ru-RU" sz="2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3205084" y="1356032"/>
            <a:ext cx="5817872" cy="24857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2800" b="1" dirty="0"/>
              <a:t>Сьогодні на </a:t>
            </a:r>
            <a:r>
              <a:rPr lang="uk-UA" sz="2800" b="1" dirty="0" err="1"/>
              <a:t>уроці</a:t>
            </a:r>
            <a:r>
              <a:rPr lang="uk-UA" sz="2800" b="1" dirty="0"/>
              <a:t> ми </a:t>
            </a:r>
            <a:r>
              <a:rPr lang="uk-UA" sz="2800" b="1" dirty="0" smtClean="0"/>
              <a:t>познайомимось з буквою </a:t>
            </a:r>
            <a:r>
              <a:rPr lang="uk-UA" sz="2800" b="1" dirty="0">
                <a:solidFill>
                  <a:srgbClr val="FFFF00"/>
                </a:solidFill>
              </a:rPr>
              <a:t>р</a:t>
            </a:r>
            <a:r>
              <a:rPr lang="uk-UA" sz="2800" b="1" dirty="0" smtClean="0"/>
              <a:t>, </a:t>
            </a:r>
          </a:p>
          <a:p>
            <a:pPr algn="ctr"/>
            <a:r>
              <a:rPr lang="uk-UA" sz="2800" b="1" dirty="0" smtClean="0"/>
              <a:t>яка позначає звуки </a:t>
            </a:r>
            <a:r>
              <a:rPr lang="uk-UA" sz="2800" b="1" dirty="0" smtClean="0">
                <a:solidFill>
                  <a:srgbClr val="FFFF00"/>
                </a:solidFill>
              </a:rPr>
              <a:t>[р], [р’]. 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Буде</a:t>
            </a:r>
            <a:r>
              <a:rPr lang="uk-UA" sz="2800" b="1" dirty="0" smtClean="0"/>
              <a:t>мо навчатися читати слова, речення, текст з новою літерою.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9407066" y="4746237"/>
            <a:ext cx="378601" cy="89523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>
            <a:off x="10328480" y="4828143"/>
            <a:ext cx="327583" cy="91982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Овал 22"/>
          <p:cNvSpPr/>
          <p:nvPr/>
        </p:nvSpPr>
        <p:spPr>
          <a:xfrm>
            <a:off x="9918156" y="4731107"/>
            <a:ext cx="214314" cy="21431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Овал 23"/>
          <p:cNvSpPr/>
          <p:nvPr/>
        </p:nvSpPr>
        <p:spPr>
          <a:xfrm>
            <a:off x="10746401" y="4728603"/>
            <a:ext cx="214314" cy="21431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6" name="Прямая соединительная линия 25"/>
          <p:cNvCxnSpPr/>
          <p:nvPr/>
        </p:nvCxnSpPr>
        <p:spPr>
          <a:xfrm flipH="1">
            <a:off x="10239383" y="4583054"/>
            <a:ext cx="2" cy="532398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cxnSp>
      <p:cxnSp>
        <p:nvCxnSpPr>
          <p:cNvPr id="27" name="Прямая соединительная линия 26"/>
          <p:cNvCxnSpPr/>
          <p:nvPr/>
        </p:nvCxnSpPr>
        <p:spPr>
          <a:xfrm rot="5400000">
            <a:off x="10817839" y="4394458"/>
            <a:ext cx="214314" cy="7143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cxnSp>
      <p:sp>
        <p:nvSpPr>
          <p:cNvPr id="28" name="Прямоугольник 27"/>
          <p:cNvSpPr/>
          <p:nvPr/>
        </p:nvSpPr>
        <p:spPr>
          <a:xfrm>
            <a:off x="9232109" y="4604829"/>
            <a:ext cx="1900711" cy="487107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рямоугольник 28"/>
          <p:cNvSpPr/>
          <p:nvPr/>
        </p:nvSpPr>
        <p:spPr>
          <a:xfrm>
            <a:off x="9454613" y="4108726"/>
            <a:ext cx="378601" cy="89523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Прямоугольник 29"/>
          <p:cNvSpPr/>
          <p:nvPr/>
        </p:nvSpPr>
        <p:spPr>
          <a:xfrm>
            <a:off x="10266975" y="4116685"/>
            <a:ext cx="396375" cy="91982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Овал 30"/>
          <p:cNvSpPr/>
          <p:nvPr/>
        </p:nvSpPr>
        <p:spPr>
          <a:xfrm>
            <a:off x="9957398" y="4046330"/>
            <a:ext cx="214314" cy="21431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рямоугольник 34"/>
          <p:cNvSpPr/>
          <p:nvPr/>
        </p:nvSpPr>
        <p:spPr>
          <a:xfrm>
            <a:off x="9217265" y="3909935"/>
            <a:ext cx="1616096" cy="487107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Прямоугольник 35"/>
          <p:cNvSpPr/>
          <p:nvPr/>
        </p:nvSpPr>
        <p:spPr>
          <a:xfrm>
            <a:off x="9407066" y="4877815"/>
            <a:ext cx="375953" cy="91982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32" name="Picture 8" descr="Загадки про раков для детей (с ответами), загадки про рака для самых  маленьких ребят малышей ребенка школьника 1 2 3 4 5 6 лет класс детсад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3875" y="3881098"/>
            <a:ext cx="4528490" cy="2822335"/>
          </a:xfrm>
          <a:prstGeom prst="round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4625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1" grpId="0" animBg="1"/>
      <p:bldP spid="22" grpId="0" animBg="1"/>
      <p:bldP spid="23" grpId="0" animBg="1"/>
      <p:bldP spid="24" grpId="0" animBg="1"/>
      <p:bldP spid="28" grpId="0" animBg="1"/>
      <p:bldP spid="29" grpId="0" animBg="1"/>
      <p:bldP spid="30" grpId="0" animBg="1"/>
      <p:bldP spid="31" grpId="0" animBg="1"/>
      <p:bldP spid="35" grpId="0" animBg="1"/>
      <p:bldP spid="3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Выноска-облако 13"/>
          <p:cNvSpPr/>
          <p:nvPr/>
        </p:nvSpPr>
        <p:spPr>
          <a:xfrm rot="272255">
            <a:off x="3493132" y="1766530"/>
            <a:ext cx="5662319" cy="3701328"/>
          </a:xfrm>
          <a:prstGeom prst="cloudCallout">
            <a:avLst>
              <a:gd name="adj1" fmla="val -63346"/>
              <a:gd name="adj2" fmla="val 21243"/>
            </a:avLst>
          </a:prstGeom>
          <a:solidFill>
            <a:schemeClr val="accent6"/>
          </a:solidFill>
          <a:ln>
            <a:solidFill>
              <a:schemeClr val="accent6">
                <a:lumMod val="75000"/>
              </a:schemeClr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1" t="7258" r="4332" b="9742"/>
          <a:stretch/>
        </p:blipFill>
        <p:spPr>
          <a:xfrm>
            <a:off x="250435" y="1954883"/>
            <a:ext cx="3667691" cy="4424067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126378" y="2184876"/>
            <a:ext cx="456547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Виділи </a:t>
            </a:r>
            <a:r>
              <a:rPr lang="uk-UA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перший звук у </a:t>
            </a:r>
            <a:r>
              <a:rPr lang="uk-UA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словах </a:t>
            </a:r>
            <a:r>
              <a:rPr lang="uk-UA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рак, ріка</a:t>
            </a:r>
            <a:r>
              <a:rPr lang="uk-UA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uk-UA" sz="24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uk-UA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Простеж </a:t>
            </a:r>
            <a:r>
              <a:rPr lang="uk-UA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 його </a:t>
            </a:r>
            <a:r>
              <a:rPr lang="uk-UA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вимовою. </a:t>
            </a:r>
          </a:p>
          <a:p>
            <a:pPr algn="ctr"/>
            <a:r>
              <a:rPr lang="uk-UA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Під </a:t>
            </a:r>
            <a:r>
              <a:rPr lang="uk-UA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час вимовляння звука </a:t>
            </a:r>
            <a:r>
              <a:rPr lang="uk-UA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[р] </a:t>
            </a:r>
            <a:r>
              <a:rPr lang="uk-UA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видихуване повітря натрапляє на перешкоди, отже, цей звук </a:t>
            </a:r>
            <a:r>
              <a:rPr lang="uk-UA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приголосний</a:t>
            </a:r>
            <a:r>
              <a:rPr lang="uk-UA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endParaRPr lang="ru-RU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2" name="Picture 2" descr="Произношение звука рта. анимация фонем губ, говорящие красные выражения губ, синхронизация речи речи произносят набор символов. рот речь на английском, говорить звук и говорить иллюстрации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170" t="35369" r="-543" b="45405"/>
          <a:stretch/>
        </p:blipFill>
        <p:spPr bwMode="auto">
          <a:xfrm>
            <a:off x="9292989" y="1548349"/>
            <a:ext cx="2241756" cy="12753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9557887" y="3009816"/>
            <a:ext cx="97141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4000" b="1" dirty="0">
                <a:solidFill>
                  <a:srgbClr val="2F3242"/>
                </a:solidFill>
              </a:rPr>
              <a:t> </a:t>
            </a:r>
            <a:r>
              <a:rPr lang="en-US" sz="4000" b="1" dirty="0" smtClean="0">
                <a:solidFill>
                  <a:srgbClr val="295FFF"/>
                </a:solidFill>
              </a:rPr>
              <a:t>[</a:t>
            </a:r>
            <a:r>
              <a:rPr lang="uk-UA" sz="4000" b="1" dirty="0" smtClean="0">
                <a:solidFill>
                  <a:srgbClr val="295FFF"/>
                </a:solidFill>
              </a:rPr>
              <a:t>р</a:t>
            </a:r>
            <a:r>
              <a:rPr lang="en-US" sz="4000" b="1" dirty="0" smtClean="0">
                <a:solidFill>
                  <a:srgbClr val="295FFF"/>
                </a:solidFill>
              </a:rPr>
              <a:t>]</a:t>
            </a:r>
            <a:r>
              <a:rPr lang="uk-UA" sz="4000" b="1" dirty="0" smtClean="0">
                <a:solidFill>
                  <a:srgbClr val="2F3242"/>
                </a:solidFill>
              </a:rPr>
              <a:t>   </a:t>
            </a:r>
            <a:endParaRPr lang="ru-RU" sz="4000" b="1" dirty="0">
              <a:solidFill>
                <a:srgbClr val="2F3242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759274" y="472123"/>
            <a:ext cx="8756193" cy="81155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Проведи дослідження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10721207" y="3009816"/>
            <a:ext cx="92525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smtClean="0">
                <a:solidFill>
                  <a:srgbClr val="295FFF"/>
                </a:solidFill>
              </a:rPr>
              <a:t>[</a:t>
            </a:r>
            <a:r>
              <a:rPr lang="uk-UA" sz="4000" b="1" dirty="0" smtClean="0">
                <a:solidFill>
                  <a:srgbClr val="295FFF"/>
                </a:solidFill>
              </a:rPr>
              <a:t>р’</a:t>
            </a:r>
            <a:r>
              <a:rPr lang="en-US" sz="4000" b="1" dirty="0" smtClean="0">
                <a:solidFill>
                  <a:srgbClr val="295FFF"/>
                </a:solidFill>
              </a:rPr>
              <a:t>]</a:t>
            </a:r>
            <a:endParaRPr lang="ru-RU" sz="4000" dirty="0">
              <a:solidFill>
                <a:srgbClr val="295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8159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6707" y="1643510"/>
            <a:ext cx="5812367" cy="435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746918" y="1255655"/>
            <a:ext cx="5044393" cy="206210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Виліз равлик на стеблину,</a:t>
            </a:r>
          </a:p>
          <a:p>
            <a:pPr algn="ctr"/>
            <a:r>
              <a:rPr lang="uk-UA" sz="32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Зупинився і завмер.</a:t>
            </a:r>
          </a:p>
          <a:p>
            <a:pPr algn="ctr"/>
            <a:r>
              <a:rPr lang="uk-UA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 собі несе хатину,</a:t>
            </a:r>
          </a:p>
          <a:p>
            <a:pPr algn="ctr"/>
            <a:r>
              <a:rPr lang="uk-UA" sz="32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А вона-як буква «ер»</a:t>
            </a:r>
            <a:endParaRPr lang="ru-RU" sz="28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accent5">
                  <a:lumMod val="7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4799" y="3140969"/>
            <a:ext cx="5663689" cy="424776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312246" y="3474711"/>
            <a:ext cx="1472697" cy="196359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0761" y="4766556"/>
            <a:ext cx="3018129" cy="226359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8578" y="4766555"/>
            <a:ext cx="3018129" cy="226359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96456" y="5318843"/>
            <a:ext cx="1824203" cy="136788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97"/>
          <a:stretch/>
        </p:blipFill>
        <p:spPr>
          <a:xfrm>
            <a:off x="-2566435" y="4064106"/>
            <a:ext cx="2566435" cy="2401491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1747924" y="457536"/>
            <a:ext cx="8732066" cy="91406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/>
              <a:t>Знайомство з буквою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148871058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6.93642E-7 C 0.01996 -0.00347 0.02153 -0.00624 0.04392 -0.00416 C 0.04913 -0.00231 0.05399 -0.00023 0.05903 0.00185 C 0.06753 0.00971 0.0776 0.01202 0.08784 0.0141 C 0.10989 0.01295 0.12969 0.01041 0.15139 0.00809 C 0.16823 0.00046 0.18715 0.00578 0.20451 0.00994 C 0.21024 0.01804 0.20416 0.01087 0.2118 0.01595 C 0.22552 0.02474 0.20659 0.01549 0.22274 0.02405 C 0.23403 0.03006 0.24566 0.03353 0.25746 0.0363 C 0.27257 0.03561 0.2875 0.03607 0.30295 0.03422 C 0.30399 0.03399 0.30486 0.03121 0.30607 0.03029 C 0.30712 0.02913 0.30903 0.0289 0.31041 0.02821 C 0.31684 0.01896 0.33333 0.00208 0.34236 -0.00208 C 0.34844 -0.00116 0.35538 -0.00231 0.36059 0.00185 C 0.37118 0.01041 0.38003 0.02844 0.39236 0.03214 C 0.39722 0.03908 0.40364 0.03861 0.41059 0.04023 C 0.41909 0.04416 0.42743 0.04809 0.43628 0.05041 C 0.43975 0.04971 0.4434 0.04971 0.44687 0.04832 C 0.45034 0.04671 0.4526 0.03861 0.45607 0.0363 C 0.45781 0.03515 0.46007 0.03491 0.46198 0.03422 C 0.47153 0.0222 0.50139 0.0296 0.51059 0.03029 C 0.51875 0.03353 0.52482 0.03838 0.53333 0.04023 C 0.54566 0.04601 0.53923 0.04393 0.55295 0.04624 C 0.56458 0.05156 0.575 0.04671 0.58628 0.04231 C 0.59028 0.04069 0.59844 0.03815 0.59844 0.03838 C 0.60937 0.02867 0.62083 0.0252 0.63333 0.02012 C 0.63646 0.01896 0.63923 0.01619 0.64236 0.01595 C 0.65364 0.01526 0.66562 0.0148 0.67725 0.0141 C 0.68559 0.01133 0.68767 0.00532 0.69531 0.00185 C 0.69739 -0.00092 0.70295 -0.00439 0.70295 -0.00809 " pathEditMode="relative" rAng="0" ptsTypes="fffffffffffffffffffffffffffffA">
                                      <p:cBhvr>
                                        <p:cTn id="6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139" y="21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60" t="66667"/>
          <a:stretch/>
        </p:blipFill>
        <p:spPr>
          <a:xfrm>
            <a:off x="6585995" y="1863158"/>
            <a:ext cx="4634455" cy="4496815"/>
          </a:xfrm>
          <a:prstGeom prst="rect">
            <a:avLst/>
          </a:prstGeom>
          <a:ln w="38100">
            <a:solidFill>
              <a:schemeClr val="accent1">
                <a:lumMod val="50000"/>
              </a:schemeClr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1747924" y="457536"/>
            <a:ext cx="8732066" cy="91406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/>
              <a:t>Словникова робота </a:t>
            </a:r>
            <a:endParaRPr lang="ru-RU" sz="3600" dirty="0"/>
          </a:p>
        </p:txBody>
      </p:sp>
      <p:pic>
        <p:nvPicPr>
          <p:cNvPr id="1026" name="Picture 2" descr="Блог учителя початкових класів &quot;Вінницький ліцей №7 ім.О.Сухомовського&quot;  Іванович Світлани Леонідівни: Стіна слів/Словникові слова (1-4 клас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467" y="1863159"/>
            <a:ext cx="5756962" cy="4317722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6793068" y="2359471"/>
            <a:ext cx="422030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41300" algn="ctr"/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р</a:t>
            </a:r>
            <a:r>
              <a:rPr lang="uk-UA" sz="3200" b="1" dirty="0">
                <a:solidFill>
                  <a:srgbClr val="FF0000"/>
                </a:solidFill>
              </a:rPr>
              <a:t>а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к р</a:t>
            </a:r>
            <a:r>
              <a:rPr lang="uk-UA" sz="3200" b="1" dirty="0">
                <a:solidFill>
                  <a:srgbClr val="FF0000"/>
                </a:solidFill>
              </a:rPr>
              <a:t>і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к р</a:t>
            </a:r>
            <a:r>
              <a:rPr lang="uk-UA" sz="3200" b="1" dirty="0">
                <a:solidFill>
                  <a:srgbClr val="FF0000"/>
                </a:solidFill>
              </a:rPr>
              <a:t>и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с</a:t>
            </a:r>
          </a:p>
          <a:p>
            <a:pPr indent="241300" algn="ctr"/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р</a:t>
            </a:r>
            <a:r>
              <a:rPr lang="uk-UA" sz="3200" b="1" dirty="0">
                <a:solidFill>
                  <a:srgbClr val="FF0000"/>
                </a:solidFill>
              </a:rPr>
              <a:t>а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вл</a:t>
            </a:r>
            <a:r>
              <a:rPr lang="uk-UA" sz="3200" b="1" dirty="0">
                <a:solidFill>
                  <a:srgbClr val="FF0000"/>
                </a:solidFill>
              </a:rPr>
              <a:t>и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к кр</a:t>
            </a:r>
            <a:r>
              <a:rPr lang="uk-UA" sz="3200" b="1" dirty="0">
                <a:solidFill>
                  <a:srgbClr val="FF0000"/>
                </a:solidFill>
              </a:rPr>
              <a:t>і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сл</a:t>
            </a:r>
            <a:r>
              <a:rPr lang="uk-UA" sz="3200" b="1" dirty="0">
                <a:solidFill>
                  <a:srgbClr val="FF0000"/>
                </a:solidFill>
              </a:rPr>
              <a:t>о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</a:p>
          <a:p>
            <a:pPr indent="241300" algn="ctr"/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к</a:t>
            </a:r>
            <a:r>
              <a:rPr lang="uk-UA" sz="3200" b="1" dirty="0">
                <a:solidFill>
                  <a:srgbClr val="FF0000"/>
                </a:solidFill>
              </a:rPr>
              <a:t>а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л</a:t>
            </a:r>
            <a:r>
              <a:rPr lang="uk-UA" sz="3200" b="1" dirty="0">
                <a:solidFill>
                  <a:srgbClr val="FF0000"/>
                </a:solidFill>
              </a:rPr>
              <a:t>е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нд</a:t>
            </a:r>
            <a:r>
              <a:rPr lang="uk-UA" sz="3200" b="1" dirty="0">
                <a:solidFill>
                  <a:srgbClr val="FF0000"/>
                </a:solidFill>
              </a:rPr>
              <a:t>а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р</a:t>
            </a:r>
          </a:p>
          <a:p>
            <a:pPr indent="241300" algn="ctr"/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р</a:t>
            </a:r>
            <a:r>
              <a:rPr lang="uk-UA" sz="3200" b="1" dirty="0">
                <a:solidFill>
                  <a:srgbClr val="FF0000"/>
                </a:solidFill>
              </a:rPr>
              <a:t>а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н</a:t>
            </a:r>
            <a:r>
              <a:rPr lang="uk-UA" sz="3200" b="1" dirty="0">
                <a:solidFill>
                  <a:srgbClr val="FF0000"/>
                </a:solidFill>
              </a:rPr>
              <a:t>о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к р</a:t>
            </a:r>
            <a:r>
              <a:rPr lang="uk-UA" sz="3200" b="1" dirty="0">
                <a:solidFill>
                  <a:srgbClr val="FF0000"/>
                </a:solidFill>
              </a:rPr>
              <a:t>о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сл</a:t>
            </a:r>
            <a:r>
              <a:rPr lang="uk-UA" sz="3200" b="1" dirty="0">
                <a:solidFill>
                  <a:srgbClr val="FF0000"/>
                </a:solidFill>
              </a:rPr>
              <a:t>и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н</a:t>
            </a:r>
            <a:r>
              <a:rPr lang="uk-UA" sz="3200" b="1" dirty="0">
                <a:solidFill>
                  <a:srgbClr val="FF0000"/>
                </a:solidFill>
              </a:rPr>
              <a:t>а</a:t>
            </a:r>
          </a:p>
          <a:p>
            <a:pPr indent="241300" algn="ctr"/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р</a:t>
            </a:r>
            <a:r>
              <a:rPr lang="uk-UA" sz="3200" b="1" dirty="0">
                <a:solidFill>
                  <a:srgbClr val="FF0000"/>
                </a:solidFill>
              </a:rPr>
              <a:t>е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кл</a:t>
            </a:r>
            <a:r>
              <a:rPr lang="uk-UA" sz="3200" b="1" dirty="0">
                <a:solidFill>
                  <a:srgbClr val="FF0000"/>
                </a:solidFill>
              </a:rPr>
              <a:t>а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м</a:t>
            </a:r>
            <a:r>
              <a:rPr lang="uk-UA" sz="3200" b="1" dirty="0">
                <a:solidFill>
                  <a:srgbClr val="FF0000"/>
                </a:solidFill>
              </a:rPr>
              <a:t>а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 п</a:t>
            </a:r>
            <a:r>
              <a:rPr lang="uk-UA" sz="3200" b="1" dirty="0">
                <a:solidFill>
                  <a:srgbClr val="FF0000"/>
                </a:solidFill>
              </a:rPr>
              <a:t>е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р</a:t>
            </a:r>
            <a:r>
              <a:rPr lang="uk-UA" sz="3200" b="1" dirty="0">
                <a:solidFill>
                  <a:srgbClr val="FF0000"/>
                </a:solidFill>
              </a:rPr>
              <a:t>е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рв</a:t>
            </a:r>
            <a:r>
              <a:rPr lang="uk-UA" sz="3200" b="1" dirty="0">
                <a:solidFill>
                  <a:srgbClr val="FF0000"/>
                </a:solidFill>
              </a:rPr>
              <a:t>а</a:t>
            </a:r>
          </a:p>
          <a:p>
            <a:pPr indent="241300" algn="ctr"/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н</a:t>
            </a:r>
            <a:r>
              <a:rPr lang="uk-UA" sz="3200" b="1" dirty="0">
                <a:solidFill>
                  <a:srgbClr val="FF0000"/>
                </a:solidFill>
              </a:rPr>
              <a:t>о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р</a:t>
            </a:r>
            <a:r>
              <a:rPr lang="uk-UA" sz="3200" b="1" dirty="0">
                <a:solidFill>
                  <a:srgbClr val="FF0000"/>
                </a:solidFill>
              </a:rPr>
              <a:t>а 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п</a:t>
            </a:r>
            <a:r>
              <a:rPr lang="uk-UA" sz="3200" b="1" dirty="0">
                <a:solidFill>
                  <a:srgbClr val="FF0000"/>
                </a:solidFill>
              </a:rPr>
              <a:t>о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р</a:t>
            </a:r>
            <a:r>
              <a:rPr lang="uk-UA" sz="3200" b="1" dirty="0">
                <a:solidFill>
                  <a:srgbClr val="FF0000"/>
                </a:solidFill>
              </a:rPr>
              <a:t>а</a:t>
            </a:r>
          </a:p>
          <a:p>
            <a:pPr indent="241300" algn="ctr"/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к</a:t>
            </a:r>
            <a:r>
              <a:rPr lang="uk-UA" sz="3200" b="1" dirty="0">
                <a:solidFill>
                  <a:srgbClr val="FF0000"/>
                </a:solidFill>
              </a:rPr>
              <a:t>о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р</a:t>
            </a:r>
            <a:r>
              <a:rPr lang="uk-UA" sz="3200" b="1" dirty="0">
                <a:solidFill>
                  <a:srgbClr val="FF0000"/>
                </a:solidFill>
              </a:rPr>
              <a:t>а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 п</a:t>
            </a:r>
            <a:r>
              <a:rPr lang="uk-UA" sz="3200" b="1" dirty="0">
                <a:solidFill>
                  <a:srgbClr val="FF0000"/>
                </a:solidFill>
              </a:rPr>
              <a:t>а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р</a:t>
            </a:r>
            <a:r>
              <a:rPr lang="uk-UA" sz="3200" b="1" dirty="0">
                <a:solidFill>
                  <a:srgbClr val="FF0000"/>
                </a:solidFill>
              </a:rPr>
              <a:t>а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 кр</a:t>
            </a:r>
            <a:r>
              <a:rPr lang="uk-UA" sz="3200" b="1" dirty="0">
                <a:solidFill>
                  <a:srgbClr val="FF0000"/>
                </a:solidFill>
              </a:rPr>
              <a:t>а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н</a:t>
            </a:r>
          </a:p>
        </p:txBody>
      </p:sp>
    </p:spTree>
    <p:extLst>
      <p:ext uri="{BB962C8B-B14F-4D97-AF65-F5344CB8AC3E}">
        <p14:creationId xmlns:p14="http://schemas.microsoft.com/office/powerpoint/2010/main" val="1264619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689" y="1795519"/>
            <a:ext cx="3914775" cy="39757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6" name="Рисунок 6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1" t="7258" r="4332" b="9742"/>
          <a:stretch/>
        </p:blipFill>
        <p:spPr>
          <a:xfrm flipH="1">
            <a:off x="8244184" y="2014869"/>
            <a:ext cx="2762990" cy="3332793"/>
          </a:xfrm>
          <a:prstGeom prst="rect">
            <a:avLst/>
          </a:prstGeom>
        </p:spPr>
      </p:pic>
      <p:sp>
        <p:nvSpPr>
          <p:cNvPr id="14" name="Полілінія: фігура 6">
            <a:extLst>
              <a:ext uri="{FF2B5EF4-FFF2-40B4-BE49-F238E27FC236}">
                <a16:creationId xmlns="" xmlns:a16="http://schemas.microsoft.com/office/drawing/2014/main" id="{D2EA72B4-7F92-4FA7-BCBE-3616F46144D6}"/>
              </a:ext>
            </a:extLst>
          </p:cNvPr>
          <p:cNvSpPr/>
          <p:nvPr/>
        </p:nvSpPr>
        <p:spPr>
          <a:xfrm>
            <a:off x="713740" y="3294607"/>
            <a:ext cx="847725" cy="1860203"/>
          </a:xfrm>
          <a:custGeom>
            <a:avLst/>
            <a:gdLst>
              <a:gd name="connsiteX0" fmla="*/ 703434 w 809311"/>
              <a:gd name="connsiteY0" fmla="*/ 0 h 1809549"/>
              <a:gd name="connsiteX1" fmla="*/ 125918 w 809311"/>
              <a:gd name="connsiteY1" fmla="*/ 394636 h 1809549"/>
              <a:gd name="connsiteX2" fmla="*/ 10415 w 809311"/>
              <a:gd name="connsiteY2" fmla="*/ 914400 h 1809549"/>
              <a:gd name="connsiteX3" fmla="*/ 299172 w 809311"/>
              <a:gd name="connsiteY3" fmla="*/ 1376412 h 1809549"/>
              <a:gd name="connsiteX4" fmla="*/ 809311 w 809311"/>
              <a:gd name="connsiteY4" fmla="*/ 1809549 h 1809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9311" h="1809549">
                <a:moveTo>
                  <a:pt x="703434" y="0"/>
                </a:moveTo>
                <a:cubicBezTo>
                  <a:pt x="472427" y="121118"/>
                  <a:pt x="241421" y="242236"/>
                  <a:pt x="125918" y="394636"/>
                </a:cubicBezTo>
                <a:cubicBezTo>
                  <a:pt x="10415" y="547036"/>
                  <a:pt x="-18461" y="750771"/>
                  <a:pt x="10415" y="914400"/>
                </a:cubicBezTo>
                <a:cubicBezTo>
                  <a:pt x="39291" y="1078029"/>
                  <a:pt x="166023" y="1227221"/>
                  <a:pt x="299172" y="1376412"/>
                </a:cubicBezTo>
                <a:cubicBezTo>
                  <a:pt x="432321" y="1525603"/>
                  <a:pt x="620816" y="1667576"/>
                  <a:pt x="809311" y="1809549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250EDDC0-0874-4D26-9C65-CD5A53E57AE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8" t="10187" r="90957" b="47409"/>
          <a:stretch/>
        </p:blipFill>
        <p:spPr>
          <a:xfrm>
            <a:off x="1478302" y="4969251"/>
            <a:ext cx="515067" cy="859006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713740" y="458946"/>
            <a:ext cx="10543856" cy="100682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Що </a:t>
            </a:r>
            <a:r>
              <a:rPr lang="uk-UA" sz="2800" b="1" dirty="0">
                <a:solidFill>
                  <a:schemeClr val="bg1"/>
                </a:solidFill>
              </a:rPr>
              <a:t>робить буква </a:t>
            </a:r>
            <a:r>
              <a:rPr lang="uk-UA" sz="2800" b="1" dirty="0" smtClean="0">
                <a:solidFill>
                  <a:schemeClr val="bg1"/>
                </a:solidFill>
              </a:rPr>
              <a:t>«ер» на малюнках? </a:t>
            </a:r>
            <a:r>
              <a:rPr lang="uk-UA" sz="2800" b="1" dirty="0" smtClean="0">
                <a:solidFill>
                  <a:schemeClr val="bg1"/>
                </a:solidFill>
              </a:rPr>
              <a:t>Назви звуки в словах. Визнач </a:t>
            </a:r>
            <a:r>
              <a:rPr lang="uk-UA" sz="2800" b="1" dirty="0">
                <a:solidFill>
                  <a:schemeClr val="bg1"/>
                </a:solidFill>
              </a:rPr>
              <a:t>місце </a:t>
            </a:r>
            <a:r>
              <a:rPr lang="uk-UA" sz="2800" b="1" dirty="0" smtClean="0">
                <a:solidFill>
                  <a:schemeClr val="bg1"/>
                </a:solidFill>
              </a:rPr>
              <a:t>звуків </a:t>
            </a:r>
            <a:r>
              <a:rPr lang="en-US" sz="2800" b="1" dirty="0" smtClean="0">
                <a:solidFill>
                  <a:schemeClr val="bg1"/>
                </a:solidFill>
              </a:rPr>
              <a:t>[</a:t>
            </a:r>
            <a:r>
              <a:rPr lang="uk-UA" sz="2800" b="1" dirty="0" smtClean="0">
                <a:solidFill>
                  <a:schemeClr val="bg1"/>
                </a:solidFill>
              </a:rPr>
              <a:t>р</a:t>
            </a:r>
            <a:r>
              <a:rPr lang="en-US" sz="2800" b="1" dirty="0" smtClean="0">
                <a:solidFill>
                  <a:schemeClr val="bg1"/>
                </a:solidFill>
              </a:rPr>
              <a:t>]</a:t>
            </a:r>
            <a:r>
              <a:rPr lang="uk-UA" sz="2800" b="1" dirty="0" smtClean="0">
                <a:solidFill>
                  <a:schemeClr val="bg1"/>
                </a:solidFill>
              </a:rPr>
              <a:t>,</a:t>
            </a:r>
            <a:r>
              <a:rPr lang="en-US" sz="2800" b="1" dirty="0">
                <a:solidFill>
                  <a:schemeClr val="bg1"/>
                </a:solidFill>
              </a:rPr>
              <a:t> [</a:t>
            </a:r>
            <a:r>
              <a:rPr lang="uk-UA" sz="2800" b="1" dirty="0" smtClean="0">
                <a:solidFill>
                  <a:schemeClr val="bg1"/>
                </a:solidFill>
              </a:rPr>
              <a:t>р’</a:t>
            </a:r>
            <a:r>
              <a:rPr lang="en-US" sz="2800" b="1" dirty="0" smtClean="0">
                <a:solidFill>
                  <a:schemeClr val="bg1"/>
                </a:solidFill>
              </a:rPr>
              <a:t>] </a:t>
            </a:r>
            <a:r>
              <a:rPr lang="uk-UA" sz="2800" b="1" dirty="0">
                <a:solidFill>
                  <a:schemeClr val="bg1"/>
                </a:solidFill>
              </a:rPr>
              <a:t>в </a:t>
            </a:r>
            <a:r>
              <a:rPr lang="uk-UA" sz="2800" b="1" dirty="0" smtClean="0">
                <a:solidFill>
                  <a:schemeClr val="bg1"/>
                </a:solidFill>
              </a:rPr>
              <a:t>них, познач </a:t>
            </a:r>
            <a:r>
              <a:rPr lang="uk-UA" sz="2800" b="1" dirty="0">
                <a:solidFill>
                  <a:schemeClr val="bg1"/>
                </a:solidFill>
              </a:rPr>
              <a:t>його буквою </a:t>
            </a:r>
            <a:r>
              <a:rPr lang="uk-UA" sz="2800" b="1" dirty="0" smtClean="0">
                <a:solidFill>
                  <a:schemeClr val="bg1"/>
                </a:solidFill>
              </a:rPr>
              <a:t>«ер».</a:t>
            </a:r>
            <a:endParaRPr lang="ru-RU" sz="2800" b="1" i="1" dirty="0">
              <a:solidFill>
                <a:schemeClr val="bg1"/>
              </a:solidFill>
            </a:endParaRPr>
          </a:p>
        </p:txBody>
      </p:sp>
      <p:sp>
        <p:nvSpPr>
          <p:cNvPr id="16" name="Прямоугольник 4">
            <a:extLst>
              <a:ext uri="{FF2B5EF4-FFF2-40B4-BE49-F238E27FC236}">
                <a16:creationId xmlns="" xmlns:a16="http://schemas.microsoft.com/office/drawing/2014/main" id="{04D30515-DDA1-4C18-A6A0-4BDA6C674B68}"/>
              </a:ext>
            </a:extLst>
          </p:cNvPr>
          <p:cNvSpPr/>
          <p:nvPr/>
        </p:nvSpPr>
        <p:spPr>
          <a:xfrm>
            <a:off x="0" y="5771272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Підручник сторінка</a:t>
            </a:r>
            <a:endParaRPr lang="uk-UA" sz="14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82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17" name="Рисунок 16">
            <a:extLst>
              <a:ext uri="{FF2B5EF4-FFF2-40B4-BE49-F238E27FC236}">
                <a16:creationId xmlns="" xmlns:a16="http://schemas.microsoft.com/office/drawing/2014/main" id="{19A5813D-570D-4311-937B-6F898A2BCA8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605" t="47014" r="42152" b="32761"/>
          <a:stretch/>
        </p:blipFill>
        <p:spPr>
          <a:xfrm>
            <a:off x="4720663" y="1797432"/>
            <a:ext cx="3227656" cy="39719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Рисунок 18">
            <a:extLst>
              <a:ext uri="{FF2B5EF4-FFF2-40B4-BE49-F238E27FC236}">
                <a16:creationId xmlns="" xmlns:a16="http://schemas.microsoft.com/office/drawing/2014/main" id="{357982A7-66B0-408C-92D6-D51D0E8EA84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8" t="10187" r="90957" b="47409"/>
          <a:stretch/>
        </p:blipFill>
        <p:spPr>
          <a:xfrm>
            <a:off x="5534659" y="5043622"/>
            <a:ext cx="515067" cy="767971"/>
          </a:xfrm>
          <a:prstGeom prst="rect">
            <a:avLst/>
          </a:prstGeom>
        </p:spPr>
      </p:pic>
      <p:cxnSp>
        <p:nvCxnSpPr>
          <p:cNvPr id="21" name="Пряма зі стрілкою 10">
            <a:extLst>
              <a:ext uri="{FF2B5EF4-FFF2-40B4-BE49-F238E27FC236}">
                <a16:creationId xmlns="" xmlns:a16="http://schemas.microsoft.com/office/drawing/2014/main" id="{524DF7B5-CFA7-4F87-9888-B51CA83441B2}"/>
              </a:ext>
            </a:extLst>
          </p:cNvPr>
          <p:cNvCxnSpPr/>
          <p:nvPr/>
        </p:nvCxnSpPr>
        <p:spPr>
          <a:xfrm flipH="1">
            <a:off x="5792193" y="4096871"/>
            <a:ext cx="257533" cy="1098979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Рисунок 21">
            <a:extLst>
              <a:ext uri="{FF2B5EF4-FFF2-40B4-BE49-F238E27FC236}">
                <a16:creationId xmlns="" xmlns:a16="http://schemas.microsoft.com/office/drawing/2014/main" id="{19A5813D-570D-4311-937B-6F898A2BCA8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338" t="47063" r="18419" b="32712"/>
          <a:stretch/>
        </p:blipFill>
        <p:spPr>
          <a:xfrm>
            <a:off x="8244184" y="1695302"/>
            <a:ext cx="3227656" cy="39719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" name="Рисунок 22">
            <a:extLst>
              <a:ext uri="{FF2B5EF4-FFF2-40B4-BE49-F238E27FC236}">
                <a16:creationId xmlns="" xmlns:a16="http://schemas.microsoft.com/office/drawing/2014/main" id="{357982A7-66B0-408C-92D6-D51D0E8EA84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8" t="10187" r="90957" b="47409"/>
          <a:stretch/>
        </p:blipFill>
        <p:spPr>
          <a:xfrm>
            <a:off x="10781743" y="4949864"/>
            <a:ext cx="515067" cy="767971"/>
          </a:xfrm>
          <a:prstGeom prst="rect">
            <a:avLst/>
          </a:prstGeom>
        </p:spPr>
      </p:pic>
      <p:cxnSp>
        <p:nvCxnSpPr>
          <p:cNvPr id="24" name="Пряма зі стрілкою 10">
            <a:extLst>
              <a:ext uri="{FF2B5EF4-FFF2-40B4-BE49-F238E27FC236}">
                <a16:creationId xmlns="" xmlns:a16="http://schemas.microsoft.com/office/drawing/2014/main" id="{524DF7B5-CFA7-4F87-9888-B51CA83441B2}"/>
              </a:ext>
            </a:extLst>
          </p:cNvPr>
          <p:cNvCxnSpPr/>
          <p:nvPr/>
        </p:nvCxnSpPr>
        <p:spPr>
          <a:xfrm>
            <a:off x="9186947" y="4610484"/>
            <a:ext cx="1846084" cy="42248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07039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11244" t="11667" r="4017" b="13000"/>
          <a:stretch/>
        </p:blipFill>
        <p:spPr>
          <a:xfrm>
            <a:off x="1680170" y="2480168"/>
            <a:ext cx="9288000" cy="4068000"/>
          </a:xfrm>
          <a:prstGeom prst="rect">
            <a:avLst/>
          </a:prstGeom>
          <a:ln w="28575">
            <a:solidFill>
              <a:schemeClr val="accent2">
                <a:lumMod val="7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267" y="2187775"/>
            <a:ext cx="2017184" cy="2125948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1680170" y="472327"/>
            <a:ext cx="8756193" cy="72383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Прочитай </a:t>
            </a:r>
            <a:r>
              <a:rPr lang="uk-UA" sz="3200" b="1" dirty="0">
                <a:solidFill>
                  <a:schemeClr val="bg1"/>
                </a:solidFill>
              </a:rPr>
              <a:t>завдання </a:t>
            </a:r>
            <a:r>
              <a:rPr lang="uk-UA" sz="3200" b="1" dirty="0" err="1" smtClean="0">
                <a:solidFill>
                  <a:schemeClr val="bg1"/>
                </a:solidFill>
              </a:rPr>
              <a:t>Читалочки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388282" y="1197184"/>
            <a:ext cx="7048081" cy="112300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2000" b="1" dirty="0" smtClean="0">
                <a:solidFill>
                  <a:schemeClr val="bg1"/>
                </a:solidFill>
              </a:rPr>
              <a:t>Вибіркове читання:  </a:t>
            </a:r>
            <a:r>
              <a:rPr lang="uk-UA" sz="2000" b="1" dirty="0">
                <a:solidFill>
                  <a:schemeClr val="bg1"/>
                </a:solidFill>
              </a:rPr>
              <a:t>о</a:t>
            </a:r>
            <a:r>
              <a:rPr lang="uk-UA" sz="2000" b="1" dirty="0" smtClean="0">
                <a:solidFill>
                  <a:schemeClr val="bg1"/>
                </a:solidFill>
              </a:rPr>
              <a:t>дноскладові </a:t>
            </a:r>
            <a:r>
              <a:rPr lang="uk-UA" sz="2000" b="1" dirty="0" smtClean="0">
                <a:solidFill>
                  <a:schemeClr val="bg1"/>
                </a:solidFill>
              </a:rPr>
              <a:t>слова, </a:t>
            </a:r>
            <a:r>
              <a:rPr lang="uk-UA" sz="2000" b="1" dirty="0" smtClean="0">
                <a:solidFill>
                  <a:schemeClr val="bg1"/>
                </a:solidFill>
              </a:rPr>
              <a:t>трискладові слова; </a:t>
            </a:r>
          </a:p>
          <a:p>
            <a:r>
              <a:rPr lang="uk-UA" sz="2000" b="1" dirty="0" smtClean="0">
                <a:solidFill>
                  <a:schemeClr val="bg1"/>
                </a:solidFill>
              </a:rPr>
              <a:t>- слова</a:t>
            </a:r>
            <a:r>
              <a:rPr lang="uk-UA" sz="2000" b="1" dirty="0" smtClean="0">
                <a:solidFill>
                  <a:schemeClr val="bg1"/>
                </a:solidFill>
              </a:rPr>
              <a:t>, що закінчуються на </a:t>
            </a:r>
            <a:r>
              <a:rPr lang="uk-UA" sz="2000" b="1" dirty="0" smtClean="0">
                <a:solidFill>
                  <a:schemeClr val="bg1"/>
                </a:solidFill>
              </a:rPr>
              <a:t>голосний; </a:t>
            </a:r>
          </a:p>
          <a:p>
            <a:r>
              <a:rPr lang="uk-UA" sz="2000" b="1" dirty="0" smtClean="0">
                <a:solidFill>
                  <a:schemeClr val="bg1"/>
                </a:solidFill>
              </a:rPr>
              <a:t>- пари слів з однаковими першими складами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15" name="Прямоугольник 4">
            <a:extLst>
              <a:ext uri="{FF2B5EF4-FFF2-40B4-BE49-F238E27FC236}">
                <a16:creationId xmlns="" xmlns:a16="http://schemas.microsoft.com/office/drawing/2014/main" id="{04D30515-DDA1-4C18-A6A0-4BDA6C674B68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Підручник сторінка</a:t>
            </a:r>
            <a:endParaRPr lang="uk-UA" sz="14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82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2093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822960" y="445744"/>
            <a:ext cx="10001249" cy="122303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>
                <a:solidFill>
                  <a:schemeClr val="bg1"/>
                </a:solidFill>
              </a:rPr>
              <a:t>Прочитайте разом із Щебетунчиком </a:t>
            </a:r>
            <a:r>
              <a:rPr lang="uk-UA" sz="3200" b="1" dirty="0" err="1">
                <a:solidFill>
                  <a:schemeClr val="bg1"/>
                </a:solidFill>
              </a:rPr>
              <a:t>чистомовку</a:t>
            </a:r>
            <a:r>
              <a:rPr lang="uk-UA" sz="3200" b="1" dirty="0">
                <a:solidFill>
                  <a:schemeClr val="bg1"/>
                </a:solidFill>
              </a:rPr>
              <a:t> </a:t>
            </a:r>
            <a:r>
              <a:rPr lang="uk-UA" sz="3200" b="1" dirty="0" smtClean="0">
                <a:solidFill>
                  <a:schemeClr val="bg1"/>
                </a:solidFill>
              </a:rPr>
              <a:t> </a:t>
            </a:r>
            <a:r>
              <a:rPr lang="uk-UA" sz="3200" b="1" dirty="0">
                <a:solidFill>
                  <a:schemeClr val="bg1"/>
                </a:solidFill>
              </a:rPr>
              <a:t>повільно, а потім, прискорюючи темп читання.</a:t>
            </a:r>
            <a:endParaRPr lang="ru-RU" sz="3200" b="1" i="1" dirty="0">
              <a:solidFill>
                <a:schemeClr val="bg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7000" t="1851" r="11127" b="1995"/>
          <a:stretch/>
        </p:blipFill>
        <p:spPr>
          <a:xfrm>
            <a:off x="1852431" y="2027853"/>
            <a:ext cx="6264000" cy="3420447"/>
          </a:xfrm>
          <a:prstGeom prst="rect">
            <a:avLst/>
          </a:prstGeom>
          <a:ln w="28575">
            <a:solidFill>
              <a:schemeClr val="accent2">
                <a:lumMod val="7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7" name="Рисунок 2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1" t="7258" r="4332" b="9742"/>
          <a:stretch/>
        </p:blipFill>
        <p:spPr>
          <a:xfrm>
            <a:off x="8562425" y="1842942"/>
            <a:ext cx="2869198" cy="3460903"/>
          </a:xfrm>
          <a:prstGeom prst="rect">
            <a:avLst/>
          </a:prstGeom>
        </p:spPr>
      </p:pic>
      <p:sp>
        <p:nvSpPr>
          <p:cNvPr id="12" name="Прямоугольник 4">
            <a:extLst>
              <a:ext uri="{FF2B5EF4-FFF2-40B4-BE49-F238E27FC236}">
                <a16:creationId xmlns="" xmlns:a16="http://schemas.microsoft.com/office/drawing/2014/main" id="{04D30515-DDA1-4C18-A6A0-4BDA6C674B68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Підручник сторінка</a:t>
            </a:r>
            <a:endParaRPr lang="uk-UA" sz="14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83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1490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51939</TotalTime>
  <Words>435</Words>
  <Application>Microsoft Office PowerPoint</Application>
  <PresentationFormat>Произвольный</PresentationFormat>
  <Paragraphs>102</Paragraphs>
  <Slides>16</Slides>
  <Notes>4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Vasyl Tsupa</dc:creator>
  <cp:lastModifiedBy>Esmiralda Ivanova</cp:lastModifiedBy>
  <cp:revision>3209</cp:revision>
  <dcterms:created xsi:type="dcterms:W3CDTF">2018-01-05T16:38:53Z</dcterms:created>
  <dcterms:modified xsi:type="dcterms:W3CDTF">2023-11-23T14:30:11Z</dcterms:modified>
</cp:coreProperties>
</file>