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734" r:id="rId3"/>
    <p:sldId id="692" r:id="rId4"/>
    <p:sldId id="735" r:id="rId5"/>
    <p:sldId id="736" r:id="rId6"/>
    <p:sldId id="622" r:id="rId7"/>
    <p:sldId id="722" r:id="rId8"/>
    <p:sldId id="727" r:id="rId9"/>
    <p:sldId id="728" r:id="rId10"/>
    <p:sldId id="698" r:id="rId11"/>
    <p:sldId id="612" r:id="rId12"/>
    <p:sldId id="697" r:id="rId13"/>
    <p:sldId id="731" r:id="rId14"/>
    <p:sldId id="729" r:id="rId15"/>
    <p:sldId id="730" r:id="rId16"/>
    <p:sldId id="485" r:id="rId17"/>
    <p:sldId id="73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F09456"/>
    <a:srgbClr val="EF71CE"/>
    <a:srgbClr val="295FFF"/>
    <a:srgbClr val="322ADA"/>
    <a:srgbClr val="463EDE"/>
    <a:srgbClr val="FF3300"/>
    <a:srgbClr val="FF5050"/>
    <a:srgbClr val="F2B800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3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200" b="1" dirty="0"/>
              <a:t>Рая, розумний, рухатися, Україна, Петрик, конверт, Віра, просити, </a:t>
            </a:r>
            <a:r>
              <a:rPr lang="uk-UA" sz="1200" b="1" dirty="0" err="1"/>
              <a:t>Рекс</a:t>
            </a:r>
            <a:r>
              <a:rPr lang="uk-UA" sz="1200" b="1" dirty="0"/>
              <a:t>, </a:t>
            </a:r>
          </a:p>
          <a:p>
            <a:pPr algn="ctr"/>
            <a:r>
              <a:rPr lang="uk-UA" sz="1200" b="1" dirty="0"/>
              <a:t>мудрий, Людмила, Руслан, однаковий, радісний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6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1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ZlGzMV0o4" TargetMode="Externa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4.wdp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3030" y="4377809"/>
            <a:ext cx="9464040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Велика буква Р. Читання слів, речень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і </a:t>
            </a:r>
            <a:r>
              <a:rPr lang="uk-UA" sz="4000" b="1" dirty="0">
                <a:solidFill>
                  <a:schemeClr val="bg1"/>
                </a:solidFill>
              </a:rPr>
              <a:t>тексту з вивченими літерами. </a:t>
            </a:r>
            <a:endParaRPr lang="uk-UA" sz="40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Буква &quot;Р&quot; - вчимося читати слова по складах. Українська мова, мовний  тренажер, букви та звуки РА-АР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1629" r="18237" b="18137"/>
          <a:stretch/>
        </p:blipFill>
        <p:spPr bwMode="auto">
          <a:xfrm>
            <a:off x="1291944" y="1053278"/>
            <a:ext cx="4661964" cy="2604322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32320" y="1053278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050" y="1488203"/>
            <a:ext cx="7220689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Ранок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Мама, Роман, Руслан і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Віра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виру ш или на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ринок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indent="355600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Мама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купила на суп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моркву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кріп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Вірі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купили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кросівки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Роману —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красиві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ролики. А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Русланові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— ракетки.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indent="355600"/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   Усі 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покупки поклали в сумки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3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69645" y="445746"/>
            <a:ext cx="8756193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текст. Придумай </a:t>
            </a:r>
            <a:r>
              <a:rPr lang="uk-UA" sz="3600" b="1" dirty="0">
                <a:solidFill>
                  <a:schemeClr val="bg1"/>
                </a:solidFill>
              </a:rPr>
              <a:t>заголовок.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6189" y="2231854"/>
            <a:ext cx="409585" cy="344032"/>
          </a:xfrm>
          <a:prstGeom prst="rect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5CAF77F-4A94-45A4-BC55-52A5A4C53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95" t="49375" r="8866" b="29731"/>
          <a:stretch/>
        </p:blipFill>
        <p:spPr>
          <a:xfrm>
            <a:off x="7850609" y="1488203"/>
            <a:ext cx="3984897" cy="3781027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82342" y="5472151"/>
            <a:ext cx="9241868" cy="8205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 вирушив на ринок? Що купила мама? Що купили Вірі? Роману? Кому купили ракетки? Куди поклали усі покупки?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F4600BF-DA63-4374-B0E7-131043A55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0" t="35214" r="15017" b="58466"/>
          <a:stretch/>
        </p:blipFill>
        <p:spPr>
          <a:xfrm>
            <a:off x="2268000" y="4356000"/>
            <a:ext cx="8844217" cy="10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DE9C40D-5B3B-49FE-BA3E-9826CF8DB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3039220" y="4551176"/>
            <a:ext cx="593688" cy="7533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2413A77-2F04-4D39-8A9E-46633FF86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3609943" y="4557284"/>
            <a:ext cx="593688" cy="7533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97838FC-C8D1-47B2-929E-B03AB21C46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4155956" y="4551176"/>
            <a:ext cx="593688" cy="7533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4716561" y="4565961"/>
            <a:ext cx="593688" cy="7533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F3D2D6C-EDA1-4900-84A4-C7DFC426D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6143088" y="4555634"/>
            <a:ext cx="786402" cy="8110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A892A46-F907-409C-8171-4F32C1A3F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6968208" y="4551176"/>
            <a:ext cx="786402" cy="811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E23B3B6-69C9-4DCA-8A3B-8789D4600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7800313" y="4565961"/>
            <a:ext cx="786402" cy="811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25979A7-15B3-462B-B440-A9F604DB03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8640385" y="4581122"/>
            <a:ext cx="786402" cy="81105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391B4FAC-8B37-42F1-B8BF-763E3651F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9457538" y="4551176"/>
            <a:ext cx="786402" cy="8110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A59360B-2382-4134-9006-9062015F95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5613" r="56291" b="49737"/>
          <a:stretch/>
        </p:blipFill>
        <p:spPr>
          <a:xfrm>
            <a:off x="10320530" y="4565961"/>
            <a:ext cx="786402" cy="811056"/>
          </a:xfrm>
          <a:prstGeom prst="rect">
            <a:avLst/>
          </a:prstGeom>
        </p:spPr>
      </p:pic>
      <p:pic>
        <p:nvPicPr>
          <p:cNvPr id="2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111" y="270827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0264" y="3313753"/>
            <a:ext cx="2933074" cy="9039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велику і малу букви Р у  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86051" y="434341"/>
            <a:ext cx="7946170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42 - Велика буква Р\2023-11-23_2341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06" y="1403341"/>
            <a:ext cx="7156091" cy="281432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1. Навчання грамоти\1 УРОКИ 2023\Читання\4 Блок р т д з й б\042 - Велика буква Р\2023-11-24_0957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61" y="1796256"/>
            <a:ext cx="7389739" cy="203803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9290" b="79699"/>
          <a:stretch/>
        </p:blipFill>
        <p:spPr>
          <a:xfrm>
            <a:off x="2709148" y="1646038"/>
            <a:ext cx="6723697" cy="150714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3949" b="85124"/>
          <a:stretch/>
        </p:blipFill>
        <p:spPr>
          <a:xfrm>
            <a:off x="2966472" y="4257641"/>
            <a:ext cx="6106058" cy="10966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1560" y="445746"/>
            <a:ext cx="9772649" cy="960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8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800" b="1" dirty="0">
                <a:solidFill>
                  <a:schemeClr val="bg1"/>
                </a:solidFill>
              </a:rPr>
              <a:t>у клітинках тільки перші букви слів. </a:t>
            </a:r>
            <a:r>
              <a:rPr lang="uk-UA" sz="2800" b="1" dirty="0" smtClean="0">
                <a:solidFill>
                  <a:schemeClr val="bg1"/>
                </a:solidFill>
              </a:rPr>
              <a:t>Після </a:t>
            </a:r>
            <a:r>
              <a:rPr lang="uk-UA" sz="2800" b="1" dirty="0">
                <a:solidFill>
                  <a:schemeClr val="bg1"/>
                </a:solidFill>
              </a:rPr>
              <a:t>друкування – перевірка.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07061" y="1722219"/>
            <a:ext cx="2130766" cy="197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396482" y="2222565"/>
            <a:ext cx="2297082" cy="213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1" name="Прямоугольник 160"/>
          <p:cNvSpPr/>
          <p:nvPr/>
        </p:nvSpPr>
        <p:spPr>
          <a:xfrm>
            <a:off x="2099670" y="5373385"/>
            <a:ext cx="859689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Рая, розумний, рухатися, Україна, Петрик, конверт, Віра, просити, </a:t>
            </a:r>
            <a:r>
              <a:rPr lang="uk-UA" sz="2000" b="1" dirty="0" err="1"/>
              <a:t>Рекс</a:t>
            </a:r>
            <a:r>
              <a:rPr lang="uk-UA" sz="2000" b="1" dirty="0"/>
              <a:t>, мудрий, Людмила, Руслан, однаковий, радісний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4624821" y="2512370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2940951" y="2507037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39762" y="2081858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76889" y="2100891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98117" y="1872856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421565" y="2081858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66472" y="1866389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800476" y="1862595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33453" y="1872856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72100" y="2089140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921245" y="1883696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3800476" y="2464014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71876" y="1860533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907018" y="2081858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420287" y="1723661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3363834" y="2717154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5471875" y="2501098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6062770" y="2237901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639795" y="2656479"/>
            <a:ext cx="312224" cy="32135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200110" y="4626218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7051631" y="2464014"/>
            <a:ext cx="376093" cy="503302"/>
          </a:xfrm>
          <a:prstGeom prst="rect">
            <a:avLst/>
          </a:prstGeom>
        </p:spPr>
      </p:pic>
      <p:sp>
        <p:nvSpPr>
          <p:cNvPr id="140" name="Полилиния 139"/>
          <p:cNvSpPr/>
          <p:nvPr/>
        </p:nvSpPr>
        <p:spPr>
          <a:xfrm>
            <a:off x="6981729" y="4716031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647043" y="4457478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7984863" y="2513140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6138729" y="4716031"/>
            <a:ext cx="142865" cy="201890"/>
            <a:chOff x="1307861" y="3120160"/>
            <a:chExt cx="1571625" cy="2301598"/>
          </a:xfrm>
        </p:grpSpPr>
        <p:cxnSp>
          <p:nvCxnSpPr>
            <p:cNvPr id="126" name="Прямая соединительная линия 125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894381" y="4497743"/>
            <a:ext cx="210813" cy="416283"/>
            <a:chOff x="1307861" y="3120160"/>
            <a:chExt cx="1571625" cy="2301598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Группа 143"/>
          <p:cNvGrpSpPr/>
          <p:nvPr/>
        </p:nvGrpSpPr>
        <p:grpSpPr>
          <a:xfrm>
            <a:off x="8420370" y="2734319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7528572" y="2673220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4228340" y="2724124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5072100" y="2740573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5927844" y="2715792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8724559" y="2482263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9093057" y="2537864"/>
            <a:ext cx="389329" cy="55858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3137409" y="4462234"/>
            <a:ext cx="427366" cy="542328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3483940" y="4526648"/>
            <a:ext cx="389329" cy="55858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3904614" y="4544229"/>
            <a:ext cx="389329" cy="558588"/>
          </a:xfrm>
          <a:prstGeom prst="rect">
            <a:avLst/>
          </a:prstGeom>
        </p:spPr>
      </p:pic>
      <p:grpSp>
        <p:nvGrpSpPr>
          <p:cNvPr id="109" name="Группа 108"/>
          <p:cNvGrpSpPr/>
          <p:nvPr/>
        </p:nvGrpSpPr>
        <p:grpSpPr>
          <a:xfrm>
            <a:off x="4489551" y="4481293"/>
            <a:ext cx="205515" cy="414139"/>
            <a:chOff x="2162175" y="2767013"/>
            <a:chExt cx="323850" cy="660050"/>
          </a:xfrm>
        </p:grpSpPr>
        <p:sp>
          <p:nvSpPr>
            <p:cNvPr id="130" name="Полилиния 129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6464605" y="4473028"/>
            <a:ext cx="427366" cy="542328"/>
          </a:xfrm>
          <a:prstGeom prst="rect">
            <a:avLst/>
          </a:prstGeom>
        </p:spPr>
      </p:pic>
      <p:sp>
        <p:nvSpPr>
          <p:cNvPr id="147" name="Полилиния 146"/>
          <p:cNvSpPr/>
          <p:nvPr/>
        </p:nvSpPr>
        <p:spPr>
          <a:xfrm>
            <a:off x="7355763" y="4501370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713948" y="4462634"/>
            <a:ext cx="427366" cy="542328"/>
          </a:xfrm>
          <a:prstGeom prst="rect">
            <a:avLst/>
          </a:prstGeom>
        </p:spPr>
      </p:pic>
      <p:sp>
        <p:nvSpPr>
          <p:cNvPr id="158" name="Овал 157"/>
          <p:cNvSpPr/>
          <p:nvPr/>
        </p:nvSpPr>
        <p:spPr>
          <a:xfrm>
            <a:off x="8230088" y="470398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9" name="Рисунок 158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8484353" y="4544229"/>
            <a:ext cx="389329" cy="558588"/>
          </a:xfrm>
          <a:prstGeom prst="rect">
            <a:avLst/>
          </a:prstGeom>
        </p:spPr>
      </p:pic>
      <p:sp>
        <p:nvSpPr>
          <p:cNvPr id="99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655811" y="3397347"/>
            <a:ext cx="697274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/>
              <a:t>Назви букви у верхньому рядку. Які звуки вони позначають?</a:t>
            </a:r>
          </a:p>
          <a:p>
            <a:pPr algn="ctr"/>
            <a:r>
              <a:rPr lang="uk-UA" sz="2000" b="1" dirty="0"/>
              <a:t>Назви букви у </a:t>
            </a:r>
            <a:r>
              <a:rPr lang="uk-UA" sz="2000" b="1" dirty="0" smtClean="0"/>
              <a:t>нижньому </a:t>
            </a:r>
            <a:r>
              <a:rPr lang="uk-UA" sz="2000" b="1" dirty="0"/>
              <a:t>рядку. Які звуки вони позначають</a:t>
            </a:r>
            <a:r>
              <a:rPr lang="uk-UA" sz="2000" b="1" dirty="0" smtClean="0"/>
              <a:t>?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33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0" grpId="0" animBg="1"/>
      <p:bldP spid="147" grpId="0" animBg="1"/>
      <p:bldP spid="158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56439" y="1853998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86051" y="434341"/>
            <a:ext cx="7946170" cy="777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1 клас\1. Навчання грамоти\1 УРОКИ 2023\Читання\4 Блок р т д з й б\042 - Велика буква Р\2023-11-24_1002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32237" r="8480" b="-1384"/>
          <a:stretch/>
        </p:blipFill>
        <p:spPr bwMode="auto">
          <a:xfrm>
            <a:off x="3022320" y="2155819"/>
            <a:ext cx="6094014" cy="16119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22319" y="1291590"/>
            <a:ext cx="6168211" cy="742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слова, які «заховались» у кожному ряду букв, і обведи їх.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392171"/>
            <a:ext cx="2554606" cy="3123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1 клас\1. Навчання грамоти\1 УРОКИ 2023\Читання\4 Блок р т д з й б\042 - Велика буква Р\2023-11-24_1005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62" y="4026924"/>
            <a:ext cx="7181468" cy="199090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009062" y="4027322"/>
            <a:ext cx="4303303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назви малюнків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686300" y="2690655"/>
            <a:ext cx="236601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869305" y="3120326"/>
            <a:ext cx="254317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040777" y="3604196"/>
            <a:ext cx="254317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827" y="1520189"/>
            <a:ext cx="2618326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266" t="4385" r="10169" b="12541"/>
          <a:stretch/>
        </p:blipFill>
        <p:spPr>
          <a:xfrm>
            <a:off x="3672041" y="1520187"/>
            <a:ext cx="3890621" cy="513207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91590" y="433479"/>
            <a:ext cx="9372600" cy="9495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Робота з дитячою </a:t>
            </a:r>
            <a:r>
              <a:rPr lang="uk-UA" sz="4000" b="1" dirty="0" smtClean="0"/>
              <a:t>книжкою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30491" y="1520189"/>
            <a:ext cx="3539490" cy="30518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Хрестоматія </a:t>
            </a:r>
            <a:r>
              <a:rPr lang="uk-UA" sz="2000" b="1" dirty="0"/>
              <a:t>сучасної української літератури для читання в 1-2 класах серії «Шкільна бібліотека».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Укладач </a:t>
            </a:r>
            <a:r>
              <a:rPr lang="uk-UA" sz="2000" b="1" dirty="0"/>
              <a:t>Тетяна Стус. Львів. Видавництво Старого Лева. Катерина </a:t>
            </a:r>
            <a:r>
              <a:rPr lang="uk-UA" sz="2000" b="1" dirty="0" err="1"/>
              <a:t>Єгорушкіна</a:t>
            </a:r>
            <a:r>
              <a:rPr lang="uk-UA" sz="2000" b="1" dirty="0"/>
              <a:t>. Оповідання «Цятки і плямки» с.16-17.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82980" y="445744"/>
            <a:ext cx="10035539" cy="10858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Відео з сайту </a:t>
            </a:r>
            <a:r>
              <a:rPr lang="uk-UA" sz="3600" b="1" dirty="0" err="1"/>
              <a:t>Ютуб</a:t>
            </a:r>
            <a:r>
              <a:rPr lang="uk-UA" sz="3600" b="1" dirty="0"/>
              <a:t>  «Книги, що говорять</a:t>
            </a:r>
            <a:r>
              <a:rPr lang="uk-UA" sz="3600" b="1" dirty="0" smtClean="0"/>
              <a:t>» </a:t>
            </a:r>
          </a:p>
          <a:p>
            <a:pPr algn="ctr"/>
            <a:r>
              <a:rPr lang="uk-UA" sz="2800" b="1" dirty="0" smtClean="0"/>
              <a:t>Натисни </a:t>
            </a:r>
            <a:r>
              <a:rPr lang="uk-UA" sz="2800" b="1" dirty="0"/>
              <a:t>на трикутник.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659507" y="3195316"/>
            <a:ext cx="2242212" cy="1880808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Ð²Ð¸Ð´Ðµ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737531" y="1767564"/>
            <a:ext cx="2086164" cy="13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терина Єгорушкіна: «У кожному з нас живе внутрішня дитина» - Kyiv Dail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25744"/>
          <a:stretch/>
        </p:blipFill>
        <p:spPr bwMode="auto">
          <a:xfrm>
            <a:off x="3355595" y="1631833"/>
            <a:ext cx="3877076" cy="36157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терина Єгорушкіна, &quot;Цятки і плямки&quot; (казка для дітей) - Мала Сторін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29" y="1631833"/>
            <a:ext cx="3954715" cy="36157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7550" y="5396414"/>
            <a:ext cx="810239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Катерина </a:t>
            </a:r>
            <a:r>
              <a:rPr lang="uk-UA" sz="2400" b="1" dirty="0" err="1"/>
              <a:t>Єгорушкіна</a:t>
            </a:r>
            <a:r>
              <a:rPr lang="uk-UA" sz="2400" b="1" dirty="0"/>
              <a:t>. Оповідання «Цятки і плямки».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Читає </a:t>
            </a:r>
            <a:r>
              <a:rPr lang="uk-UA" sz="2400" b="1" dirty="0"/>
              <a:t>автор. </a:t>
            </a:r>
          </a:p>
        </p:txBody>
      </p:sp>
    </p:spTree>
    <p:extLst>
      <p:ext uri="{BB962C8B-B14F-4D97-AF65-F5344CB8AC3E}">
        <p14:creationId xmlns:p14="http://schemas.microsoft.com/office/powerpoint/2010/main" val="26238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191165" y="1486117"/>
            <a:ext cx="5761112" cy="305159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0350" y="1580752"/>
            <a:ext cx="562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«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2061" y="4657611"/>
            <a:ext cx="361890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Роман, </a:t>
            </a:r>
            <a:r>
              <a:rPr lang="uk-UA" sz="2400" b="1" dirty="0" err="1" smtClean="0">
                <a:solidFill>
                  <a:schemeClr val="bg1"/>
                </a:solidFill>
              </a:rPr>
              <a:t>Рекс</a:t>
            </a:r>
            <a:r>
              <a:rPr lang="uk-UA" sz="2400" b="1" dirty="0" smtClean="0">
                <a:solidFill>
                  <a:schemeClr val="bg1"/>
                </a:solidFill>
              </a:rPr>
              <a:t>, Рябко, Рівно, </a:t>
            </a:r>
            <a:r>
              <a:rPr lang="uk-UA" sz="2400" b="1" dirty="0" smtClean="0">
                <a:solidFill>
                  <a:schemeClr val="bg1"/>
                </a:solidFill>
              </a:rPr>
              <a:t>Рим, Румунія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35167" y="4809340"/>
            <a:ext cx="1818290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6466" y="4779146"/>
            <a:ext cx="1696172" cy="1055608"/>
          </a:xfrm>
          <a:prstGeom prst="roundRect">
            <a:avLst/>
          </a:prstGeom>
          <a:solidFill>
            <a:srgbClr val="F0945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9267" y="4809340"/>
            <a:ext cx="1656425" cy="1055608"/>
          </a:xfrm>
          <a:prstGeom prst="roundRect">
            <a:avLst/>
          </a:prstGeom>
          <a:solidFill>
            <a:srgbClr val="E838B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9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6" y="1672203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65" y="1672203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2" y="1679999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655075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3618341" y="1976178"/>
            <a:ext cx="2365928" cy="969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664995" y="1796630"/>
            <a:ext cx="1949070" cy="9838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8831580" y="4567811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1218199" y="4721126"/>
            <a:ext cx="2114392" cy="1039958"/>
          </a:xfrm>
          <a:prstGeom prst="round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40" y="3473920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97" y="1513767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15" y="3576882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7864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6731" y="537186"/>
            <a:ext cx="8756193" cy="7511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яке слово «заховалось» у </a:t>
            </a:r>
            <a:r>
              <a:rPr lang="uk-UA" sz="3600" b="1" dirty="0" smtClean="0">
                <a:solidFill>
                  <a:schemeClr val="bg1"/>
                </a:solidFill>
              </a:rPr>
              <a:t>схемі.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52324" y="2998587"/>
            <a:ext cx="3468664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028126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90833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88711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644101" y="2805091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87591" y="2813223"/>
            <a:ext cx="505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76096" y="2813222"/>
            <a:ext cx="479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0894" y="2801684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 flipH="1">
            <a:off x="5003282" y="21493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686310" y="2151549"/>
            <a:ext cx="318436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75960" y="2225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5511784" y="196007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5892788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981764" y="3734640"/>
            <a:ext cx="204893" cy="691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32485" y="2140304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022135" y="2225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780550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366704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831343" y="2805090"/>
            <a:ext cx="518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391058" y="2801684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6200000" flipH="1">
            <a:off x="6627254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7523170" y="214199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8" descr="19 Равлики ideas | равлик, малюнки, тварин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01" y="4323371"/>
            <a:ext cx="2088254" cy="192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Набор красных лобстер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10854" b="3035"/>
          <a:stretch/>
        </p:blipFill>
        <p:spPr bwMode="auto">
          <a:xfrm>
            <a:off x="8745130" y="1831211"/>
            <a:ext cx="2733676" cy="196402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82" y="4426095"/>
            <a:ext cx="3004918" cy="1637681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2" descr="Кресло на прозрачном фо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167" l="696" r="98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0352" y="1482922"/>
            <a:ext cx="2215966" cy="23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Тварини\Мурах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87" y="4080367"/>
            <a:ext cx="2616043" cy="1742687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94" y="694236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64514" y="1654776"/>
            <a:ext cx="4479336" cy="2553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Першим Рекса намалюю —</a:t>
            </a:r>
            <a:br>
              <a:rPr lang="ru-RU" sz="2400" b="1" dirty="0"/>
            </a:br>
            <a:r>
              <a:rPr lang="ru-RU" sz="2400" b="1" dirty="0" err="1"/>
              <a:t>Кращого</a:t>
            </a:r>
            <a:r>
              <a:rPr lang="ru-RU" sz="2400" b="1" dirty="0"/>
              <a:t> не </a:t>
            </a:r>
            <a:r>
              <a:rPr lang="ru-RU" sz="2400" b="1" dirty="0" err="1"/>
              <a:t>знайдеш</a:t>
            </a:r>
            <a:r>
              <a:rPr lang="ru-RU" sz="2400" b="1" dirty="0"/>
              <a:t> друга;</a:t>
            </a:r>
            <a:br>
              <a:rPr lang="ru-RU" sz="2400" b="1" dirty="0"/>
            </a:br>
            <a:r>
              <a:rPr lang="ru-RU" sz="2400" b="1" dirty="0" err="1"/>
              <a:t>Це</a:t>
            </a:r>
            <a:r>
              <a:rPr lang="ru-RU" sz="2400" b="1" dirty="0"/>
              <a:t> ось — Кеша, наш </a:t>
            </a:r>
            <a:r>
              <a:rPr lang="ru-RU" sz="2400" b="1" dirty="0" err="1"/>
              <a:t>папуга</a:t>
            </a:r>
            <a:r>
              <a:rPr lang="ru-RU" sz="2400" b="1" dirty="0"/>
              <a:t>;</a:t>
            </a:r>
            <a:br>
              <a:rPr lang="ru-RU" sz="2400" b="1" dirty="0"/>
            </a:br>
            <a:r>
              <a:rPr lang="ru-RU" sz="2400" b="1" dirty="0"/>
              <a:t>От </a:t>
            </a:r>
            <a:r>
              <a:rPr lang="ru-RU" sz="2400" b="1" dirty="0" err="1"/>
              <a:t>зрадіє</a:t>
            </a:r>
            <a:r>
              <a:rPr lang="ru-RU" sz="2400" b="1" dirty="0"/>
              <a:t> </a:t>
            </a:r>
            <a:r>
              <a:rPr lang="ru-RU" sz="2400" b="1" dirty="0" err="1"/>
              <a:t>подарунку</a:t>
            </a:r>
            <a:r>
              <a:rPr lang="ru-RU" sz="2400" b="1" dirty="0"/>
              <a:t>!</a:t>
            </a:r>
            <a:br>
              <a:rPr lang="ru-RU" sz="2400" b="1" dirty="0"/>
            </a:br>
            <a:r>
              <a:rPr lang="ru-RU" sz="2400" b="1" dirty="0"/>
              <a:t>А на </a:t>
            </a:r>
            <a:r>
              <a:rPr lang="ru-RU" sz="2400" b="1" dirty="0" err="1"/>
              <a:t>третьому</a:t>
            </a:r>
            <a:r>
              <a:rPr lang="ru-RU" sz="2400" b="1" dirty="0"/>
              <a:t> </a:t>
            </a:r>
            <a:r>
              <a:rPr lang="ru-RU" sz="2400" b="1" dirty="0" err="1"/>
              <a:t>малюнку</a:t>
            </a:r>
            <a:r>
              <a:rPr lang="ru-RU" sz="2400" b="1" dirty="0"/>
              <a:t> —</a:t>
            </a:r>
            <a:br>
              <a:rPr lang="ru-RU" sz="2400" b="1" dirty="0"/>
            </a:br>
            <a:r>
              <a:rPr lang="ru-RU" sz="2400" b="1" dirty="0" err="1"/>
              <a:t>Мурчик</a:t>
            </a:r>
            <a:r>
              <a:rPr lang="ru-RU" sz="2400" b="1" dirty="0"/>
              <a:t>, наш </a:t>
            </a:r>
            <a:r>
              <a:rPr lang="ru-RU" sz="2400" b="1" dirty="0" err="1"/>
              <a:t>смугастий</a:t>
            </a:r>
            <a:r>
              <a:rPr lang="ru-RU" sz="2400" b="1" dirty="0"/>
              <a:t> </a:t>
            </a:r>
            <a:r>
              <a:rPr lang="ru-RU" sz="2400" b="1" dirty="0" err="1"/>
              <a:t>кіт</a:t>
            </a:r>
            <a:r>
              <a:rPr lang="ru-RU" sz="2400" b="1" dirty="0"/>
              <a:t>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57167" y="1483756"/>
            <a:ext cx="5294030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великою друкованою буквою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слухові диктанти,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та будувати речення.</a:t>
            </a:r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17446" y="5359962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38860" y="5359962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528536" y="526292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56781" y="526042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849763" y="5114873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1659314" y="4821987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842489" y="5136648"/>
            <a:ext cx="190071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904073" y="4132475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16435" y="4140434"/>
            <a:ext cx="396375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406858" y="4070079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666724" y="3933684"/>
            <a:ext cx="2006995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Картинки до тестів\Тварини\Собака Рек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6518" r="5150" b="5131"/>
          <a:stretch/>
        </p:blipFill>
        <p:spPr bwMode="auto">
          <a:xfrm>
            <a:off x="8640000" y="1512000"/>
            <a:ext cx="2160000" cy="21600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Тварини\Кі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98" y="4750549"/>
            <a:ext cx="2962275" cy="154305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185905" y="4123269"/>
            <a:ext cx="396375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r="11149"/>
          <a:stretch/>
        </p:blipFill>
        <p:spPr bwMode="auto">
          <a:xfrm>
            <a:off x="3060000" y="4430177"/>
            <a:ext cx="2700000" cy="216402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9148110" y="526911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184655" y="5260422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09278" y="520671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891060" y="518480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10381699" y="5025766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9716435" y="4821987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9093373" y="5059223"/>
            <a:ext cx="2576657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477487" y="5286218"/>
            <a:ext cx="342135" cy="73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914622" y="5285984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25" grpId="0" animBg="1"/>
      <p:bldP spid="32" grpId="0" animBg="1"/>
      <p:bldP spid="33" grpId="0" animBg="1"/>
      <p:bldP spid="34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834292"/>
            <a:ext cx="4220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Р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Р</a:t>
            </a:r>
            <a:r>
              <a:rPr lang="uk-UA" sz="3200" b="1" dirty="0">
                <a:solidFill>
                  <a:srgbClr val="FF0000"/>
                </a:solidFill>
              </a:rPr>
              <a:t>аї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err="1">
                <a:solidFill>
                  <a:srgbClr val="FF0000"/>
                </a:solidFill>
              </a:rPr>
              <a:t>е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крос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29656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4342" y="445745"/>
            <a:ext cx="10570248" cy="10973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</a:t>
            </a:r>
            <a:r>
              <a:rPr lang="uk-UA" sz="2800" b="1" dirty="0">
                <a:solidFill>
                  <a:schemeClr val="bg1"/>
                </a:solidFill>
              </a:rPr>
              <a:t>займаються діти? Який у них настрій? </a:t>
            </a:r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дітям імена на букву Р, кличку песикові. </a:t>
            </a:r>
            <a:r>
              <a:rPr lang="uk-UA" sz="2800" b="1" dirty="0"/>
              <a:t>Розглянь велику друковану букву Р.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74342" y="1543050"/>
            <a:ext cx="2320317" cy="27988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64C804-1E7C-482A-A81C-42D08F30F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4" t="2109" r="13944" b="65614"/>
          <a:stretch/>
        </p:blipFill>
        <p:spPr>
          <a:xfrm>
            <a:off x="4222792" y="1602116"/>
            <a:ext cx="7021798" cy="39871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5575" y="4034715"/>
            <a:ext cx="4012240" cy="16926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Ролики, руки, червона стрічка, сіра дорога, дерева, трава, </a:t>
            </a:r>
            <a:r>
              <a:rPr lang="uk-UA" sz="2400" b="1" dirty="0">
                <a:solidFill>
                  <a:schemeClr val="bg1"/>
                </a:solidFill>
              </a:rPr>
              <a:t>коричневий , </a:t>
            </a:r>
            <a:r>
              <a:rPr lang="uk-UA" sz="2400" b="1" dirty="0" smtClean="0">
                <a:solidFill>
                  <a:schemeClr val="bg1"/>
                </a:solidFill>
              </a:rPr>
              <a:t>хмари, короткі </a:t>
            </a:r>
            <a:r>
              <a:rPr lang="uk-UA" sz="2400" b="1" dirty="0" err="1" smtClean="0">
                <a:solidFill>
                  <a:schemeClr val="bg1"/>
                </a:solidFill>
              </a:rPr>
              <a:t>капрі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7815" y="5727328"/>
            <a:ext cx="51439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/>
              <a:t>Знайди на малюнку слова на букву р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132" t="15279" r="3441" b="7590"/>
          <a:stretch/>
        </p:blipFill>
        <p:spPr>
          <a:xfrm>
            <a:off x="1333360" y="1903033"/>
            <a:ext cx="8880996" cy="32741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37581"/>
            <a:ext cx="2017184" cy="21259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80170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4 Блок р т д з й б\042 - Велика буква Р\2023-11-23_2329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60" y="1903447"/>
            <a:ext cx="8897298" cy="370876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63224" y="472327"/>
            <a:ext cx="8990084" cy="725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Утвори </a:t>
            </a:r>
            <a:r>
              <a:rPr lang="uk-UA" sz="3600" b="1" dirty="0">
                <a:solidFill>
                  <a:schemeClr val="bg1"/>
                </a:solidFill>
              </a:rPr>
              <a:t>слова зі складів і букв. </a:t>
            </a:r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їх.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32965" y="1294227"/>
            <a:ext cx="57813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/>
              <a:t>Кого називають слова другого стовпчика?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Малюнок корови олівцем для дітей (27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87" y="5174712"/>
            <a:ext cx="2255358" cy="146598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анна Максимович. &quot;Сорока-скрекотушка&quot; - Мала Сторін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60" y="4857919"/>
            <a:ext cx="2055516" cy="1510805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ᐈ Ворона сіра | Discover.in.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597" y="5179552"/>
            <a:ext cx="1641531" cy="146114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алюнок зайчика: Рисунки зайца для срисовки (40 фото) • Прикольные картинки  и позитив Уроки рисования для начинающих, мультики, раскраски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70" y="5056431"/>
            <a:ext cx="1662561" cy="166256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77649" y="452673"/>
            <a:ext cx="10504170" cy="978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2800" b="1" dirty="0">
                <a:solidFill>
                  <a:schemeClr val="bg1"/>
                </a:solidFill>
              </a:rPr>
              <a:t>з </a:t>
            </a:r>
            <a:r>
              <a:rPr lang="uk-UA" sz="2800" b="1" dirty="0" err="1">
                <a:solidFill>
                  <a:schemeClr val="bg1"/>
                </a:solidFill>
              </a:rPr>
              <a:t>гірки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/>
              <a:t>прочитай </a:t>
            </a:r>
            <a:r>
              <a:rPr lang="uk-UA" sz="2800" b="1" dirty="0"/>
              <a:t>речення з верхнього краю до нижнього, спочатку </a:t>
            </a:r>
            <a:r>
              <a:rPr lang="uk-UA" sz="2800" b="1" dirty="0" smtClean="0"/>
              <a:t>повільно, </a:t>
            </a:r>
            <a:r>
              <a:rPr lang="uk-UA" sz="2800" b="1" dirty="0"/>
              <a:t>потім </a:t>
            </a:r>
            <a:r>
              <a:rPr lang="uk-UA" sz="2800" b="1" dirty="0" smtClean="0"/>
              <a:t>прискорюючи темп.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180">
            <a:off x="2470659" y="1758182"/>
            <a:ext cx="4019437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00092" y="1789650"/>
            <a:ext cx="7303544" cy="378565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200" b="1" dirty="0" smtClean="0">
                <a:solidFill>
                  <a:srgbClr val="002060"/>
                </a:solidFill>
              </a:rPr>
              <a:t> Іринка і Роман веселі.</a:t>
            </a:r>
          </a:p>
          <a:p>
            <a:pPr fontAlgn="base">
              <a:lnSpc>
                <a:spcPct val="150000"/>
              </a:lnSpc>
            </a:pPr>
            <a:r>
              <a:rPr lang="uk-UA" sz="3200" b="1" dirty="0" smtClean="0">
                <a:solidFill>
                  <a:srgbClr val="002060"/>
                </a:solidFill>
              </a:rPr>
              <a:t>     У </a:t>
            </a:r>
            <a:r>
              <a:rPr lang="uk-UA" sz="3200" b="1" dirty="0">
                <a:solidFill>
                  <a:srgbClr val="002060"/>
                </a:solidFill>
              </a:rPr>
              <a:t>Романа ролики</a:t>
            </a:r>
            <a:r>
              <a:rPr lang="ru-RU" sz="3200" b="1" dirty="0">
                <a:solidFill>
                  <a:srgbClr val="002060"/>
                </a:solidFill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І </a:t>
            </a:r>
            <a:r>
              <a:rPr lang="uk-UA" sz="3200" b="1" dirty="0">
                <a:solidFill>
                  <a:srgbClr val="002060"/>
                </a:solidFill>
              </a:rPr>
              <a:t>в Іринки ролики</a:t>
            </a:r>
            <a:r>
              <a:rPr lang="ru-RU" sz="3200" b="1" dirty="0">
                <a:solidFill>
                  <a:srgbClr val="002060"/>
                </a:solidFill>
              </a:rPr>
              <a:t>.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uk-UA" sz="3200" b="1" dirty="0">
                <a:solidFill>
                  <a:srgbClr val="002060"/>
                </a:solidFill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           Ролики красиві.</a:t>
            </a:r>
            <a:endParaRPr lang="ru-RU" sz="3200" b="1" dirty="0">
              <a:solidFill>
                <a:srgbClr val="002060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</a:rPr>
              <a:t>              </a:t>
            </a:r>
            <a:r>
              <a:rPr lang="ru-RU" sz="3200" b="1" dirty="0" smtClean="0">
                <a:solidFill>
                  <a:srgbClr val="002060"/>
                </a:solidFill>
              </a:rPr>
              <a:t>          </a:t>
            </a:r>
            <a:r>
              <a:rPr lang="uk-UA" sz="3200" b="1" dirty="0" smtClean="0">
                <a:solidFill>
                  <a:srgbClr val="002060"/>
                </a:solidFill>
              </a:rPr>
              <a:t>Коло </a:t>
            </a:r>
            <a:r>
              <a:rPr lang="uk-UA" sz="3200" b="1" dirty="0">
                <a:solidFill>
                  <a:srgbClr val="002060"/>
                </a:solidFill>
              </a:rPr>
              <a:t>Іринки і Романа </a:t>
            </a:r>
            <a:r>
              <a:rPr lang="uk-UA" sz="3200" b="1" dirty="0" err="1">
                <a:solidFill>
                  <a:srgbClr val="002060"/>
                </a:solidFill>
              </a:rPr>
              <a:t>Рекс</a:t>
            </a:r>
            <a:r>
              <a:rPr lang="uk-UA" sz="3200" b="1" dirty="0" smtClean="0">
                <a:solidFill>
                  <a:srgbClr val="002060"/>
                </a:solidFill>
              </a:rPr>
              <a:t>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55575" y="1728028"/>
            <a:ext cx="2715270" cy="32752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64C804-1E7C-482A-A81C-42D08F30F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3722" r="17780" b="67842"/>
          <a:stretch/>
        </p:blipFill>
        <p:spPr>
          <a:xfrm>
            <a:off x="8686791" y="1564214"/>
            <a:ext cx="2916845" cy="2454959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Трава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6" b="48338"/>
          <a:stretch/>
        </p:blipFill>
        <p:spPr bwMode="auto">
          <a:xfrm>
            <a:off x="9800813" y="3684290"/>
            <a:ext cx="579595" cy="2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Трава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6" b="48338"/>
          <a:stretch/>
        </p:blipFill>
        <p:spPr bwMode="auto">
          <a:xfrm>
            <a:off x="10702224" y="3690621"/>
            <a:ext cx="579595" cy="2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49704" y="485247"/>
            <a:ext cx="8756193" cy="725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Прочитайте слова швидко і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391BD52-46E0-4248-A4A3-F50BE2BDC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" t="6027" r="2266" b="4601"/>
          <a:stretch/>
        </p:blipFill>
        <p:spPr>
          <a:xfrm>
            <a:off x="411685" y="1474290"/>
            <a:ext cx="8748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89962" y="1474290"/>
            <a:ext cx="2715270" cy="327523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4728" y="4186017"/>
            <a:ext cx="580486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Знайди і прочитай: 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в І колонці односкладове слово;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В ІІ колонці двоскладове слово;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В ІІІ колонці  чотирискладове слово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51692</TotalTime>
  <Words>598</Words>
  <Application>Microsoft Office PowerPoint</Application>
  <PresentationFormat>Произвольный</PresentationFormat>
  <Paragraphs>99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3254</cp:revision>
  <dcterms:created xsi:type="dcterms:W3CDTF">2018-01-05T16:38:53Z</dcterms:created>
  <dcterms:modified xsi:type="dcterms:W3CDTF">2023-11-26T10:30:36Z</dcterms:modified>
</cp:coreProperties>
</file>