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745" r:id="rId3"/>
    <p:sldId id="714" r:id="rId4"/>
    <p:sldId id="746" r:id="rId5"/>
    <p:sldId id="752" r:id="rId6"/>
    <p:sldId id="747" r:id="rId7"/>
    <p:sldId id="753" r:id="rId8"/>
    <p:sldId id="749" r:id="rId9"/>
    <p:sldId id="630" r:id="rId10"/>
    <p:sldId id="657" r:id="rId11"/>
    <p:sldId id="687" r:id="rId12"/>
    <p:sldId id="743" r:id="rId13"/>
    <p:sldId id="728" r:id="rId14"/>
    <p:sldId id="612" r:id="rId15"/>
    <p:sldId id="750" r:id="rId16"/>
    <p:sldId id="751" r:id="rId17"/>
    <p:sldId id="748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E838BA"/>
    <a:srgbClr val="EF71CE"/>
    <a:srgbClr val="295FFF"/>
    <a:srgbClr val="322ADA"/>
    <a:srgbClr val="463EDE"/>
    <a:srgbClr val="FF505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660" autoAdjust="0"/>
    <p:restoredTop sz="94660"/>
  </p:normalViewPr>
  <p:slideViewPr>
    <p:cSldViewPr snapToGrid="0">
      <p:cViewPr>
        <p:scale>
          <a:sx n="89" d="100"/>
          <a:sy n="89" d="100"/>
        </p:scale>
        <p:origin x="-144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300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78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27.11.2023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microsoft.com/office/2007/relationships/hdphoto" Target="../media/hdphoto6.wdp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microsoft.com/office/2007/relationships/hdphoto" Target="../media/hdphoto7.wdp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8.wdp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10" Type="http://schemas.openxmlformats.org/officeDocument/2006/relationships/image" Target="../media/image11.jpe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4400" y="4424727"/>
            <a:ext cx="10241279" cy="13280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Звуки [т], [т′]. Мала буква т. Читання слів словосполучень і речень з вивченими літерами</a:t>
            </a:r>
            <a:endParaRPr lang="uk-UA" sz="3600" b="1" i="1" dirty="0">
              <a:solidFill>
                <a:schemeClr val="bg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5BDC6D5-9DC1-447D-ADB9-35C66234EE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6"/>
          <a:stretch/>
        </p:blipFill>
        <p:spPr>
          <a:xfrm>
            <a:off x="1435036" y="1333610"/>
            <a:ext cx="4245001" cy="2504903"/>
          </a:xfrm>
          <a:prstGeom prst="round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315200" y="1635488"/>
            <a:ext cx="3513102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42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9875" t="1123" r="2901" b="2119"/>
          <a:stretch/>
        </p:blipFill>
        <p:spPr>
          <a:xfrm>
            <a:off x="1116000" y="2074735"/>
            <a:ext cx="7848000" cy="3078178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8756725" y="1902053"/>
            <a:ext cx="3171275" cy="382527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22960" y="445744"/>
            <a:ext cx="10001249" cy="12230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200" b="1" dirty="0">
                <a:solidFill>
                  <a:schemeClr val="bg1"/>
                </a:solidFill>
              </a:rPr>
              <a:t>разом із Щебетунчиком </a:t>
            </a:r>
            <a:r>
              <a:rPr lang="uk-UA" sz="3200" b="1" dirty="0" err="1">
                <a:solidFill>
                  <a:schemeClr val="bg1"/>
                </a:solidFill>
              </a:rPr>
              <a:t>чистомовку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повільно, а </a:t>
            </a:r>
            <a:r>
              <a:rPr lang="uk-UA" sz="3200" b="1" dirty="0" smtClean="0">
                <a:solidFill>
                  <a:schemeClr val="bg1"/>
                </a:solidFill>
              </a:rPr>
              <a:t>потім </a:t>
            </a:r>
            <a:r>
              <a:rPr lang="uk-UA" sz="3200" b="1" dirty="0">
                <a:solidFill>
                  <a:schemeClr val="bg1"/>
                </a:solidFill>
              </a:rPr>
              <a:t>прискорюючи темп читання.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04D30515-DDA1-4C18-A6A0-4BDA6C674B68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97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541152" y="564079"/>
            <a:ext cx="9368588" cy="10217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словосполучення.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що </a:t>
            </a:r>
            <a:r>
              <a:rPr lang="uk-UA" sz="3200" b="1" dirty="0" smtClean="0">
                <a:solidFill>
                  <a:schemeClr val="bg1"/>
                </a:solidFill>
              </a:rPr>
              <a:t>тобі </a:t>
            </a:r>
            <a:r>
              <a:rPr lang="uk-UA" sz="3200" b="1" dirty="0">
                <a:solidFill>
                  <a:schemeClr val="bg1"/>
                </a:solidFill>
              </a:rPr>
              <a:t>доводилось виконувати. 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307975" y="2245544"/>
            <a:ext cx="2296279" cy="288050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54" y="1914463"/>
            <a:ext cx="9091101" cy="1979805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Безопасность на воде. Новости 5 &quot;группа&quot;. Государственное учреждение  образования &quot;Ясли-сад №33 г.Молодечно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072" y="4109487"/>
            <a:ext cx="1924694" cy="2069786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оливать цветы PNG рисунок, картинки и пнг прозрачный для бесплатной  загрузки | Pngtre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091" y="4179411"/>
            <a:ext cx="2274153" cy="2274154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remium Vector | Girl washing the dishe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617" y="4454304"/>
            <a:ext cx="1724969" cy="1724969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04D30515-DDA1-4C18-A6A0-4BDA6C674B68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92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172584" y="428468"/>
            <a:ext cx="9572983" cy="112063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«Гірка». </a:t>
            </a:r>
            <a:endParaRPr lang="uk-UA" sz="36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Спускайся з </a:t>
            </a:r>
            <a:r>
              <a:rPr lang="uk-UA" sz="3600" b="1" dirty="0" err="1" smtClean="0">
                <a:solidFill>
                  <a:schemeClr val="bg1"/>
                </a:solidFill>
              </a:rPr>
              <a:t>гірки</a:t>
            </a:r>
            <a:r>
              <a:rPr lang="uk-UA" sz="3600" b="1" dirty="0" smtClean="0">
                <a:solidFill>
                  <a:schemeClr val="bg1"/>
                </a:solidFill>
              </a:rPr>
              <a:t>, читаючи речення.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Горка на детской площадке | Бесплатно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3849">
            <a:off x="2934180" y="1928836"/>
            <a:ext cx="4019437" cy="454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943898" y="1918735"/>
            <a:ext cx="72519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uk-UA" sz="2800" b="1" dirty="0">
                <a:solidFill>
                  <a:srgbClr val="002060"/>
                </a:solidFill>
              </a:rPr>
              <a:t>Тук-тук-тук! </a:t>
            </a:r>
          </a:p>
          <a:p>
            <a:pPr fontAlgn="base">
              <a:lnSpc>
                <a:spcPct val="150000"/>
              </a:lnSpc>
            </a:pPr>
            <a:r>
              <a:rPr lang="uk-UA" sz="2800" b="1" dirty="0">
                <a:solidFill>
                  <a:srgbClr val="002060"/>
                </a:solidFill>
              </a:rPr>
              <a:t>    Стукав молоток. </a:t>
            </a:r>
          </a:p>
          <a:p>
            <a:pPr fontAlgn="base">
              <a:lnSpc>
                <a:spcPct val="150000"/>
              </a:lnSpc>
            </a:pPr>
            <a:r>
              <a:rPr lang="uk-UA" sz="2800" b="1" dirty="0">
                <a:solidFill>
                  <a:srgbClr val="002060"/>
                </a:solidFill>
              </a:rPr>
              <a:t>        Молоток стукав не сам. </a:t>
            </a:r>
          </a:p>
          <a:p>
            <a:pPr fontAlgn="base">
              <a:lnSpc>
                <a:spcPct val="150000"/>
              </a:lnSpc>
            </a:pPr>
            <a:r>
              <a:rPr lang="uk-UA" sz="2800" b="1" dirty="0">
                <a:solidFill>
                  <a:srgbClr val="002060"/>
                </a:solidFill>
              </a:rPr>
              <a:t>              Молотком стукав Степан. </a:t>
            </a:r>
          </a:p>
          <a:p>
            <a:pPr fontAlgn="base">
              <a:lnSpc>
                <a:spcPct val="150000"/>
              </a:lnSpc>
            </a:pPr>
            <a:r>
              <a:rPr lang="uk-UA" sz="2800" b="1" dirty="0">
                <a:solidFill>
                  <a:srgbClr val="002060"/>
                </a:solidFill>
              </a:rPr>
              <a:t>                       У Степана руки вмілі. </a:t>
            </a:r>
          </a:p>
          <a:p>
            <a:pPr fontAlgn="base">
              <a:lnSpc>
                <a:spcPct val="150000"/>
              </a:lnSpc>
            </a:pPr>
            <a:r>
              <a:rPr lang="uk-UA" sz="2800" b="1" dirty="0">
                <a:solidFill>
                  <a:srgbClr val="002060"/>
                </a:solidFill>
              </a:rPr>
              <a:t>                           Він ремонтував квартиру.                    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7975" y="2196658"/>
            <a:ext cx="2715270" cy="3275231"/>
          </a:xfrm>
          <a:prstGeom prst="rect">
            <a:avLst/>
          </a:prstGeom>
        </p:spPr>
      </p:pic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04D30515-DDA1-4C18-A6A0-4BDA6C674B68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6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842" y="2294307"/>
            <a:ext cx="8272286" cy="2772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514791" y="536045"/>
            <a:ext cx="8756193" cy="10883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Назви </a:t>
            </a:r>
            <a:r>
              <a:rPr lang="uk-UA" sz="3200" b="1" dirty="0">
                <a:solidFill>
                  <a:schemeClr val="bg1"/>
                </a:solidFill>
              </a:rPr>
              <a:t>малюнки. </a:t>
            </a:r>
            <a:r>
              <a:rPr lang="uk-UA" sz="3200" b="1" dirty="0" smtClean="0">
                <a:solidFill>
                  <a:schemeClr val="bg1"/>
                </a:solidFill>
              </a:rPr>
              <a:t>Порівняй </a:t>
            </a:r>
            <a:r>
              <a:rPr lang="uk-UA" sz="3200" b="1" dirty="0">
                <a:solidFill>
                  <a:schemeClr val="bg1"/>
                </a:solidFill>
              </a:rPr>
              <a:t>слова під ними. </a:t>
            </a:r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яку букву куди поставити.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cxnSp>
        <p:nvCxnSpPr>
          <p:cNvPr id="12" name="Пряма зі стрілкою 7">
            <a:extLst>
              <a:ext uri="{FF2B5EF4-FFF2-40B4-BE49-F238E27FC236}">
                <a16:creationId xmlns:a16="http://schemas.microsoft.com/office/drawing/2014/main" xmlns="" id="{09FC644E-D966-4917-BB61-0A05274C8185}"/>
              </a:ext>
            </a:extLst>
          </p:cNvPr>
          <p:cNvCxnSpPr/>
          <p:nvPr/>
        </p:nvCxnSpPr>
        <p:spPr>
          <a:xfrm flipH="1">
            <a:off x="4238513" y="3782921"/>
            <a:ext cx="3270325" cy="703018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 зі стрілкою 8">
            <a:extLst>
              <a:ext uri="{FF2B5EF4-FFF2-40B4-BE49-F238E27FC236}">
                <a16:creationId xmlns:a16="http://schemas.microsoft.com/office/drawing/2014/main" xmlns="" id="{0CEDD7F2-F10B-4717-AD0F-A82F9AF6DF57}"/>
              </a:ext>
            </a:extLst>
          </p:cNvPr>
          <p:cNvCxnSpPr>
            <a:cxnSpLocks/>
          </p:cNvCxnSpPr>
          <p:nvPr/>
        </p:nvCxnSpPr>
        <p:spPr>
          <a:xfrm>
            <a:off x="6723529" y="3680578"/>
            <a:ext cx="1893346" cy="8053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718563" y="2006998"/>
            <a:ext cx="2296279" cy="2880505"/>
          </a:xfrm>
          <a:prstGeom prst="rect">
            <a:avLst/>
          </a:prstGeom>
        </p:spPr>
      </p:pic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xmlns="" id="{04D30515-DDA1-4C18-A6A0-4BDA6C674B68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49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975" y="1294784"/>
            <a:ext cx="2301495" cy="281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EBC63AC6-E775-48EB-A329-287059B49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61" t="34013" r="17236" b="61348"/>
          <a:stretch/>
        </p:blipFill>
        <p:spPr>
          <a:xfrm>
            <a:off x="1285540" y="4947652"/>
            <a:ext cx="9605727" cy="8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6B48C8C-1A5F-4EAE-8A3A-B23D1312EA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t="15369" r="89984" b="56737"/>
          <a:stretch/>
        </p:blipFill>
        <p:spPr>
          <a:xfrm>
            <a:off x="2069812" y="5117298"/>
            <a:ext cx="672175" cy="51504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8D2C5044-69EE-4473-8774-410BFF4FE3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t="15369" r="89984" b="56737"/>
          <a:stretch/>
        </p:blipFill>
        <p:spPr>
          <a:xfrm>
            <a:off x="2706350" y="5119690"/>
            <a:ext cx="672175" cy="51504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314BE13-844E-4FAE-B7F0-7C0F57EE6E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t="15369" r="89984" b="56737"/>
          <a:stretch/>
        </p:blipFill>
        <p:spPr>
          <a:xfrm>
            <a:off x="3310399" y="5119691"/>
            <a:ext cx="672175" cy="51504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6FEA2C36-322E-4D5E-B871-CF3C3861E5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t="15369" r="89984" b="56737"/>
          <a:stretch/>
        </p:blipFill>
        <p:spPr>
          <a:xfrm>
            <a:off x="3938111" y="5119690"/>
            <a:ext cx="672175" cy="51504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8D304FA1-93C1-45D5-ACDE-CF9B6796A3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7" t="14964" r="53558" b="57142"/>
          <a:stretch/>
        </p:blipFill>
        <p:spPr>
          <a:xfrm>
            <a:off x="5901393" y="5101996"/>
            <a:ext cx="1118109" cy="51504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2B09FCFD-0693-497D-B25C-A01BD21450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96" t="14002" r="29379" b="58104"/>
          <a:stretch/>
        </p:blipFill>
        <p:spPr>
          <a:xfrm>
            <a:off x="8319662" y="5096145"/>
            <a:ext cx="1130811" cy="52089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585227D5-2B5B-4339-A197-6355AB345A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96" t="14002" r="29379" b="58104"/>
          <a:stretch/>
        </p:blipFill>
        <p:spPr>
          <a:xfrm>
            <a:off x="9565397" y="5092943"/>
            <a:ext cx="1118109" cy="51504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285540" y="4452491"/>
            <a:ext cx="5440680" cy="4737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</a:t>
            </a:r>
            <a:r>
              <a:rPr lang="uk-UA" sz="2000" b="1" dirty="0">
                <a:solidFill>
                  <a:schemeClr val="bg1"/>
                </a:solidFill>
              </a:rPr>
              <a:t>букву </a:t>
            </a:r>
            <a:r>
              <a:rPr lang="uk-UA" sz="2000" b="1" dirty="0" smtClean="0">
                <a:solidFill>
                  <a:schemeClr val="bg1"/>
                </a:solidFill>
              </a:rPr>
              <a:t>«те» і слова з нею </a:t>
            </a:r>
            <a:r>
              <a:rPr lang="uk-UA" sz="2000" b="1" dirty="0">
                <a:solidFill>
                  <a:schemeClr val="bg1"/>
                </a:solidFill>
              </a:rPr>
              <a:t>у  </a:t>
            </a:r>
            <a:r>
              <a:rPr lang="uk-UA" sz="2000" b="1" dirty="0" smtClean="0">
                <a:solidFill>
                  <a:schemeClr val="bg1"/>
                </a:solidFill>
              </a:rPr>
              <a:t>клітинках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4">
            <a:extLst>
              <a:ext uri="{FF2B5EF4-FFF2-40B4-BE49-F238E27FC236}">
                <a16:creationId xmlns="" xmlns:a16="http://schemas.microsoft.com/office/drawing/2014/main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816215" y="503317"/>
            <a:ext cx="8845782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1. Навчання грамоти\1 УРОКИ 2023\Читання\4 Блок р т д з й б\043 - Мала буква т\2023-11-26_23420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947" y="1635105"/>
            <a:ext cx="7877594" cy="273249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6297059" y="1721166"/>
            <a:ext cx="4245435" cy="8050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Назви малюнки. Побудуй звукові схеми цих слів.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2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1403341"/>
            <a:ext cx="2301495" cy="281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730529" y="1448442"/>
            <a:ext cx="7901692" cy="4737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Знайди зайве слово в кожному рядку. Надрукуй його.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786439" y="434341"/>
            <a:ext cx="8845782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="" xmlns:a16="http://schemas.microsoft.com/office/drawing/2014/main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1 клас\1. Навчання грамоти\1 УРОКИ 2023\Читання\4 Блок р т д з й б\043 - Мала буква т\2023-11-26_2347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29" y="2075327"/>
            <a:ext cx="7761876" cy="197228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133042" y="1481741"/>
            <a:ext cx="6477632" cy="4737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речення за малюнком і схемами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>
            <a:off x="2878176" y="2636311"/>
            <a:ext cx="737402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6242766" y="3240532"/>
            <a:ext cx="900312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4174744" y="3827511"/>
            <a:ext cx="900312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D:\1 клас\1. Навчання грамоти\1 УРОКИ 2023\Читання\4 Блок р т д з й б\043 - Мала буква т\2023-11-26_2349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29" y="2075327"/>
            <a:ext cx="7761876" cy="2372446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3786691" y="3120195"/>
            <a:ext cx="3044415" cy="62346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61530" y="3120195"/>
            <a:ext cx="2902771" cy="62346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3786692" y="3240532"/>
            <a:ext cx="3517750" cy="34379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5809129" y="3240532"/>
            <a:ext cx="3231890" cy="503129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D:\1 клас\1. Навчання грамоти\1 УРОКИ 2023\Читання\4 Блок р т д з й б\043 - Мала буква т\2023-11-26_2353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075" y="2045601"/>
            <a:ext cx="7761876" cy="356381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2457070" y="5609420"/>
            <a:ext cx="6477632" cy="4737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Знайди на малюнку слова з буквою т 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31106" y="2636311"/>
            <a:ext cx="4360502" cy="1200329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400" b="1" dirty="0" smtClean="0">
                <a:solidFill>
                  <a:schemeClr val="bg1"/>
                </a:solidFill>
              </a:rPr>
              <a:t>Торт, тарілка, стіл, стілець</a:t>
            </a:r>
            <a:r>
              <a:rPr lang="uk-UA" sz="2400" b="1" dirty="0">
                <a:solidFill>
                  <a:schemeClr val="bg1"/>
                </a:solidFill>
              </a:rPr>
              <a:t>, скатертина, кіт</a:t>
            </a:r>
            <a:r>
              <a:rPr lang="uk-UA" sz="2400" b="1" dirty="0" smtClean="0">
                <a:solidFill>
                  <a:schemeClr val="bg1"/>
                </a:solidFill>
              </a:rPr>
              <a:t>, смугастий, хвіст, сидить, стрічка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47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1" grpId="0" animBg="1"/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06680" y="604698"/>
            <a:ext cx="8755124" cy="677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3874951" y="1595144"/>
            <a:ext cx="5077326" cy="2816285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4951" y="1849124"/>
            <a:ext cx="5077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вивчали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звуки вона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позначає?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ти знаєш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ці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звуки?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слова з буквою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ти запам’ятав/запам’ятала?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096647" y="2253627"/>
            <a:ext cx="2773126" cy="34786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47882" y="4531971"/>
            <a:ext cx="4360502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400" b="1" dirty="0" smtClean="0">
                <a:solidFill>
                  <a:schemeClr val="bg1"/>
                </a:solidFill>
              </a:rPr>
              <a:t>Торт, тарілка, стіл, стілець</a:t>
            </a:r>
            <a:r>
              <a:rPr lang="uk-UA" sz="2400" b="1" dirty="0">
                <a:solidFill>
                  <a:schemeClr val="bg1"/>
                </a:solidFill>
              </a:rPr>
              <a:t>, скатертина, кіт</a:t>
            </a:r>
            <a:r>
              <a:rPr lang="uk-UA" sz="2400" b="1" dirty="0" smtClean="0">
                <a:solidFill>
                  <a:schemeClr val="bg1"/>
                </a:solidFill>
              </a:rPr>
              <a:t>, смугастий, хвіст, сидить, стрічка, жовтий, блакитний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55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38414" y="513465"/>
            <a:ext cx="8732066" cy="94792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</a:t>
            </a:r>
            <a:r>
              <a:rPr lang="uk-UA" sz="3600" b="1" dirty="0" smtClean="0">
                <a:solidFill>
                  <a:schemeClr val="bg1"/>
                </a:solidFill>
              </a:rPr>
              <a:t>Оціни свою роботу.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035167" y="4809340"/>
            <a:ext cx="1818290" cy="105560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Було просто</a:t>
            </a:r>
            <a:r>
              <a:rPr lang="uk-UA" sz="2800" b="1" dirty="0">
                <a:solidFill>
                  <a:schemeClr val="bg1"/>
                </a:solidFill>
              </a:rPr>
              <a:t>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16466" y="4779146"/>
            <a:ext cx="1696172" cy="1055608"/>
          </a:xfrm>
          <a:prstGeom prst="roundRect">
            <a:avLst/>
          </a:prstGeom>
          <a:solidFill>
            <a:srgbClr val="F09456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цікаво!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39267" y="4809340"/>
            <a:ext cx="1656425" cy="1055608"/>
          </a:xfrm>
          <a:prstGeom prst="roundRect">
            <a:avLst/>
          </a:prstGeom>
          <a:solidFill>
            <a:srgbClr val="E838B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важко!</a:t>
            </a:r>
          </a:p>
        </p:txBody>
      </p:sp>
      <p:pic>
        <p:nvPicPr>
          <p:cNvPr id="29" name="Picture 2" descr="D:\Картинки до тестів\Емоції Книга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96" y="1672203"/>
            <a:ext cx="2254169" cy="2955721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D:\Картинки до тестів\Емоції Книга\images (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365" y="1672203"/>
            <a:ext cx="2175510" cy="2863682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D:\Картинки до тестів\Емоції Книга\1630677907_23-papik-pro-p-kniga-detskii-risunok-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262" y="1679999"/>
            <a:ext cx="2170580" cy="2894106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D:\Картинки до тестів\Емоції Книга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" y="1655075"/>
            <a:ext cx="2379864" cy="2869836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8788365" y="4707839"/>
            <a:ext cx="2563704" cy="10556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Отримав(ла) задоволення!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57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2486" y="491490"/>
            <a:ext cx="8732066" cy="7658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Очікування від уроку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3618341" y="1976178"/>
            <a:ext cx="2365928" cy="96943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Отримаю задоволення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0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6664995" y="1796630"/>
            <a:ext cx="1949070" cy="9838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Відчую успіх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8710393" y="4848836"/>
            <a:ext cx="2441914" cy="9122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Відкрию нові знання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22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1218199" y="4721126"/>
            <a:ext cx="2114392" cy="1039958"/>
          </a:xfrm>
          <a:prstGeom prst="roundRect">
            <a:avLst/>
          </a:prstGeom>
          <a:solidFill>
            <a:srgbClr val="EF71CE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Нічого не зрозумію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Емоції Книга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540" y="3473920"/>
            <a:ext cx="2254169" cy="2955721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D:\Картинки до тестів\Емоції Книга\images (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797" y="1513767"/>
            <a:ext cx="2175510" cy="2863682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D:\Картинки до тестів\Емоції Книга\1630677907_23-papik-pro-p-kniga-detskii-risunok-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215" y="3576882"/>
            <a:ext cx="2170580" cy="2894106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D:\Картинки до тестів\Емоції Книга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87864"/>
            <a:ext cx="2379864" cy="2869836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60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65497" y="542565"/>
            <a:ext cx="9556695" cy="7053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З'єднай склади </a:t>
            </a:r>
            <a:r>
              <a:rPr lang="uk-UA" sz="3200" b="1" dirty="0">
                <a:solidFill>
                  <a:schemeClr val="bg1"/>
                </a:solidFill>
              </a:rPr>
              <a:t>з відповідними малюнками.</a:t>
            </a:r>
            <a:endParaRPr lang="uk-UA" sz="32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8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1265497" y="1769426"/>
            <a:ext cx="1008185" cy="785446"/>
            <a:chOff x="2944960" y="1705611"/>
            <a:chExt cx="1008185" cy="785446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71800" y="1705611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/>
                <a:t>ре</a:t>
              </a:r>
              <a:endParaRPr lang="ru-RU" sz="4000" b="1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008728" y="1769426"/>
            <a:ext cx="1008185" cy="785446"/>
            <a:chOff x="2944960" y="1705611"/>
            <a:chExt cx="1008185" cy="785446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71800" y="1705611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err="1"/>
                <a:t>ру</a:t>
              </a:r>
              <a:endParaRPr lang="ru-RU" sz="4000" b="1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8268881" y="1772378"/>
            <a:ext cx="1008185" cy="785446"/>
            <a:chOff x="2944960" y="1705611"/>
            <a:chExt cx="1008185" cy="785446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rgbClr val="FFC000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971800" y="1705611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/>
                <a:t>ро</a:t>
              </a:r>
              <a:endParaRPr lang="ru-RU" sz="4000" b="1" dirty="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10012890" y="1772378"/>
            <a:ext cx="1008185" cy="785446"/>
            <a:chOff x="2944960" y="1705611"/>
            <a:chExt cx="1008185" cy="785446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rgbClr val="EF71CE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71800" y="1705611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err="1"/>
                <a:t>рі</a:t>
              </a:r>
              <a:endParaRPr lang="ru-RU" sz="4000" b="1" dirty="0"/>
            </a:p>
          </p:txBody>
        </p:sp>
      </p:grpSp>
      <p:cxnSp>
        <p:nvCxnSpPr>
          <p:cNvPr id="33" name="Прямая со стрелкой 32"/>
          <p:cNvCxnSpPr/>
          <p:nvPr/>
        </p:nvCxnSpPr>
        <p:spPr>
          <a:xfrm flipH="1">
            <a:off x="2099733" y="2646702"/>
            <a:ext cx="1387997" cy="10990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8772973" y="2646702"/>
            <a:ext cx="1744012" cy="11302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8809953" y="2649654"/>
            <a:ext cx="1707033" cy="20408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Группа 29"/>
          <p:cNvGrpSpPr/>
          <p:nvPr/>
        </p:nvGrpSpPr>
        <p:grpSpPr>
          <a:xfrm>
            <a:off x="4751959" y="1742324"/>
            <a:ext cx="1008185" cy="812548"/>
            <a:chOff x="2944960" y="1678509"/>
            <a:chExt cx="1008185" cy="812548"/>
          </a:xfrm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988856" y="1678509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err="1"/>
                <a:t>ри</a:t>
              </a:r>
              <a:endParaRPr lang="ru-RU" sz="4000" b="1" dirty="0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6510420" y="1755041"/>
            <a:ext cx="1021604" cy="799831"/>
            <a:chOff x="2944960" y="1691226"/>
            <a:chExt cx="1021604" cy="799831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012057" y="1691226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/>
                <a:t>ра</a:t>
              </a:r>
              <a:endParaRPr lang="ru-RU" sz="4000" b="1" dirty="0"/>
            </a:p>
          </p:txBody>
        </p:sp>
      </p:grpSp>
      <p:cxnSp>
        <p:nvCxnSpPr>
          <p:cNvPr id="41" name="Прямая со стрелкой 40"/>
          <p:cNvCxnSpPr/>
          <p:nvPr/>
        </p:nvCxnSpPr>
        <p:spPr>
          <a:xfrm>
            <a:off x="5256051" y="2708729"/>
            <a:ext cx="1224307" cy="11937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>
            <a:off x="5422013" y="2723789"/>
            <a:ext cx="1635834" cy="15282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endCxn id="40" idx="0"/>
          </p:cNvCxnSpPr>
          <p:nvPr/>
        </p:nvCxnSpPr>
        <p:spPr>
          <a:xfrm>
            <a:off x="1925952" y="2629637"/>
            <a:ext cx="1367413" cy="9817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8" descr="19 Равлики ideas | равлик, малюнки, тварини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28" y="4177982"/>
            <a:ext cx="2266769" cy="208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илый мультфильм рыба-клоун на белом | Премиум вектор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3387" y1="58939" x2="33387" y2="58939"/>
                        <a14:foregroundMark x1="33387" y1="30447" x2="33387" y2="30447"/>
                        <a14:foregroundMark x1="46166" y1="51955" x2="46166" y2="51955"/>
                        <a14:foregroundMark x1="45687" y1="71229" x2="45687" y2="71229"/>
                        <a14:foregroundMark x1="42492" y1="49441" x2="42492" y2="50279"/>
                        <a14:foregroundMark x1="46965" y1="63408" x2="46965" y2="63408"/>
                        <a14:foregroundMark x1="41054" y1="43855" x2="40256" y2="43855"/>
                        <a14:foregroundMark x1="31150" y1="35475" x2="31150" y2="35475"/>
                        <a14:foregroundMark x1="11182" y1="57821" x2="11182" y2="57821"/>
                        <a14:foregroundMark x1="17732" y1="84078" x2="17732" y2="84078"/>
                        <a14:foregroundMark x1="30351" y1="64246" x2="30351" y2="64246"/>
                        <a14:foregroundMark x1="28754" y1="55307" x2="28754" y2="55307"/>
                        <a14:foregroundMark x1="26358" y1="62011" x2="26358" y2="62011"/>
                        <a14:foregroundMark x1="54153" y1="42737" x2="54153" y2="42737"/>
                        <a14:foregroundMark x1="54633" y1="28771" x2="54633" y2="28771"/>
                        <a14:foregroundMark x1="50479" y1="21788" x2="50479" y2="21788"/>
                        <a14:foregroundMark x1="56390" y1="35475" x2="56390" y2="35475"/>
                        <a14:foregroundMark x1="76038" y1="48324" x2="76038" y2="48324"/>
                        <a14:foregroundMark x1="73323" y1="59218" x2="73323" y2="59218"/>
                        <a14:foregroundMark x1="15335" y1="80168" x2="15335" y2="80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309" y="3776910"/>
            <a:ext cx="1996368" cy="114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✓ Цветок ромашки #8 скачать клипарт бесплатно - Clipart-D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498" y="3689081"/>
            <a:ext cx="2063153" cy="144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Русалочка Ариэль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3823306"/>
            <a:ext cx="2332968" cy="261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 descr="Ремень рисунок - 54 фот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67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245" y="3611427"/>
            <a:ext cx="1642239" cy="164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Река клипарт (6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171" y="4918604"/>
            <a:ext cx="3057054" cy="142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42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50738" y="445746"/>
            <a:ext cx="8756193" cy="7913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2447795"/>
            <a:ext cx="3041015" cy="371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660856" y="1579472"/>
            <a:ext cx="3826467" cy="200906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Торованим трактом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торохкоче трактор.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Туркотить, бо такий характер</a:t>
            </a:r>
            <a:r>
              <a:rPr lang="uk-UA" sz="2800" b="1" dirty="0" smtClean="0">
                <a:solidFill>
                  <a:schemeClr val="bg1"/>
                </a:solidFill>
              </a:rPr>
              <a:t>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004723" y="1448685"/>
            <a:ext cx="4586157" cy="2485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читання ми познайомимось з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малою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друкованою буквою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т,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вчитися читати слова та речення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364213" y="4565113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454482" y="4579669"/>
            <a:ext cx="408833" cy="8050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4825381" y="4502717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6150195" y="4480810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H="1">
            <a:off x="5597802" y="4321768"/>
            <a:ext cx="2" cy="53239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5400000">
            <a:off x="4932538" y="4117989"/>
            <a:ext cx="214314" cy="714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3660856" y="4355225"/>
            <a:ext cx="3331615" cy="48710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5693590" y="4582220"/>
            <a:ext cx="342135" cy="73744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5130725" y="4581986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654126" y="3401760"/>
            <a:ext cx="3878072" cy="2904812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9881" y="1407821"/>
            <a:ext cx="2917050" cy="1916618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3871155" y="4556424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185891" y="4974881"/>
            <a:ext cx="4281544" cy="13280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Торований тракт – </a:t>
            </a:r>
            <a:r>
              <a:rPr lang="uk-UA" sz="2400" dirty="0" smtClean="0">
                <a:solidFill>
                  <a:schemeClr val="bg1"/>
                </a:solidFill>
              </a:rPr>
              <a:t>трамбована</a:t>
            </a:r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/>
              <a:t>смуга</a:t>
            </a:r>
            <a:r>
              <a:rPr lang="ru-RU" sz="2400" dirty="0" smtClean="0"/>
              <a:t> </a:t>
            </a:r>
            <a:r>
              <a:rPr lang="ru-RU" sz="2400" dirty="0" err="1"/>
              <a:t>землі</a:t>
            </a:r>
            <a:r>
              <a:rPr lang="ru-RU" sz="2400" dirty="0"/>
              <a:t>, по </a:t>
            </a:r>
            <a:r>
              <a:rPr lang="ru-RU" sz="2400" dirty="0" err="1"/>
              <a:t>якій</a:t>
            </a:r>
            <a:r>
              <a:rPr lang="ru-RU" sz="2400" dirty="0"/>
              <a:t> </a:t>
            </a:r>
            <a:r>
              <a:rPr lang="ru-RU" sz="2400" dirty="0" err="1"/>
              <a:t>їздять</a:t>
            </a:r>
            <a:r>
              <a:rPr lang="ru-RU" sz="2400" dirty="0"/>
              <a:t> і </a:t>
            </a:r>
            <a:r>
              <a:rPr lang="ru-RU" sz="2400" dirty="0" err="1"/>
              <a:t>ходять</a:t>
            </a:r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46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3" grpId="0" animBg="1"/>
      <p:bldP spid="34" grpId="0" animBg="1"/>
      <p:bldP spid="37" grpId="0" animBg="1"/>
      <p:bldP spid="40" grpId="0" animBg="1"/>
      <p:bldP spid="41" grpId="0" animBg="1"/>
      <p:bldP spid="42" grpId="0" animBg="1"/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1240004" y="436336"/>
            <a:ext cx="8001013" cy="928694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eaLnBrk="1" hangingPunct="1"/>
            <a:r>
              <a:rPr lang="uk-UA" sz="4000" b="1" dirty="0" smtClean="0">
                <a:solidFill>
                  <a:schemeClr val="bg1"/>
                </a:solidFill>
              </a:rPr>
              <a:t>  «Фокуси» від  букви Т</a:t>
            </a:r>
            <a:endParaRPr lang="ru-RU" sz="4000" b="1" dirty="0" smtClean="0">
              <a:solidFill>
                <a:schemeClr val="bg1"/>
              </a:solidFill>
            </a:endParaRPr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217977" y="1052604"/>
            <a:ext cx="2464828" cy="2511485"/>
          </a:xfrm>
        </p:spPr>
      </p:pic>
      <p:pic>
        <p:nvPicPr>
          <p:cNvPr id="20485" name="Picture 5"/>
          <p:cNvPicPr>
            <a:picLocks noGrp="1" noChangeAspect="1" noChangeArrowheads="1"/>
          </p:cNvPicPr>
          <p:nvPr>
            <p:ph sz="half" idx="4"/>
          </p:nvPr>
        </p:nvPicPr>
        <p:blipFill>
          <a:blip r:embed="rId3" cstate="print"/>
          <a:srcRect b="7317"/>
          <a:stretch>
            <a:fillRect/>
          </a:stretch>
        </p:blipFill>
        <p:spPr>
          <a:xfrm>
            <a:off x="7567791" y="3723323"/>
            <a:ext cx="3329705" cy="2714625"/>
          </a:xfrm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4" cstate="print"/>
          <a:srcRect l="34924" r="34924"/>
          <a:stretch>
            <a:fillRect/>
          </a:stretch>
        </p:blipFill>
        <p:spPr bwMode="auto">
          <a:xfrm>
            <a:off x="1809721" y="4286256"/>
            <a:ext cx="1754745" cy="230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961" y="2071678"/>
            <a:ext cx="333042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10"/>
          <p:cNvPicPr>
            <a:picLocks noChangeAspect="1" noChangeArrowheads="1"/>
          </p:cNvPicPr>
          <p:nvPr/>
        </p:nvPicPr>
        <p:blipFill>
          <a:blip r:embed="rId6" cstate="print"/>
          <a:srcRect t="6303"/>
          <a:stretch>
            <a:fillRect/>
          </a:stretch>
        </p:blipFill>
        <p:spPr bwMode="auto">
          <a:xfrm>
            <a:off x="3786901" y="1785927"/>
            <a:ext cx="3810000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245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585995" y="1863158"/>
            <a:ext cx="4634455" cy="4496815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7" y="1863159"/>
            <a:ext cx="5756962" cy="431772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93068" y="2341850"/>
            <a:ext cx="42203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гр  кр</a:t>
            </a:r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т  м</a:t>
            </a:r>
            <a:r>
              <a:rPr lang="uk-UA" sz="3200" b="1" dirty="0" smtClean="0">
                <a:solidFill>
                  <a:srgbClr val="FF0000"/>
                </a:solidFill>
              </a:rPr>
              <a:t>е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 smtClean="0">
                <a:solidFill>
                  <a:srgbClr val="FF0000"/>
                </a:solidFill>
              </a:rPr>
              <a:t>е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к</a:t>
            </a:r>
            <a:endParaRPr lang="uk-UA" sz="3200" b="1" dirty="0">
              <a:solidFill>
                <a:srgbClr val="FF0000"/>
              </a:solidFill>
            </a:endParaRP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пл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л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 м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ст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 т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ст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ск л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 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ст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 ст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 </a:t>
            </a:r>
          </a:p>
          <a:p>
            <a:pPr indent="241300"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ст</a:t>
            </a:r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вк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ст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вк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83364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https://encrypted-tbn0.gstatic.com/images?q=tbn:ANd9GcTOu_5KO4FPHFSk5JGrfhmUkxpM5ASnboAIQ5H_QnmcpHFI-rBW&amp;s"/>
          <p:cNvPicPr>
            <a:picLocks noChangeAspect="1" noChangeArrowheads="1"/>
          </p:cNvPicPr>
          <p:nvPr/>
        </p:nvPicPr>
        <p:blipFill>
          <a:blip r:embed="rId2" cstate="print"/>
          <a:srcRect l="7411" r="4941"/>
          <a:stretch>
            <a:fillRect/>
          </a:stretch>
        </p:blipFill>
        <p:spPr bwMode="auto">
          <a:xfrm>
            <a:off x="5271926" y="1428736"/>
            <a:ext cx="4935755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2" name="Picture 10" descr="http://zagorod-live.ru/wp-content/uploads/2017/12/Screenshot_13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941" y="4029186"/>
            <a:ext cx="3989068" cy="2480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6" name="Picture 14" descr="http://www.megaznaika.com.ua/lyrics/wp-content/uploads/sites/4/2017/09/metelu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1624" y="4245047"/>
            <a:ext cx="2796727" cy="2264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8" name="Picture 16" descr="http://salfetki.org.ua/images/565461_81269thumb650.jpg"/>
          <p:cNvPicPr>
            <a:picLocks noChangeAspect="1" noChangeArrowheads="1"/>
          </p:cNvPicPr>
          <p:nvPr/>
        </p:nvPicPr>
        <p:blipFill>
          <a:blip r:embed="rId5" cstate="print"/>
          <a:srcRect l="17471" t="4609" r="14559" b="13828"/>
          <a:stretch>
            <a:fillRect/>
          </a:stretch>
        </p:blipFill>
        <p:spPr bwMode="auto">
          <a:xfrm>
            <a:off x="777214" y="1539549"/>
            <a:ext cx="3344850" cy="2381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8184" y="3470688"/>
            <a:ext cx="1619668" cy="5209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Ластівка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9179" y="432957"/>
            <a:ext cx="10129681" cy="8882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і назви світлини. Як назвати ці об’єкти одним словом?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До яких груп вони відносяться?  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455925" y="4251609"/>
            <a:ext cx="3124095" cy="8210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400" b="1" dirty="0">
                <a:solidFill>
                  <a:schemeClr val="bg1"/>
                </a:solidFill>
              </a:rPr>
              <a:t>Визнач місце букви «те» у </a:t>
            </a:r>
            <a:r>
              <a:rPr lang="uk-UA" sz="2400" b="1" dirty="0" smtClean="0">
                <a:solidFill>
                  <a:schemeClr val="bg1"/>
                </a:solidFill>
              </a:rPr>
              <a:t>словах.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8455925" y="5172494"/>
            <a:ext cx="3124095" cy="8210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речення за малюнками.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689873" y="5829907"/>
            <a:ext cx="1044136" cy="5209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Кріт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749858" y="3644745"/>
            <a:ext cx="1044136" cy="5209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Тигр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745446" y="4551733"/>
            <a:ext cx="1418006" cy="5209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Метелик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721686" y="3894811"/>
            <a:ext cx="1721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961069" y="4047211"/>
            <a:ext cx="1721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5271926" y="4965100"/>
            <a:ext cx="1721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359319" y="6214780"/>
            <a:ext cx="1721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814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1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Выноска-облако 13"/>
          <p:cNvSpPr/>
          <p:nvPr/>
        </p:nvSpPr>
        <p:spPr>
          <a:xfrm rot="272255">
            <a:off x="3493132" y="1766530"/>
            <a:ext cx="5662319" cy="3701328"/>
          </a:xfrm>
          <a:prstGeom prst="cloudCallout">
            <a:avLst>
              <a:gd name="adj1" fmla="val -63346"/>
              <a:gd name="adj2" fmla="val 21243"/>
            </a:avLst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50435" y="1954883"/>
            <a:ext cx="3667691" cy="4424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26378" y="2184876"/>
            <a:ext cx="45654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Виділи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перший звук у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слові </a:t>
            </a: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тигр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Простеж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його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вимовою. 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 вимовляння звука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[т]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видихуване повітря натрапляє на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перешкоди.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Отже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цей звук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приголосний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529541" y="2994614"/>
            <a:ext cx="8689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2F3242"/>
                </a:solidFill>
              </a:rPr>
              <a:t> </a:t>
            </a:r>
            <a:r>
              <a:rPr lang="en-US" sz="4000" b="1" dirty="0" smtClean="0">
                <a:solidFill>
                  <a:srgbClr val="295FFF"/>
                </a:solidFill>
              </a:rPr>
              <a:t>[</a:t>
            </a:r>
            <a:r>
              <a:rPr lang="uk-UA" sz="4000" b="1" dirty="0" smtClean="0">
                <a:solidFill>
                  <a:srgbClr val="295FFF"/>
                </a:solidFill>
              </a:rPr>
              <a:t>т</a:t>
            </a:r>
            <a:r>
              <a:rPr lang="en-US" sz="4000" b="1" dirty="0" smtClean="0">
                <a:solidFill>
                  <a:srgbClr val="295FFF"/>
                </a:solidFill>
              </a:rPr>
              <a:t>]</a:t>
            </a:r>
            <a:r>
              <a:rPr lang="uk-UA" sz="4000" b="1" dirty="0" smtClean="0">
                <a:solidFill>
                  <a:srgbClr val="2F3242"/>
                </a:solidFill>
              </a:rPr>
              <a:t>   </a:t>
            </a:r>
            <a:endParaRPr lang="ru-RU" sz="4000" b="1" dirty="0">
              <a:solidFill>
                <a:srgbClr val="2F3242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59274" y="472123"/>
            <a:ext cx="8756193" cy="811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Проведи дослідження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398478" y="2994614"/>
            <a:ext cx="851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295FFF"/>
                </a:solidFill>
              </a:rPr>
              <a:t>[</a:t>
            </a:r>
            <a:r>
              <a:rPr lang="uk-UA" sz="4000" b="1" dirty="0" smtClean="0">
                <a:solidFill>
                  <a:srgbClr val="295FFF"/>
                </a:solidFill>
              </a:rPr>
              <a:t>т’</a:t>
            </a:r>
            <a:r>
              <a:rPr lang="en-US" sz="4000" b="1" dirty="0" smtClean="0">
                <a:solidFill>
                  <a:srgbClr val="295FFF"/>
                </a:solidFill>
              </a:rPr>
              <a:t>]</a:t>
            </a:r>
            <a:endParaRPr lang="ru-RU" sz="4000" dirty="0">
              <a:solidFill>
                <a:srgbClr val="295FFF"/>
              </a:solidFill>
            </a:endParaRPr>
          </a:p>
        </p:txBody>
      </p:sp>
      <p:pic>
        <p:nvPicPr>
          <p:cNvPr id="10" name="Picture 2" descr="Произношение звука рта. анимация фонем губ, говорящие красные выражения губ, синхронизация речи речи произносят набор символов. рот речь на английском, говорить звук и говорить иллюстрац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9" t="66808" r="9988" b="14404"/>
          <a:stretch/>
        </p:blipFill>
        <p:spPr bwMode="auto">
          <a:xfrm>
            <a:off x="9163897" y="1599039"/>
            <a:ext cx="2241756" cy="1246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98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680170" y="472327"/>
            <a:ext cx="8756193" cy="7238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200" b="1" dirty="0">
                <a:solidFill>
                  <a:schemeClr val="bg1"/>
                </a:solidFill>
              </a:rPr>
              <a:t>завдання </a:t>
            </a:r>
            <a:r>
              <a:rPr lang="uk-UA" sz="3200" b="1" dirty="0" err="1" smtClean="0">
                <a:solidFill>
                  <a:schemeClr val="bg1"/>
                </a:solidFill>
              </a:rPr>
              <a:t>Читалочки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04D30515-DDA1-4C18-A6A0-4BDA6C674B68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86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1. Навчання грамоти\1 УРОКИ 2023\Читання\4 Блок р т д з й б\043 - Мала буква т\2023-11-26_2328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5" t="10806" r="1657" b="1409"/>
          <a:stretch/>
        </p:blipFill>
        <p:spPr bwMode="auto">
          <a:xfrm>
            <a:off x="1602860" y="1759637"/>
            <a:ext cx="6964008" cy="338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22" y="1361469"/>
            <a:ext cx="2017184" cy="212594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653305" y="5108905"/>
            <a:ext cx="4242348" cy="12368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Вибіркове читання:</a:t>
            </a:r>
          </a:p>
          <a:p>
            <a:r>
              <a:rPr lang="uk-UA" sz="2000" b="1" dirty="0" smtClean="0">
                <a:solidFill>
                  <a:schemeClr val="bg1"/>
                </a:solidFill>
              </a:rPr>
              <a:t>- односкладові</a:t>
            </a:r>
            <a:r>
              <a:rPr lang="uk-UA" sz="2000" b="1" dirty="0">
                <a:solidFill>
                  <a:schemeClr val="bg1"/>
                </a:solidFill>
              </a:rPr>
              <a:t> слова</a:t>
            </a:r>
            <a:endParaRPr lang="uk-UA" sz="2000" b="1" dirty="0" smtClean="0">
              <a:solidFill>
                <a:schemeClr val="bg1"/>
              </a:solidFill>
            </a:endParaRPr>
          </a:p>
          <a:p>
            <a:r>
              <a:rPr lang="uk-UA" sz="2000" b="1" dirty="0" smtClean="0">
                <a:solidFill>
                  <a:schemeClr val="bg1"/>
                </a:solidFill>
              </a:rPr>
              <a:t>- пари слів з однаковими складами.</a:t>
            </a:r>
          </a:p>
        </p:txBody>
      </p:sp>
      <p:pic>
        <p:nvPicPr>
          <p:cNvPr id="2" name="Picture 2" descr="D:\Картинки до тестів\Людина\хлопець актор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837" y="1857534"/>
            <a:ext cx="2896552" cy="3869793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0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52014</TotalTime>
  <Words>458</Words>
  <Application>Microsoft Office PowerPoint</Application>
  <PresentationFormat>Произвольный</PresentationFormat>
  <Paragraphs>99</Paragraphs>
  <Slides>17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 «Фокуси» від  букви Т</vt:lpstr>
      <vt:lpstr>Презентация PowerPoint</vt:lpstr>
      <vt:lpstr>Ластівка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3216</cp:revision>
  <dcterms:created xsi:type="dcterms:W3CDTF">2018-01-05T16:38:53Z</dcterms:created>
  <dcterms:modified xsi:type="dcterms:W3CDTF">2023-11-27T14:08:34Z</dcterms:modified>
</cp:coreProperties>
</file>