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8" r:id="rId2"/>
    <p:sldId id="950" r:id="rId3"/>
    <p:sldId id="951" r:id="rId4"/>
    <p:sldId id="952" r:id="rId5"/>
    <p:sldId id="953" r:id="rId6"/>
    <p:sldId id="761" r:id="rId7"/>
    <p:sldId id="901" r:id="rId8"/>
    <p:sldId id="914" r:id="rId9"/>
    <p:sldId id="956" r:id="rId10"/>
    <p:sldId id="954" r:id="rId11"/>
    <p:sldId id="955" r:id="rId1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5FFF"/>
    <a:srgbClr val="CC00CC"/>
    <a:srgbClr val="78B64E"/>
    <a:srgbClr val="FF66FF"/>
    <a:srgbClr val="F5F6F9"/>
    <a:srgbClr val="F7F8FB"/>
    <a:srgbClr val="FCFCFE"/>
    <a:srgbClr val="FF5050"/>
    <a:srgbClr val="F0F2F6"/>
    <a:srgbClr val="2F32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E8B1032C-EA38-4F05-BA0D-38AFFFC7BED3}" styleName="Светлый стиль 3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16D9F66E-5EB9-4882-86FB-DCBF35E3C3E4}" styleName="Средний стиль 4 —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877" autoAdjust="0"/>
    <p:restoredTop sz="94660"/>
  </p:normalViewPr>
  <p:slideViewPr>
    <p:cSldViewPr snapToGrid="0">
      <p:cViewPr>
        <p:scale>
          <a:sx n="89" d="100"/>
          <a:sy n="89" d="100"/>
        </p:scale>
        <p:origin x="-348" y="-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2BE04B-0FEE-474E-98E3-E5C059B0E3D6}" type="datetimeFigureOut">
              <a:rPr lang="ru-RU" smtClean="0"/>
              <a:t>28.11.2023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08AAFC-F45B-4763-9C1F-8029DFCE03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9451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26D62-0A69-489C-AD8A-DBBB454FE69F}" type="datetime1">
              <a:rPr lang="uk-UA" smtClean="0"/>
              <a:t>28.11.2023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5242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41F5A-B942-463D-BFFB-A6C0BF2A95D9}" type="datetime1">
              <a:rPr lang="uk-UA" smtClean="0"/>
              <a:t>28.11.2023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6421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F5CA3-AACC-4614-BF69-00E689DA5E5C}" type="datetime1">
              <a:rPr lang="uk-UA" smtClean="0"/>
              <a:t>28.11.2023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8756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57AFC-C01B-4F35-8E90-7CDC7BDC9F41}" type="datetime1">
              <a:rPr lang="uk-UA" smtClean="0"/>
              <a:t>28.11.2023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9445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57DF8-A1C4-4191-9BCE-6255C9741248}" type="datetime1">
              <a:rPr lang="uk-UA" smtClean="0"/>
              <a:t>28.11.2023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0646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B527B-8C9A-436C-98CD-9931061FA41E}" type="datetime1">
              <a:rPr lang="uk-UA" smtClean="0"/>
              <a:t>28.11.2023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3066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2E25-D864-431C-9803-DC1DF816B3B2}" type="datetime1">
              <a:rPr lang="uk-UA" smtClean="0"/>
              <a:t>28.11.2023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9923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1627C-B8CA-44C8-AA80-F38F7E2DC942}" type="datetime1">
              <a:rPr lang="uk-UA" smtClean="0"/>
              <a:t>28.11.2023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1058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8820F-613B-4084-A210-F6071CA8AA12}" type="datetime1">
              <a:rPr lang="uk-UA" smtClean="0"/>
              <a:t>28.11.2023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9499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3D5AF-C886-45A1-B5DC-5A526CB61C15}" type="datetime1">
              <a:rPr lang="uk-UA" smtClean="0"/>
              <a:t>28.11.2023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2121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D2A21-8E22-4A57-9D96-C14531AB525D}" type="datetime1">
              <a:rPr lang="uk-UA" smtClean="0"/>
              <a:t>28.11.2023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1652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FBF2D6-4F70-474E-8189-F1C29A9FD449}" type="datetime1">
              <a:rPr lang="uk-UA" smtClean="0"/>
              <a:t>28.11.2023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610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microsoft.com/office/2007/relationships/hdphoto" Target="../media/hdphoto5.wdp"/><Relationship Id="rId7" Type="http://schemas.openxmlformats.org/officeDocument/2006/relationships/image" Target="../media/image29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6.png"/><Relationship Id="rId7" Type="http://schemas.microsoft.com/office/2007/relationships/hdphoto" Target="../media/hdphoto2.wdp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6.jpeg"/><Relationship Id="rId10" Type="http://schemas.openxmlformats.org/officeDocument/2006/relationships/image" Target="../media/image20.jpeg"/><Relationship Id="rId4" Type="http://schemas.openxmlformats.org/officeDocument/2006/relationships/image" Target="../media/image17.png"/><Relationship Id="rId9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hdphoto" Target="../media/hdphoto1.wdp"/><Relationship Id="rId7" Type="http://schemas.microsoft.com/office/2007/relationships/hdphoto" Target="../media/hdphoto2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6.jpeg"/><Relationship Id="rId4" Type="http://schemas.openxmlformats.org/officeDocument/2006/relationships/image" Target="../media/image17.png"/><Relationship Id="rId9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22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465074" y="4157260"/>
            <a:ext cx="9284042" cy="160043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4400" b="1" dirty="0">
                <a:solidFill>
                  <a:schemeClr val="bg1"/>
                </a:solidFill>
              </a:rPr>
              <a:t>Написання малої букви </a:t>
            </a:r>
            <a:r>
              <a:rPr lang="uk-UA" sz="4400" b="1" i="1" dirty="0">
                <a:solidFill>
                  <a:schemeClr val="bg1"/>
                </a:solidFill>
              </a:rPr>
              <a:t>т</a:t>
            </a:r>
            <a:r>
              <a:rPr lang="uk-UA" sz="4400" b="1" dirty="0">
                <a:solidFill>
                  <a:schemeClr val="bg1"/>
                </a:solidFill>
              </a:rPr>
              <a:t>, складів, слів і речень з вивченими буквами</a:t>
            </a:r>
            <a:endParaRPr lang="ru-RU" sz="4400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Буква Т. Слова на букву Т. Імена на букву Т. Українська Абетка. Український  Алфавіт. - YouTub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1893" y="1360550"/>
            <a:ext cx="4150418" cy="2490687"/>
          </a:xfrm>
          <a:prstGeom prst="round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7229139" y="1440002"/>
            <a:ext cx="3433916" cy="200906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Навчання грамоти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Письмо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Букварний </a:t>
            </a:r>
            <a:r>
              <a:rPr lang="uk-UA" sz="2800" b="1" dirty="0">
                <a:solidFill>
                  <a:schemeClr val="bg1"/>
                </a:solidFill>
              </a:rPr>
              <a:t>період</a:t>
            </a:r>
            <a:endParaRPr lang="ru-RU" sz="28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Урок 43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57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673552" y="494528"/>
            <a:ext cx="8732066" cy="79240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Вправа «Мікрофон</a:t>
            </a:r>
            <a:r>
              <a:rPr lang="uk-UA" sz="3600" b="1" dirty="0">
                <a:solidFill>
                  <a:schemeClr val="bg1"/>
                </a:solidFill>
              </a:rPr>
              <a:t>»</a:t>
            </a:r>
          </a:p>
        </p:txBody>
      </p:sp>
      <p:pic>
        <p:nvPicPr>
          <p:cNvPr id="12290" name="Picture 2" descr="Певица — стоковый вектор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31" r="10037"/>
          <a:stretch/>
        </p:blipFill>
        <p:spPr bwMode="auto">
          <a:xfrm>
            <a:off x="489856" y="1601754"/>
            <a:ext cx="3167743" cy="4076668"/>
          </a:xfrm>
          <a:prstGeom prst="rect">
            <a:avLst/>
          </a:prstGeom>
          <a:noFill/>
          <a:ln w="28575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Пение Школа мальчик — стоковый вектор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05" r="18067"/>
          <a:stretch/>
        </p:blipFill>
        <p:spPr bwMode="auto">
          <a:xfrm flipH="1">
            <a:off x="8782050" y="1590344"/>
            <a:ext cx="2768600" cy="3972256"/>
          </a:xfrm>
          <a:prstGeom prst="rect">
            <a:avLst/>
          </a:prstGeom>
          <a:noFill/>
          <a:ln w="28575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4033201" y="1567226"/>
            <a:ext cx="4408971" cy="2142932"/>
          </a:xfrm>
          <a:prstGeom prst="roundRect">
            <a:avLst/>
          </a:prstGeom>
          <a:solidFill>
            <a:srgbClr val="78B64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4138991" y="1637480"/>
            <a:ext cx="430318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Яку букву  вчилися писати?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Добери </a:t>
            </a:r>
            <a:r>
              <a:rPr lang="uk-UA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спочатку слова, в яких буква </a:t>
            </a:r>
            <a:r>
              <a:rPr lang="uk-UA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«те» </a:t>
            </a:r>
            <a:r>
              <a:rPr lang="uk-UA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позначає твердий звук </a:t>
            </a:r>
            <a:r>
              <a:rPr lang="uk-UA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[т]</a:t>
            </a:r>
            <a:r>
              <a:rPr lang="uk-UA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а потім слова зі звуком </a:t>
            </a:r>
            <a:r>
              <a:rPr lang="uk-UA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[т′]</a:t>
            </a:r>
            <a:r>
              <a:rPr lang="uk-UA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4155468" y="3816681"/>
            <a:ext cx="4270225" cy="1328023"/>
          </a:xfrm>
          <a:prstGeom prst="roundRect">
            <a:avLst/>
          </a:prstGeom>
          <a:solidFill>
            <a:srgbClr val="7030A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Театр, </a:t>
            </a:r>
            <a:r>
              <a:rPr lang="uk-UA" sz="2400" b="1" dirty="0">
                <a:solidFill>
                  <a:schemeClr val="bg1"/>
                </a:solidFill>
              </a:rPr>
              <a:t>актори</a:t>
            </a:r>
            <a:r>
              <a:rPr lang="uk-UA" sz="2400" b="1" dirty="0" smtClean="0">
                <a:solidFill>
                  <a:schemeClr val="bg1"/>
                </a:solidFill>
              </a:rPr>
              <a:t>, артисти,  </a:t>
            </a:r>
            <a:r>
              <a:rPr lang="uk-UA" sz="2400" b="1" dirty="0">
                <a:solidFill>
                  <a:schemeClr val="bg1"/>
                </a:solidFill>
              </a:rPr>
              <a:t>вистава, діти, </a:t>
            </a:r>
            <a:r>
              <a:rPr lang="uk-UA" sz="2400" b="1" dirty="0" smtClean="0">
                <a:solidFill>
                  <a:schemeClr val="bg1"/>
                </a:solidFill>
              </a:rPr>
              <a:t>жовтий</a:t>
            </a:r>
            <a:r>
              <a:rPr lang="uk-UA" sz="2400" b="1" dirty="0">
                <a:solidFill>
                  <a:schemeClr val="bg1"/>
                </a:solidFill>
              </a:rPr>
              <a:t>, фіолетовий, </a:t>
            </a:r>
            <a:r>
              <a:rPr lang="uk-UA" sz="2400" b="1" dirty="0" smtClean="0">
                <a:solidFill>
                  <a:schemeClr val="bg1"/>
                </a:solidFill>
              </a:rPr>
              <a:t>салатний.</a:t>
            </a:r>
            <a:endParaRPr lang="ru-RU" sz="2400" b="1" dirty="0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4171947" y="5218721"/>
            <a:ext cx="4270225" cy="91940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Тюлька, стіни, стілець, тінь, пишуть, малюють, читають. 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4095897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738414" y="513465"/>
            <a:ext cx="8732066" cy="94792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Рефлексія. </a:t>
            </a:r>
            <a:r>
              <a:rPr lang="uk-UA" sz="3600" b="1" dirty="0" err="1" smtClean="0">
                <a:solidFill>
                  <a:schemeClr val="bg1"/>
                </a:solidFill>
              </a:rPr>
              <a:t>Обери</a:t>
            </a:r>
            <a:r>
              <a:rPr lang="uk-UA" sz="3600" b="1" dirty="0" smtClean="0">
                <a:solidFill>
                  <a:schemeClr val="bg1"/>
                </a:solidFill>
              </a:rPr>
              <a:t> </a:t>
            </a:r>
            <a:r>
              <a:rPr lang="uk-UA" sz="3600" b="1" dirty="0">
                <a:solidFill>
                  <a:schemeClr val="bg1"/>
                </a:solidFill>
              </a:rPr>
              <a:t>свій </a:t>
            </a:r>
            <a:r>
              <a:rPr lang="uk-UA" sz="3600" b="1" dirty="0" smtClean="0">
                <a:solidFill>
                  <a:schemeClr val="bg1"/>
                </a:solidFill>
              </a:rPr>
              <a:t>олівець.</a:t>
            </a:r>
            <a:endParaRPr lang="uk-UA" sz="3600" b="1" dirty="0">
              <a:solidFill>
                <a:schemeClr val="bg1"/>
              </a:solidFill>
            </a:endParaRPr>
          </a:p>
        </p:txBody>
      </p:sp>
      <p:pic>
        <p:nvPicPr>
          <p:cNvPr id="3082" name="Picture 10" descr="Стакан для ручек и карандашей - MYSH68824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898" t="49989" r="52778"/>
          <a:stretch/>
        </p:blipFill>
        <p:spPr bwMode="auto">
          <a:xfrm>
            <a:off x="926131" y="2449167"/>
            <a:ext cx="1930885" cy="2701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0" descr="Стакан для ручек и карандашей - MYSH68824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521" r="52145" b="50011"/>
          <a:stretch/>
        </p:blipFill>
        <p:spPr bwMode="auto">
          <a:xfrm>
            <a:off x="9474867" y="2431580"/>
            <a:ext cx="1991227" cy="2700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0" descr="Стакан для ручек и карандашей - MYSH68824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831" r="14078" b="50579"/>
          <a:stretch/>
        </p:blipFill>
        <p:spPr bwMode="auto">
          <a:xfrm>
            <a:off x="6509966" y="2408973"/>
            <a:ext cx="2036480" cy="2669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0" descr="Стакан для ручек и карандашей - MYSH68824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495" t="49989" r="11616"/>
          <a:stretch/>
        </p:blipFill>
        <p:spPr bwMode="auto">
          <a:xfrm>
            <a:off x="3521943" y="2449167"/>
            <a:ext cx="2323096" cy="2701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Кира-скрап - клипарт и рамки на прозрачном фоне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486" b="27395"/>
          <a:stretch/>
        </p:blipFill>
        <p:spPr bwMode="auto">
          <a:xfrm rot="21248882">
            <a:off x="1734840" y="1539646"/>
            <a:ext cx="436764" cy="1742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Кира-скрап - клипарт и рамки на прозрачном фоне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971" b="23299"/>
          <a:stretch/>
        </p:blipFill>
        <p:spPr bwMode="auto">
          <a:xfrm rot="268393">
            <a:off x="4481158" y="1475219"/>
            <a:ext cx="426438" cy="1841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Кира-скрап - клипарт и рамки на прозрачном фоне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60" r="27029" b="22248"/>
          <a:stretch/>
        </p:blipFill>
        <p:spPr bwMode="auto">
          <a:xfrm rot="294658">
            <a:off x="7206058" y="1477586"/>
            <a:ext cx="402649" cy="186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Кира-скрап - клипарт и рамки на прозрачном фоне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46" r="54524" b="21304"/>
          <a:stretch/>
        </p:blipFill>
        <p:spPr bwMode="auto">
          <a:xfrm rot="162794">
            <a:off x="10269544" y="1496600"/>
            <a:ext cx="398762" cy="1889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038726" y="3539068"/>
            <a:ext cx="181829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800" b="1" dirty="0" smtClean="0">
                <a:solidFill>
                  <a:schemeClr val="accent2">
                    <a:lumMod val="50000"/>
                  </a:schemeClr>
                </a:solidFill>
              </a:rPr>
              <a:t>Було легко!</a:t>
            </a:r>
            <a:endParaRPr lang="ru-RU" sz="28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663366" y="3539067"/>
            <a:ext cx="16142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Можу краще!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799469" y="3572316"/>
            <a:ext cx="1696172" cy="1055608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Було цікаво!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693417" y="3539068"/>
            <a:ext cx="1656425" cy="1055608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Було важко!</a:t>
            </a:r>
          </a:p>
        </p:txBody>
      </p:sp>
      <p:pic>
        <p:nvPicPr>
          <p:cNvPr id="25" name="Picture 6" descr="Кира-скрап - клипарт и рамки на прозрачном фоне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486" r="-630" b="587"/>
          <a:stretch/>
        </p:blipFill>
        <p:spPr bwMode="auto">
          <a:xfrm rot="6985696">
            <a:off x="7681154" y="4586304"/>
            <a:ext cx="497722" cy="2680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Кира-скрап - клипарт и рамки на прозрачном фоне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9716" b="435"/>
          <a:stretch/>
        </p:blipFill>
        <p:spPr bwMode="auto">
          <a:xfrm rot="7135075">
            <a:off x="10105763" y="4569805"/>
            <a:ext cx="477451" cy="2684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Кира-скрап - клипарт и рамки на прозрачном фоне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60" r="25092" b="-1024"/>
          <a:stretch/>
        </p:blipFill>
        <p:spPr bwMode="auto">
          <a:xfrm rot="14685160">
            <a:off x="4446692" y="4553279"/>
            <a:ext cx="490771" cy="2723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Кира-скрап - клипарт и рамки на прозрачном фоне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46" r="51457" b="-833"/>
          <a:stretch/>
        </p:blipFill>
        <p:spPr bwMode="auto">
          <a:xfrm rot="14670016">
            <a:off x="1717707" y="4440284"/>
            <a:ext cx="513064" cy="2718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5452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848605" y="397146"/>
            <a:ext cx="8732066" cy="68054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Налаштування на урок</a:t>
            </a:r>
            <a:endParaRPr lang="uk-UA" sz="3600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D:\Картинки до тестів\Емоції Олівці\images (6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6898" y="1975668"/>
            <a:ext cx="2600325" cy="2965677"/>
          </a:xfrm>
          <a:prstGeom prst="roundRect">
            <a:avLst/>
          </a:prstGeom>
          <a:noFill/>
          <a:ln w="19050">
            <a:solidFill>
              <a:schemeClr val="accent5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Картинки до тестів\Емоції Олівці\images (10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4072" y="1954889"/>
            <a:ext cx="1881251" cy="2965677"/>
          </a:xfrm>
          <a:prstGeom prst="roundRect">
            <a:avLst/>
          </a:prstGeom>
          <a:noFill/>
          <a:ln w="19050">
            <a:solidFill>
              <a:schemeClr val="accent5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Картинки до тестів\Емоції Олівці\Рисунок1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96" r="4358"/>
          <a:stretch/>
        </p:blipFill>
        <p:spPr bwMode="auto">
          <a:xfrm>
            <a:off x="6214638" y="1975669"/>
            <a:ext cx="2229451" cy="2944898"/>
          </a:xfrm>
          <a:prstGeom prst="roundRect">
            <a:avLst/>
          </a:prstGeom>
          <a:noFill/>
          <a:ln w="19050">
            <a:solidFill>
              <a:schemeClr val="accent5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D:\Картинки до тестів\Емоції Олівці\images (4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7201" y="1975668"/>
            <a:ext cx="1797243" cy="2843698"/>
          </a:xfrm>
          <a:prstGeom prst="roundRect">
            <a:avLst/>
          </a:prstGeom>
          <a:noFill/>
          <a:ln w="19050">
            <a:solidFill>
              <a:schemeClr val="accent5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2821641" y="1217236"/>
            <a:ext cx="6785993" cy="51077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Які твої очікування від уроку?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69478" y="5033288"/>
            <a:ext cx="1712008" cy="919401"/>
          </a:xfrm>
          <a:prstGeom prst="roundRect">
            <a:avLst/>
          </a:prstGeom>
          <a:solidFill>
            <a:srgbClr val="C0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Буде цікаво!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176200" y="5054161"/>
            <a:ext cx="1736997" cy="91940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Буде легко!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719510" y="4917306"/>
            <a:ext cx="2212623" cy="91940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Впораюсь із завданнями!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564846" y="4994738"/>
            <a:ext cx="1783584" cy="91940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Відчую </a:t>
            </a:r>
          </a:p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успіх!</a:t>
            </a:r>
            <a:endParaRPr lang="ru-RU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2473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Прямоугольник 26"/>
          <p:cNvSpPr/>
          <p:nvPr/>
        </p:nvSpPr>
        <p:spPr>
          <a:xfrm>
            <a:off x="8426001" y="2348461"/>
            <a:ext cx="2518187" cy="448340"/>
          </a:xfrm>
          <a:prstGeom prst="rect">
            <a:avLst/>
          </a:prstGeom>
          <a:ln w="28575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920825" y="445746"/>
            <a:ext cx="8569550" cy="893197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/>
              <a:t>Повідомлення теми уроку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" name="Picture 2" descr="D:\Картинки до тестів\Людина\олівець-з-указкою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4" y="2890830"/>
            <a:ext cx="2805245" cy="2894099"/>
          </a:xfrm>
          <a:prstGeom prst="roundRect">
            <a:avLst/>
          </a:prstGeom>
          <a:noFill/>
          <a:ln w="1905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3840781" y="1783989"/>
            <a:ext cx="4006922" cy="255389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2400" b="1" dirty="0"/>
              <a:t>У тракториста і трактора </a:t>
            </a:r>
            <a:endParaRPr lang="uk-UA" sz="2400" b="1" dirty="0" smtClean="0"/>
          </a:p>
          <a:p>
            <a:pPr algn="ctr"/>
            <a:r>
              <a:rPr lang="uk-UA" sz="2400" b="1" dirty="0" smtClean="0"/>
              <a:t>різні </a:t>
            </a:r>
            <a:r>
              <a:rPr lang="uk-UA" sz="2400" b="1" dirty="0"/>
              <a:t>характери:</a:t>
            </a:r>
            <a:endParaRPr lang="ru-RU" sz="2400" b="1" dirty="0"/>
          </a:p>
          <a:p>
            <a:pPr algn="ctr"/>
            <a:r>
              <a:rPr lang="uk-UA" sz="2400" b="1" dirty="0" smtClean="0"/>
              <a:t>Трактор </a:t>
            </a:r>
            <a:r>
              <a:rPr lang="uk-UA" sz="2400" b="1" dirty="0"/>
              <a:t>бурчить – </a:t>
            </a:r>
            <a:endParaRPr lang="uk-UA" sz="2400" b="1" dirty="0" smtClean="0"/>
          </a:p>
          <a:p>
            <a:pPr algn="ctr"/>
            <a:r>
              <a:rPr lang="uk-UA" sz="2400" b="1" dirty="0" smtClean="0"/>
              <a:t>тракторист </a:t>
            </a:r>
            <a:r>
              <a:rPr lang="uk-UA" sz="2400" b="1" dirty="0"/>
              <a:t>мовчить, </a:t>
            </a:r>
            <a:endParaRPr lang="ru-RU" sz="2400" b="1" dirty="0"/>
          </a:p>
          <a:p>
            <a:pPr algn="ctr"/>
            <a:r>
              <a:rPr lang="uk-UA" sz="2400" b="1" dirty="0" smtClean="0"/>
              <a:t>Трактор </a:t>
            </a:r>
            <a:r>
              <a:rPr lang="uk-UA" sz="2400" b="1" dirty="0"/>
              <a:t>мовчить – </a:t>
            </a:r>
            <a:endParaRPr lang="uk-UA" sz="2400" b="1" dirty="0" smtClean="0"/>
          </a:p>
          <a:p>
            <a:pPr algn="ctr"/>
            <a:r>
              <a:rPr lang="uk-UA" sz="2400" b="1" dirty="0" smtClean="0"/>
              <a:t>тракторист </a:t>
            </a:r>
            <a:r>
              <a:rPr lang="uk-UA" sz="2400" b="1" dirty="0"/>
              <a:t>бурчить.</a:t>
            </a:r>
            <a:endParaRPr lang="ru-RU" sz="2400" b="1" dirty="0"/>
          </a:p>
        </p:txBody>
      </p:sp>
      <p:sp>
        <p:nvSpPr>
          <p:cNvPr id="3" name="AutoShape 2" descr="Дитячий журнал «Куля» - Скоромовка — жанр як фольклорного, так і  літературного походження: дотепна гра спеціально скомпонованих  важковимовних слів, і звуків, що створюють труднощі для швидкої й виразної  вимови слів. Зазвичай має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1" name="Блок-схема: узел 20"/>
          <p:cNvSpPr/>
          <p:nvPr/>
        </p:nvSpPr>
        <p:spPr>
          <a:xfrm>
            <a:off x="9067057" y="2499055"/>
            <a:ext cx="176270" cy="154236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Минус 21"/>
          <p:cNvSpPr/>
          <p:nvPr/>
        </p:nvSpPr>
        <p:spPr>
          <a:xfrm>
            <a:off x="10415378" y="2425218"/>
            <a:ext cx="352540" cy="230278"/>
          </a:xfrm>
          <a:prstGeom prst="mathMinus">
            <a:avLst/>
          </a:prstGeom>
          <a:solidFill>
            <a:srgbClr val="002060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Минус 23"/>
          <p:cNvSpPr/>
          <p:nvPr/>
        </p:nvSpPr>
        <p:spPr>
          <a:xfrm>
            <a:off x="8670821" y="2461034"/>
            <a:ext cx="352540" cy="230278"/>
          </a:xfrm>
          <a:prstGeom prst="mathMinus">
            <a:avLst/>
          </a:prstGeom>
          <a:solidFill>
            <a:srgbClr val="002060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Блок-схема: узел 24"/>
          <p:cNvSpPr/>
          <p:nvPr/>
        </p:nvSpPr>
        <p:spPr>
          <a:xfrm>
            <a:off x="10233715" y="2480751"/>
            <a:ext cx="176270" cy="154236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Минус 25"/>
          <p:cNvSpPr/>
          <p:nvPr/>
        </p:nvSpPr>
        <p:spPr>
          <a:xfrm>
            <a:off x="9847732" y="2457492"/>
            <a:ext cx="352540" cy="230278"/>
          </a:xfrm>
          <a:prstGeom prst="mathMinus">
            <a:avLst/>
          </a:prstGeom>
          <a:solidFill>
            <a:srgbClr val="002060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9789907" y="2317698"/>
            <a:ext cx="0" cy="445318"/>
          </a:xfrm>
          <a:prstGeom prst="line">
            <a:avLst/>
          </a:prstGeom>
          <a:ln w="2857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Минус 15"/>
          <p:cNvSpPr/>
          <p:nvPr/>
        </p:nvSpPr>
        <p:spPr>
          <a:xfrm>
            <a:off x="9281698" y="2464506"/>
            <a:ext cx="352540" cy="230278"/>
          </a:xfrm>
          <a:prstGeom prst="mathMinus">
            <a:avLst/>
          </a:prstGeom>
          <a:solidFill>
            <a:srgbClr val="002060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Минус 16"/>
          <p:cNvSpPr/>
          <p:nvPr/>
        </p:nvSpPr>
        <p:spPr>
          <a:xfrm>
            <a:off x="10433748" y="2519848"/>
            <a:ext cx="352540" cy="230278"/>
          </a:xfrm>
          <a:prstGeom prst="mathMinus">
            <a:avLst/>
          </a:prstGeom>
          <a:solidFill>
            <a:srgbClr val="002060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3679115" y="4337880"/>
            <a:ext cx="4168588" cy="101566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uk-UA" sz="2000" b="1" dirty="0" smtClean="0"/>
              <a:t>Послухай вірш. Що в ньому порівнюється? </a:t>
            </a:r>
            <a:r>
              <a:rPr lang="uk-UA" sz="2000" b="1" dirty="0"/>
              <a:t>Чому такі різні характери у трактора і тракториста</a:t>
            </a:r>
            <a:r>
              <a:rPr lang="uk-UA" sz="2000" b="1" dirty="0" smtClean="0"/>
              <a:t>?</a:t>
            </a:r>
            <a:endParaRPr lang="ru-RU" sz="20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3337559" y="1707908"/>
            <a:ext cx="4851699" cy="391596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Сьогодні </a:t>
            </a:r>
            <a:r>
              <a:rPr lang="uk-U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</a:t>
            </a:r>
            <a:r>
              <a:rPr lang="uk-UA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уроці</a:t>
            </a:r>
            <a:r>
              <a:rPr lang="uk-U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письма ми навчимося </a:t>
            </a:r>
            <a:r>
              <a:rPr lang="uk-UA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писати</a:t>
            </a:r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малу рукописну букву </a:t>
            </a:r>
            <a:r>
              <a:rPr lang="uk-UA" sz="28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т, </a:t>
            </a:r>
            <a:r>
              <a:rPr lang="uk-UA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з’єднувати її з іншими буквами</a:t>
            </a:r>
            <a:r>
              <a:rPr lang="uk-UA" sz="28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r>
              <a:rPr lang="uk-UA" sz="28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Будемо писати слова і речення 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 вивченими буквами</a:t>
            </a:r>
            <a:r>
              <a:rPr lang="uk-U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uk-UA" sz="28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1245" y="3210452"/>
            <a:ext cx="3345513" cy="2574477"/>
          </a:xfrm>
          <a:prstGeom prst="roundRect">
            <a:avLst/>
          </a:prstGeom>
          <a:noFill/>
          <a:ln w="28575">
            <a:solidFill>
              <a:schemeClr val="accent5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41071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60" t="66667"/>
          <a:stretch/>
        </p:blipFill>
        <p:spPr>
          <a:xfrm>
            <a:off x="6400799" y="1911493"/>
            <a:ext cx="5067759" cy="4099983"/>
          </a:xfrm>
          <a:prstGeom prst="rect">
            <a:avLst/>
          </a:prstGeom>
          <a:ln w="38100">
            <a:solidFill>
              <a:schemeClr val="accent1">
                <a:lumMod val="50000"/>
              </a:schemeClr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1508293" y="663490"/>
            <a:ext cx="8732066" cy="90566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/>
              <a:t> Словникова робота  </a:t>
            </a:r>
            <a:endParaRPr lang="ru-RU" sz="40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6670713" y="2437990"/>
            <a:ext cx="4527932" cy="3046988"/>
          </a:xfrm>
          <a:prstGeom prst="rect">
            <a:avLst/>
          </a:prstGeom>
        </p:spPr>
        <p:txBody>
          <a:bodyPr wrap="square" anchor="b" anchorCtr="0">
            <a:spAutoFit/>
          </a:bodyPr>
          <a:lstStyle/>
          <a:p>
            <a:pPr algn="ctr"/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л</a:t>
            </a:r>
            <a:r>
              <a:rPr lang="uk-UA" sz="3200" b="1" dirty="0">
                <a:solidFill>
                  <a:srgbClr val="FF0000"/>
                </a:solidFill>
              </a:rPr>
              <a:t>я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льк</a:t>
            </a:r>
            <a:r>
              <a:rPr lang="uk-UA" sz="3200" b="1" dirty="0">
                <a:solidFill>
                  <a:srgbClr val="FF0000"/>
                </a:solidFill>
              </a:rPr>
              <a:t>о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в</a:t>
            </a:r>
            <a:r>
              <a:rPr lang="uk-UA" sz="3200" b="1" dirty="0">
                <a:solidFill>
                  <a:srgbClr val="FF0000"/>
                </a:solidFill>
              </a:rPr>
              <a:t>и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й т</a:t>
            </a:r>
            <a:r>
              <a:rPr lang="uk-UA" sz="3200" b="1" dirty="0">
                <a:solidFill>
                  <a:srgbClr val="FF0000"/>
                </a:solidFill>
              </a:rPr>
              <a:t>еа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тр </a:t>
            </a:r>
          </a:p>
          <a:p>
            <a:pPr algn="ctr"/>
            <a:r>
              <a:rPr lang="uk-UA" sz="3200" b="1" dirty="0">
                <a:solidFill>
                  <a:srgbClr val="FF0000"/>
                </a:solidFill>
              </a:rPr>
              <a:t>а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рт</a:t>
            </a:r>
            <a:r>
              <a:rPr lang="uk-UA" sz="3200" b="1" dirty="0">
                <a:solidFill>
                  <a:srgbClr val="FF0000"/>
                </a:solidFill>
              </a:rPr>
              <a:t>и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ст </a:t>
            </a:r>
            <a:r>
              <a:rPr lang="uk-UA" sz="3200" b="1" dirty="0">
                <a:solidFill>
                  <a:srgbClr val="FF0000"/>
                </a:solidFill>
              </a:rPr>
              <a:t>а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кт</a:t>
            </a:r>
            <a:r>
              <a:rPr lang="uk-UA" sz="3200" b="1" dirty="0">
                <a:solidFill>
                  <a:srgbClr val="FF0000"/>
                </a:solidFill>
              </a:rPr>
              <a:t>о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р</a:t>
            </a:r>
            <a:r>
              <a:rPr lang="uk-UA" sz="3200" b="1" dirty="0">
                <a:solidFill>
                  <a:srgbClr val="FF0000"/>
                </a:solidFill>
              </a:rPr>
              <a:t>и</a:t>
            </a:r>
          </a:p>
          <a:p>
            <a:pPr algn="ctr"/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в</a:t>
            </a:r>
            <a:r>
              <a:rPr lang="uk-UA" sz="3200" b="1" dirty="0">
                <a:solidFill>
                  <a:srgbClr val="FF0000"/>
                </a:solidFill>
              </a:rPr>
              <a:t>и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ст</a:t>
            </a:r>
            <a:r>
              <a:rPr lang="uk-UA" sz="3200" b="1" dirty="0">
                <a:solidFill>
                  <a:srgbClr val="FF0000"/>
                </a:solidFill>
              </a:rPr>
              <a:t>а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в</a:t>
            </a:r>
            <a:r>
              <a:rPr lang="uk-UA" sz="3200" b="1" dirty="0">
                <a:solidFill>
                  <a:srgbClr val="FF0000"/>
                </a:solidFill>
              </a:rPr>
              <a:t>а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 сц</a:t>
            </a:r>
            <a:r>
              <a:rPr lang="uk-UA" sz="3200" b="1" dirty="0">
                <a:solidFill>
                  <a:srgbClr val="FF0000"/>
                </a:solidFill>
              </a:rPr>
              <a:t>е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н</a:t>
            </a:r>
            <a:r>
              <a:rPr lang="uk-UA" sz="3200" b="1" dirty="0">
                <a:solidFill>
                  <a:srgbClr val="FF0000"/>
                </a:solidFill>
              </a:rPr>
              <a:t>а</a:t>
            </a:r>
          </a:p>
          <a:p>
            <a:pPr algn="ctr"/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гл</a:t>
            </a:r>
            <a:r>
              <a:rPr lang="uk-UA" sz="3200" b="1" dirty="0">
                <a:solidFill>
                  <a:srgbClr val="FF0000"/>
                </a:solidFill>
              </a:rPr>
              <a:t>я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д</a:t>
            </a:r>
            <a:r>
              <a:rPr lang="uk-UA" sz="3200" b="1" dirty="0">
                <a:solidFill>
                  <a:srgbClr val="FF0000"/>
                </a:solidFill>
              </a:rPr>
              <a:t>а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ч</a:t>
            </a:r>
            <a:r>
              <a:rPr lang="uk-UA" sz="3200" b="1" dirty="0">
                <a:solidFill>
                  <a:srgbClr val="FF0000"/>
                </a:solidFill>
              </a:rPr>
              <a:t>і</a:t>
            </a:r>
          </a:p>
          <a:p>
            <a:pPr algn="ctr"/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К</a:t>
            </a:r>
            <a:r>
              <a:rPr lang="uk-UA" sz="3200" b="1" dirty="0">
                <a:solidFill>
                  <a:srgbClr val="FF0000"/>
                </a:solidFill>
              </a:rPr>
              <a:t>і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т у ч</a:t>
            </a:r>
            <a:r>
              <a:rPr lang="uk-UA" sz="3200" b="1" dirty="0">
                <a:solidFill>
                  <a:srgbClr val="FF0000"/>
                </a:solidFill>
              </a:rPr>
              <a:t>о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б</a:t>
            </a:r>
            <a:r>
              <a:rPr lang="uk-UA" sz="3200" b="1" dirty="0">
                <a:solidFill>
                  <a:srgbClr val="FF0000"/>
                </a:solidFill>
              </a:rPr>
              <a:t>о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т</a:t>
            </a:r>
            <a:r>
              <a:rPr lang="uk-UA" sz="3200" b="1" dirty="0">
                <a:solidFill>
                  <a:srgbClr val="FF0000"/>
                </a:solidFill>
              </a:rPr>
              <a:t>я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х</a:t>
            </a:r>
          </a:p>
          <a:p>
            <a:pPr algn="ctr"/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Б</a:t>
            </a:r>
            <a:r>
              <a:rPr lang="uk-UA" sz="3200" b="1" dirty="0">
                <a:solidFill>
                  <a:srgbClr val="FF0000"/>
                </a:solidFill>
              </a:rPr>
              <a:t>і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л</a:t>
            </a:r>
            <a:r>
              <a:rPr lang="uk-UA" sz="3200" b="1" dirty="0">
                <a:solidFill>
                  <a:srgbClr val="FF0000"/>
                </a:solidFill>
              </a:rPr>
              <a:t>о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сн</a:t>
            </a:r>
            <a:r>
              <a:rPr lang="uk-UA" sz="3200" b="1" dirty="0">
                <a:solidFill>
                  <a:srgbClr val="FF0000"/>
                </a:solidFill>
              </a:rPr>
              <a:t>і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жк</a:t>
            </a:r>
            <a:r>
              <a:rPr lang="uk-UA" sz="3200" b="1" dirty="0">
                <a:solidFill>
                  <a:srgbClr val="FF0000"/>
                </a:solidFill>
              </a:rPr>
              <a:t>а</a:t>
            </a:r>
          </a:p>
        </p:txBody>
      </p:sp>
      <p:pic>
        <p:nvPicPr>
          <p:cNvPr id="1026" name="Picture 2" descr="Блог учителя початкових класів &quot;Вінницький ліцей №7 ім.О.Сухомовського&quot;  Іванович Світлани Леонідівни: Стіна слів/Словникові слова (1-4 клас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254" y="1863160"/>
            <a:ext cx="5466643" cy="4099983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9369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/>
          <p:cNvSpPr/>
          <p:nvPr/>
        </p:nvSpPr>
        <p:spPr>
          <a:xfrm>
            <a:off x="1324422" y="762098"/>
            <a:ext cx="9733361" cy="80116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Розглянь малюнок</a:t>
            </a:r>
            <a:r>
              <a:rPr lang="uk-UA" sz="2800" b="1" dirty="0">
                <a:solidFill>
                  <a:schemeClr val="bg1"/>
                </a:solidFill>
              </a:rPr>
              <a:t> </a:t>
            </a:r>
            <a:r>
              <a:rPr lang="uk-UA" sz="2800" b="1" dirty="0" smtClean="0">
                <a:solidFill>
                  <a:schemeClr val="bg1"/>
                </a:solidFill>
              </a:rPr>
              <a:t>вгорі сторінки зошита</a:t>
            </a:r>
            <a:endParaRPr lang="uk-UA" sz="2800" b="1" dirty="0">
              <a:solidFill>
                <a:schemeClr val="bg1"/>
              </a:solidFill>
            </a:endParaRPr>
          </a:p>
        </p:txBody>
      </p:sp>
      <p:sp>
        <p:nvSpPr>
          <p:cNvPr id="11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889171"/>
            <a:ext cx="871369" cy="96882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50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13" name="Picture 2" descr="D:\Картинки до тестів\Людина\олівець-з-указкою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933" y="3548296"/>
            <a:ext cx="2456740" cy="2534555"/>
          </a:xfrm>
          <a:prstGeom prst="round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1012371" y="521602"/>
            <a:ext cx="10156372" cy="124188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Де знаходяться діти? Що роблять? Яку виставу дивляться? Що відбувається на сцені? </a:t>
            </a:r>
            <a:r>
              <a:rPr lang="uk-UA" sz="2800" b="1" dirty="0" smtClean="0">
                <a:solidFill>
                  <a:schemeClr val="bg1"/>
                </a:solidFill>
              </a:rPr>
              <a:t> </a:t>
            </a:r>
            <a:endParaRPr lang="uk-UA" sz="2800" b="1" dirty="0">
              <a:solidFill>
                <a:schemeClr val="bg1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3759621" y="5311030"/>
            <a:ext cx="7648607" cy="115628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Добери за малюнком слова з буквою </a:t>
            </a:r>
            <a:r>
              <a:rPr lang="uk-UA" sz="2000" b="1" dirty="0" smtClean="0">
                <a:solidFill>
                  <a:schemeClr val="bg1"/>
                </a:solidFill>
              </a:rPr>
              <a:t>«те</a:t>
            </a:r>
            <a:r>
              <a:rPr lang="uk-UA" sz="2000" b="1" dirty="0">
                <a:solidFill>
                  <a:schemeClr val="bg1"/>
                </a:solidFill>
              </a:rPr>
              <a:t>». </a:t>
            </a:r>
            <a:r>
              <a:rPr lang="uk-UA" sz="2000" b="1" dirty="0" smtClean="0">
                <a:solidFill>
                  <a:schemeClr val="bg1"/>
                </a:solidFill>
              </a:rPr>
              <a:t> Визнач </a:t>
            </a:r>
            <a:r>
              <a:rPr lang="uk-UA" sz="2000" b="1" dirty="0">
                <a:solidFill>
                  <a:schemeClr val="bg1"/>
                </a:solidFill>
              </a:rPr>
              <a:t>місце звука </a:t>
            </a:r>
            <a:r>
              <a:rPr lang="uk-UA" sz="2000" b="1" dirty="0"/>
              <a:t>[т] в цих словах. </a:t>
            </a:r>
            <a:r>
              <a:rPr lang="uk-UA" sz="2000" b="1" dirty="0" smtClean="0"/>
              <a:t>Розглянь </a:t>
            </a:r>
            <a:r>
              <a:rPr lang="uk-UA" sz="2000" b="1" dirty="0"/>
              <a:t>рукописну букву т, з яких елементів вона складається. </a:t>
            </a:r>
            <a:r>
              <a:rPr lang="uk-UA" sz="2000" b="1" dirty="0" smtClean="0"/>
              <a:t>Наведи </a:t>
            </a:r>
            <a:r>
              <a:rPr lang="uk-UA" sz="2000" b="1" dirty="0"/>
              <a:t>всі елементи букви т</a:t>
            </a:r>
            <a:r>
              <a:rPr lang="uk-UA" sz="2000" b="1" dirty="0" smtClean="0"/>
              <a:t>.</a:t>
            </a:r>
            <a:endParaRPr lang="uk-UA" sz="2000" b="1" dirty="0" smtClean="0">
              <a:solidFill>
                <a:schemeClr val="bg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22729" y="1892373"/>
            <a:ext cx="3334871" cy="157158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Театр</a:t>
            </a:r>
            <a:r>
              <a:rPr lang="uk-UA" sz="2400" b="1" dirty="0">
                <a:solidFill>
                  <a:schemeClr val="bg1"/>
                </a:solidFill>
              </a:rPr>
              <a:t>, актори, </a:t>
            </a:r>
            <a:r>
              <a:rPr lang="uk-UA" sz="2400" b="1" dirty="0" smtClean="0">
                <a:solidFill>
                  <a:schemeClr val="bg1"/>
                </a:solidFill>
              </a:rPr>
              <a:t>вистава, діти</a:t>
            </a:r>
            <a:r>
              <a:rPr lang="uk-UA" sz="2400" b="1" dirty="0" smtClean="0">
                <a:solidFill>
                  <a:schemeClr val="bg1"/>
                </a:solidFill>
              </a:rPr>
              <a:t>, дівчата, </a:t>
            </a:r>
            <a:r>
              <a:rPr lang="uk-UA" sz="2400" b="1" dirty="0" smtClean="0">
                <a:solidFill>
                  <a:schemeClr val="bg1"/>
                </a:solidFill>
              </a:rPr>
              <a:t>хвостики, стрічки, жовтий, фіолетовий, салатний</a:t>
            </a:r>
            <a:endParaRPr lang="uk-UA" sz="2400" b="1" dirty="0">
              <a:solidFill>
                <a:schemeClr val="bg1"/>
              </a:solidFill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5CD46C6B-A49F-4F00-A8E9-18001F8C546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56" r="14377" b="74722"/>
          <a:stretch/>
        </p:blipFill>
        <p:spPr>
          <a:xfrm>
            <a:off x="3759621" y="1783198"/>
            <a:ext cx="7409122" cy="35301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A8364C24-AEDC-4DD9-BEA1-5EEDDEF8893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69488" b="70370"/>
          <a:stretch/>
        </p:blipFill>
        <p:spPr>
          <a:xfrm>
            <a:off x="3819787" y="1912161"/>
            <a:ext cx="1640073" cy="2242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85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12" t="48914" r="5901" b="17478"/>
          <a:stretch/>
        </p:blipFill>
        <p:spPr bwMode="auto">
          <a:xfrm>
            <a:off x="5112070" y="3233167"/>
            <a:ext cx="3528392" cy="2304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Прямая соединительная линия 10"/>
          <p:cNvCxnSpPr/>
          <p:nvPr/>
        </p:nvCxnSpPr>
        <p:spPr>
          <a:xfrm flipV="1">
            <a:off x="3577953" y="3618067"/>
            <a:ext cx="7616667" cy="24511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 flipV="1">
            <a:off x="3577954" y="5181641"/>
            <a:ext cx="7616667" cy="27072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 flipV="1">
            <a:off x="3577954" y="1542664"/>
            <a:ext cx="7616667" cy="19204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Прямоугольник 19"/>
          <p:cNvSpPr/>
          <p:nvPr/>
        </p:nvSpPr>
        <p:spPr>
          <a:xfrm>
            <a:off x="1669780" y="483440"/>
            <a:ext cx="8756193" cy="107842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/>
              <a:t>Написання малої рукописної букви «те». </a:t>
            </a:r>
          </a:p>
          <a:p>
            <a:pPr algn="ctr"/>
            <a:r>
              <a:rPr lang="uk-UA" sz="3600" b="1" dirty="0" smtClean="0"/>
              <a:t>З яких елементів вона складається? </a:t>
            </a:r>
            <a:endParaRPr lang="uk-UA" sz="3600" b="1" dirty="0">
              <a:solidFill>
                <a:schemeClr val="bg1"/>
              </a:solidFill>
            </a:endParaRPr>
          </a:p>
        </p:txBody>
      </p:sp>
      <p:cxnSp>
        <p:nvCxnSpPr>
          <p:cNvPr id="21" name="Прямая соединительная линия 20"/>
          <p:cNvCxnSpPr/>
          <p:nvPr/>
        </p:nvCxnSpPr>
        <p:spPr>
          <a:xfrm flipH="1">
            <a:off x="4168963" y="906362"/>
            <a:ext cx="2218135" cy="5262961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 flipH="1">
            <a:off x="8292561" y="906362"/>
            <a:ext cx="2021174" cy="5262961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11" descr="ellipse_25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7877" y="3592513"/>
            <a:ext cx="279400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12" descr="РУЧКА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389" y="2873375"/>
            <a:ext cx="1998663" cy="1182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" descr="D:\Картинки до тестів\Людина\олівець-з-указкою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565" y="2327070"/>
            <a:ext cx="3351819" cy="3457985"/>
          </a:xfrm>
          <a:prstGeom prst="round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515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-0.00326 -2.59259E-6 L -0.02721 0.09491 C -0.03398 0.11366 -0.05234 0.17477 -0.05234 0.20394 C -0.05234 0.23704 -0.01523 0.04722 -0.00846 0.06597 L 0.01823 0.0257 L 0.03398 0.00672 L 0.047 0.00324 L 0.06445 0.00996 L 0.06862 0.04653 L 0.0263 0.20556 L 0.06966 0.06273 L 0.10443 0.01459 L 0.13047 0.00162 L 0.14336 0.00834 L 0.14609 0.02292 L 0.12148 0.15741 L 0.11628 0.19607 L 0.12422 0.20255 L 0.14922 0.19121 L 0.17292 0.1463 " pathEditMode="relative" rAng="0" ptsTypes="AAAAAAAAAAAAAAAAAAAA">
                                      <p:cBhvr>
                                        <p:cTn id="14" dur="1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54" y="10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1 клас\1. Навчання грамоти\1 УРОКИ 2023\Письмо\4 Блок р т д з й б\043 - Написання малої букви т\2023-11-27_19082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4062" y="2278507"/>
            <a:ext cx="7162279" cy="3354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xmlns="" id="{CB417872-9D55-476B-9830-7EE588494B9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47" t="14359" r="58556" b="71501"/>
          <a:stretch/>
        </p:blipFill>
        <p:spPr>
          <a:xfrm>
            <a:off x="5308379" y="2555649"/>
            <a:ext cx="633998" cy="382532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xmlns="" id="{F6757981-8EC4-454C-BDDF-95823177AB7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47" t="14359" r="58556" b="71501"/>
          <a:stretch/>
        </p:blipFill>
        <p:spPr>
          <a:xfrm>
            <a:off x="5920861" y="2566402"/>
            <a:ext cx="633998" cy="382532"/>
          </a:xfrm>
          <a:prstGeom prst="rect">
            <a:avLst/>
          </a:prstGeom>
        </p:spPr>
      </p:pic>
      <p:pic>
        <p:nvPicPr>
          <p:cNvPr id="57" name="Рисунок 56">
            <a:extLst>
              <a:ext uri="{FF2B5EF4-FFF2-40B4-BE49-F238E27FC236}">
                <a16:creationId xmlns:a16="http://schemas.microsoft.com/office/drawing/2014/main" xmlns="" id="{53C93A0D-9881-4FCD-B371-91B218EF268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47" t="14359" r="58556" b="71501"/>
          <a:stretch/>
        </p:blipFill>
        <p:spPr>
          <a:xfrm>
            <a:off x="6681677" y="2587918"/>
            <a:ext cx="633998" cy="382532"/>
          </a:xfrm>
          <a:prstGeom prst="rect">
            <a:avLst/>
          </a:prstGeom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xmlns="" id="{69C80A6D-925E-42DF-84BC-A4CA54E9137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47" t="14359" r="58556" b="71501"/>
          <a:stretch/>
        </p:blipFill>
        <p:spPr>
          <a:xfrm>
            <a:off x="7283089" y="2587918"/>
            <a:ext cx="633998" cy="382532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xmlns="" id="{09F8EB80-C7E1-4E8D-BBD0-750DE63364A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47" t="14359" r="58556" b="71501"/>
          <a:stretch/>
        </p:blipFill>
        <p:spPr>
          <a:xfrm>
            <a:off x="7893293" y="2597443"/>
            <a:ext cx="633998" cy="382532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xmlns="" id="{5F77A2A1-5E36-4773-8569-E0ECA56F115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47" t="14359" r="58556" b="71501"/>
          <a:stretch/>
        </p:blipFill>
        <p:spPr>
          <a:xfrm>
            <a:off x="8470911" y="2597443"/>
            <a:ext cx="633998" cy="382532"/>
          </a:xfrm>
          <a:prstGeom prst="rect">
            <a:avLst/>
          </a:prstGeom>
        </p:spPr>
      </p:pic>
      <p:pic>
        <p:nvPicPr>
          <p:cNvPr id="61" name="Рисунок 60">
            <a:extLst>
              <a:ext uri="{FF2B5EF4-FFF2-40B4-BE49-F238E27FC236}">
                <a16:creationId xmlns:a16="http://schemas.microsoft.com/office/drawing/2014/main" xmlns="" id="{820463CC-4CA1-40BA-9CA0-9F7FD06CBDE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47" t="14359" r="58556" b="71501"/>
          <a:stretch/>
        </p:blipFill>
        <p:spPr>
          <a:xfrm>
            <a:off x="9048529" y="2597443"/>
            <a:ext cx="633998" cy="382532"/>
          </a:xfrm>
          <a:prstGeom prst="rect">
            <a:avLst/>
          </a:prstGeom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xmlns="" id="{820463CC-4CA1-40BA-9CA0-9F7FD06CBDE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47" t="14359" r="58556" b="71501"/>
          <a:stretch/>
        </p:blipFill>
        <p:spPr>
          <a:xfrm>
            <a:off x="9658733" y="2606968"/>
            <a:ext cx="633998" cy="382532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AC2FDA32-DE23-4224-B988-F71C043F0B9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12" t="45102" r="78113" b="40758"/>
          <a:stretch/>
        </p:blipFill>
        <p:spPr>
          <a:xfrm>
            <a:off x="3600461" y="3397170"/>
            <a:ext cx="800822" cy="359006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E6C2E812-67AE-428F-939D-0FFAB5FE1BB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12" t="45102" r="78113" b="40758"/>
          <a:stretch/>
        </p:blipFill>
        <p:spPr>
          <a:xfrm>
            <a:off x="4401283" y="3407927"/>
            <a:ext cx="761210" cy="359006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xmlns="" id="{EF03F440-972C-4FC2-A774-B047529F1FF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12" t="45102" r="78113" b="40758"/>
          <a:stretch/>
        </p:blipFill>
        <p:spPr>
          <a:xfrm>
            <a:off x="5202105" y="3407928"/>
            <a:ext cx="761210" cy="359006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xmlns="" id="{E81A5E2B-6CA0-4048-9AEF-220425A248B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29" t="43971" r="34006" b="30800"/>
          <a:stretch/>
        </p:blipFill>
        <p:spPr>
          <a:xfrm>
            <a:off x="8078806" y="3396314"/>
            <a:ext cx="1859348" cy="640544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xmlns="" id="{844E6D6D-8071-4FF3-83C6-614777C84D1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40" t="6953" r="77520" b="81562"/>
          <a:stretch/>
        </p:blipFill>
        <p:spPr>
          <a:xfrm>
            <a:off x="3578945" y="5007773"/>
            <a:ext cx="895351" cy="405706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xmlns="" id="{2E3B929A-A025-4D2E-9E93-0EED01B148F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40" t="6953" r="77520" b="81562"/>
          <a:stretch/>
        </p:blipFill>
        <p:spPr>
          <a:xfrm>
            <a:off x="4777791" y="5029289"/>
            <a:ext cx="895351" cy="405706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xmlns="" id="{FC97F915-8D51-4539-9FF4-913594E6E70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27" t="460" r="33931" b="81561"/>
          <a:stretch/>
        </p:blipFill>
        <p:spPr>
          <a:xfrm>
            <a:off x="8029271" y="4799887"/>
            <a:ext cx="2049513" cy="635108"/>
          </a:xfrm>
          <a:prstGeom prst="rect">
            <a:avLst/>
          </a:prstGeom>
        </p:spPr>
      </p:pic>
      <p:sp>
        <p:nvSpPr>
          <p:cNvPr id="28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-1" y="5978530"/>
            <a:ext cx="871369" cy="87674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50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943340" y="562312"/>
            <a:ext cx="8952778" cy="116568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Напиши малу рукописну букву </a:t>
            </a:r>
            <a:r>
              <a:rPr lang="uk-UA" sz="3200" b="1" i="1" dirty="0" smtClean="0">
                <a:solidFill>
                  <a:schemeClr val="bg1"/>
                </a:solidFill>
              </a:rPr>
              <a:t>т</a:t>
            </a:r>
            <a:r>
              <a:rPr lang="uk-UA" sz="3200" b="1" dirty="0" smtClean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у першому рядку </a:t>
            </a:r>
            <a:r>
              <a:rPr lang="uk-UA" sz="3200" b="1" dirty="0">
                <a:solidFill>
                  <a:schemeClr val="bg1"/>
                </a:solidFill>
              </a:rPr>
              <a:t>за </a:t>
            </a:r>
            <a:r>
              <a:rPr lang="uk-UA" sz="3200" b="1" dirty="0" smtClean="0">
                <a:solidFill>
                  <a:schemeClr val="bg1"/>
                </a:solidFill>
              </a:rPr>
              <a:t>зразком                                                        </a:t>
            </a:r>
            <a:endParaRPr lang="uk-UA" sz="3200" b="1" dirty="0">
              <a:solidFill>
                <a:schemeClr val="bg1"/>
              </a:solidFill>
            </a:endParaRPr>
          </a:p>
        </p:txBody>
      </p:sp>
      <p:pic>
        <p:nvPicPr>
          <p:cNvPr id="30" name="Picture 2" descr="D:\Картинки до тестів\Людина\олівець-з-указкою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85" y="2544406"/>
            <a:ext cx="2780988" cy="2869073"/>
          </a:xfrm>
          <a:prstGeom prst="round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Рисунок 30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11" b="87131" l="10019" r="88312">
                        <a14:foregroundMark x1="49351" y1="61814" x2="49351" y2="61814"/>
                        <a14:foregroundMark x1="53432" y1="52110" x2="53432" y2="52110"/>
                        <a14:foregroundMark x1="34323" y1="56962" x2="34323" y2="569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874" r="10987" b="11826"/>
          <a:stretch/>
        </p:blipFill>
        <p:spPr>
          <a:xfrm>
            <a:off x="10066603" y="562312"/>
            <a:ext cx="2046939" cy="1902429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87176" l="11000" r="90300">
                        <a14:foregroundMark x1="52800" y1="55294" x2="52800" y2="55294"/>
                        <a14:foregroundMark x1="51351" y1="25798" x2="51351" y2="25798"/>
                        <a14:foregroundMark x1="51351" y1="28571" x2="51351" y2="28571"/>
                        <a14:foregroundMark x1="50059" y1="23717" x2="50059" y2="23717"/>
                        <a14:foregroundMark x1="54407" y1="58807" x2="54407" y2="58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277" r="10334" b="12778"/>
          <a:stretch/>
        </p:blipFill>
        <p:spPr>
          <a:xfrm>
            <a:off x="10019076" y="4945298"/>
            <a:ext cx="2007537" cy="1856752"/>
          </a:xfrm>
          <a:prstGeom prst="rect">
            <a:avLst/>
          </a:prstGeom>
        </p:spPr>
      </p:pic>
      <p:sp>
        <p:nvSpPr>
          <p:cNvPr id="27" name="Прямоугольник 26"/>
          <p:cNvSpPr/>
          <p:nvPr/>
        </p:nvSpPr>
        <p:spPr>
          <a:xfrm>
            <a:off x="907783" y="521923"/>
            <a:ext cx="9105178" cy="156770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Прочитай склади, слова у наступних трьох рядках. Розділи слова на склади, постав наголоси. </a:t>
            </a:r>
            <a:r>
              <a:rPr lang="uk-UA" sz="3200" b="1" dirty="0" err="1" smtClean="0">
                <a:solidFill>
                  <a:schemeClr val="bg1"/>
                </a:solidFill>
              </a:rPr>
              <a:t>Запиши</a:t>
            </a:r>
            <a:r>
              <a:rPr lang="uk-UA" sz="3200" b="1" dirty="0" smtClean="0">
                <a:solidFill>
                  <a:schemeClr val="bg1"/>
                </a:solidFill>
              </a:rPr>
              <a:t> за зразком                                                       </a:t>
            </a:r>
            <a:endParaRPr lang="uk-UA" sz="3200" b="1" dirty="0">
              <a:solidFill>
                <a:schemeClr val="bg1"/>
              </a:solidFill>
            </a:endParaRPr>
          </a:p>
        </p:txBody>
      </p:sp>
      <p:sp>
        <p:nvSpPr>
          <p:cNvPr id="33" name="Дуга 32"/>
          <p:cNvSpPr/>
          <p:nvPr/>
        </p:nvSpPr>
        <p:spPr>
          <a:xfrm rot="8399758">
            <a:off x="5839616" y="2865780"/>
            <a:ext cx="904375" cy="995736"/>
          </a:xfrm>
          <a:prstGeom prst="arc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Дуга 33"/>
          <p:cNvSpPr/>
          <p:nvPr/>
        </p:nvSpPr>
        <p:spPr>
          <a:xfrm rot="9207585">
            <a:off x="6527499" y="2789321"/>
            <a:ext cx="1900999" cy="967290"/>
          </a:xfrm>
          <a:prstGeom prst="arc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5" name="Прямая соединительная линия 34"/>
          <p:cNvCxnSpPr/>
          <p:nvPr/>
        </p:nvCxnSpPr>
        <p:spPr>
          <a:xfrm flipV="1">
            <a:off x="6835909" y="3139823"/>
            <a:ext cx="94037" cy="250346"/>
          </a:xfrm>
          <a:prstGeom prst="line">
            <a:avLst/>
          </a:prstGeom>
          <a:ln w="2857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Дуга 35"/>
          <p:cNvSpPr/>
          <p:nvPr/>
        </p:nvSpPr>
        <p:spPr>
          <a:xfrm rot="8399758">
            <a:off x="5839615" y="2865780"/>
            <a:ext cx="904375" cy="995736"/>
          </a:xfrm>
          <a:prstGeom prst="arc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Дуга 36"/>
          <p:cNvSpPr/>
          <p:nvPr/>
        </p:nvSpPr>
        <p:spPr>
          <a:xfrm rot="9207585">
            <a:off x="6527498" y="2789321"/>
            <a:ext cx="1900999" cy="967290"/>
          </a:xfrm>
          <a:prstGeom prst="arc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8" name="Прямая соединительная линия 37"/>
          <p:cNvCxnSpPr/>
          <p:nvPr/>
        </p:nvCxnSpPr>
        <p:spPr>
          <a:xfrm flipV="1">
            <a:off x="6835908" y="3139823"/>
            <a:ext cx="94037" cy="250346"/>
          </a:xfrm>
          <a:prstGeom prst="line">
            <a:avLst/>
          </a:prstGeom>
          <a:ln w="2857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Дуга 38"/>
          <p:cNvSpPr/>
          <p:nvPr/>
        </p:nvSpPr>
        <p:spPr>
          <a:xfrm rot="8399758">
            <a:off x="5856431" y="3960736"/>
            <a:ext cx="736102" cy="685532"/>
          </a:xfrm>
          <a:prstGeom prst="arc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Дуга 39"/>
          <p:cNvSpPr/>
          <p:nvPr/>
        </p:nvSpPr>
        <p:spPr>
          <a:xfrm rot="9519704">
            <a:off x="6389088" y="3577361"/>
            <a:ext cx="2571044" cy="1019091"/>
          </a:xfrm>
          <a:prstGeom prst="arc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41" name="Прямая соединительная линия 40"/>
          <p:cNvCxnSpPr/>
          <p:nvPr/>
        </p:nvCxnSpPr>
        <p:spPr>
          <a:xfrm flipH="1">
            <a:off x="7135505" y="4040534"/>
            <a:ext cx="64546" cy="200967"/>
          </a:xfrm>
          <a:prstGeom prst="line">
            <a:avLst/>
          </a:prstGeom>
          <a:ln w="2857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2" name="Рисунок 41">
            <a:extLst>
              <a:ext uri="{FF2B5EF4-FFF2-40B4-BE49-F238E27FC236}">
                <a16:creationId xmlns:a16="http://schemas.microsoft.com/office/drawing/2014/main" xmlns="" id="{820463CC-4CA1-40BA-9CA0-9F7FD06CBDE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47" t="14359" r="58556" b="71501"/>
          <a:stretch/>
        </p:blipFill>
        <p:spPr>
          <a:xfrm>
            <a:off x="3535913" y="4212518"/>
            <a:ext cx="633998" cy="382532"/>
          </a:xfrm>
          <a:prstGeom prst="rect">
            <a:avLst/>
          </a:prstGeom>
        </p:spPr>
      </p:pic>
      <p:sp>
        <p:nvSpPr>
          <p:cNvPr id="43" name="Дуга 42"/>
          <p:cNvSpPr/>
          <p:nvPr/>
        </p:nvSpPr>
        <p:spPr>
          <a:xfrm rot="8399758">
            <a:off x="5798791" y="4793164"/>
            <a:ext cx="736102" cy="685532"/>
          </a:xfrm>
          <a:prstGeom prst="arc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Дуга 43"/>
          <p:cNvSpPr/>
          <p:nvPr/>
        </p:nvSpPr>
        <p:spPr>
          <a:xfrm rot="9207585">
            <a:off x="6374368" y="4612201"/>
            <a:ext cx="1767336" cy="786369"/>
          </a:xfrm>
          <a:prstGeom prst="arc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45" name="Прямая соединительная линия 44"/>
          <p:cNvCxnSpPr/>
          <p:nvPr/>
        </p:nvCxnSpPr>
        <p:spPr>
          <a:xfrm flipH="1">
            <a:off x="7282422" y="4872962"/>
            <a:ext cx="64546" cy="200967"/>
          </a:xfrm>
          <a:prstGeom prst="line">
            <a:avLst/>
          </a:prstGeom>
          <a:ln w="2857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6" name="Рисунок 45">
            <a:extLst>
              <a:ext uri="{FF2B5EF4-FFF2-40B4-BE49-F238E27FC236}">
                <a16:creationId xmlns:a16="http://schemas.microsoft.com/office/drawing/2014/main" xmlns="" id="{820463CC-4CA1-40BA-9CA0-9F7FD06CBDE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47" t="14359" r="58556" b="71501"/>
          <a:stretch/>
        </p:blipFill>
        <p:spPr>
          <a:xfrm>
            <a:off x="4659567" y="4212518"/>
            <a:ext cx="633998" cy="382532"/>
          </a:xfrm>
          <a:prstGeom prst="rect">
            <a:avLst/>
          </a:prstGeom>
        </p:spPr>
      </p:pic>
      <p:sp>
        <p:nvSpPr>
          <p:cNvPr id="47" name="Дуга 46"/>
          <p:cNvSpPr/>
          <p:nvPr/>
        </p:nvSpPr>
        <p:spPr>
          <a:xfrm rot="8399758">
            <a:off x="7295744" y="4799733"/>
            <a:ext cx="736102" cy="685532"/>
          </a:xfrm>
          <a:prstGeom prst="arc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7" name="Picture 3" descr="D:\1 клас\1. Навчання грамоти\1 УРОКИ 2023\Письмо\4 Блок р т д з й б\043 - Написання малої букви т\2023-11-27_195200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4168" y="4286735"/>
            <a:ext cx="2022123" cy="496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Полилиния 47"/>
          <p:cNvSpPr/>
          <p:nvPr/>
        </p:nvSpPr>
        <p:spPr>
          <a:xfrm>
            <a:off x="4108561" y="4309055"/>
            <a:ext cx="292722" cy="189458"/>
          </a:xfrm>
          <a:custGeom>
            <a:avLst/>
            <a:gdLst>
              <a:gd name="connsiteX0" fmla="*/ 75541 w 313666"/>
              <a:gd name="connsiteY0" fmla="*/ 0 h 224361"/>
              <a:gd name="connsiteX1" fmla="*/ 2516 w 313666"/>
              <a:gd name="connsiteY1" fmla="*/ 161925 h 224361"/>
              <a:gd name="connsiteX2" fmla="*/ 24741 w 313666"/>
              <a:gd name="connsiteY2" fmla="*/ 222250 h 224361"/>
              <a:gd name="connsiteX3" fmla="*/ 100941 w 313666"/>
              <a:gd name="connsiteY3" fmla="*/ 190500 h 224361"/>
              <a:gd name="connsiteX4" fmla="*/ 231116 w 313666"/>
              <a:gd name="connsiteY4" fmla="*/ 6350 h 224361"/>
              <a:gd name="connsiteX5" fmla="*/ 154916 w 313666"/>
              <a:gd name="connsiteY5" fmla="*/ 165100 h 224361"/>
              <a:gd name="connsiteX6" fmla="*/ 173966 w 313666"/>
              <a:gd name="connsiteY6" fmla="*/ 219075 h 224361"/>
              <a:gd name="connsiteX7" fmla="*/ 256516 w 313666"/>
              <a:gd name="connsiteY7" fmla="*/ 180975 h 224361"/>
              <a:gd name="connsiteX8" fmla="*/ 313666 w 313666"/>
              <a:gd name="connsiteY8" fmla="*/ 117475 h 224361"/>
              <a:gd name="connsiteX0" fmla="*/ 75541 w 313666"/>
              <a:gd name="connsiteY0" fmla="*/ 0 h 224361"/>
              <a:gd name="connsiteX1" fmla="*/ 2516 w 313666"/>
              <a:gd name="connsiteY1" fmla="*/ 161925 h 224361"/>
              <a:gd name="connsiteX2" fmla="*/ 24741 w 313666"/>
              <a:gd name="connsiteY2" fmla="*/ 222250 h 224361"/>
              <a:gd name="connsiteX3" fmla="*/ 100941 w 313666"/>
              <a:gd name="connsiteY3" fmla="*/ 190500 h 224361"/>
              <a:gd name="connsiteX4" fmla="*/ 237466 w 313666"/>
              <a:gd name="connsiteY4" fmla="*/ 6350 h 224361"/>
              <a:gd name="connsiteX5" fmla="*/ 154916 w 313666"/>
              <a:gd name="connsiteY5" fmla="*/ 165100 h 224361"/>
              <a:gd name="connsiteX6" fmla="*/ 173966 w 313666"/>
              <a:gd name="connsiteY6" fmla="*/ 219075 h 224361"/>
              <a:gd name="connsiteX7" fmla="*/ 256516 w 313666"/>
              <a:gd name="connsiteY7" fmla="*/ 180975 h 224361"/>
              <a:gd name="connsiteX8" fmla="*/ 313666 w 313666"/>
              <a:gd name="connsiteY8" fmla="*/ 117475 h 224361"/>
              <a:gd name="connsiteX0" fmla="*/ 75541 w 313666"/>
              <a:gd name="connsiteY0" fmla="*/ 0 h 224361"/>
              <a:gd name="connsiteX1" fmla="*/ 2516 w 313666"/>
              <a:gd name="connsiteY1" fmla="*/ 161925 h 224361"/>
              <a:gd name="connsiteX2" fmla="*/ 24741 w 313666"/>
              <a:gd name="connsiteY2" fmla="*/ 222250 h 224361"/>
              <a:gd name="connsiteX3" fmla="*/ 100941 w 313666"/>
              <a:gd name="connsiteY3" fmla="*/ 190500 h 224361"/>
              <a:gd name="connsiteX4" fmla="*/ 237466 w 313666"/>
              <a:gd name="connsiteY4" fmla="*/ 6350 h 224361"/>
              <a:gd name="connsiteX5" fmla="*/ 154916 w 313666"/>
              <a:gd name="connsiteY5" fmla="*/ 165100 h 224361"/>
              <a:gd name="connsiteX6" fmla="*/ 173966 w 313666"/>
              <a:gd name="connsiteY6" fmla="*/ 219075 h 224361"/>
              <a:gd name="connsiteX7" fmla="*/ 256516 w 313666"/>
              <a:gd name="connsiteY7" fmla="*/ 180975 h 224361"/>
              <a:gd name="connsiteX8" fmla="*/ 313666 w 313666"/>
              <a:gd name="connsiteY8" fmla="*/ 117475 h 224361"/>
              <a:gd name="connsiteX0" fmla="*/ 75541 w 313666"/>
              <a:gd name="connsiteY0" fmla="*/ 0 h 224361"/>
              <a:gd name="connsiteX1" fmla="*/ 2516 w 313666"/>
              <a:gd name="connsiteY1" fmla="*/ 161925 h 224361"/>
              <a:gd name="connsiteX2" fmla="*/ 24741 w 313666"/>
              <a:gd name="connsiteY2" fmla="*/ 222250 h 224361"/>
              <a:gd name="connsiteX3" fmla="*/ 100941 w 313666"/>
              <a:gd name="connsiteY3" fmla="*/ 190500 h 224361"/>
              <a:gd name="connsiteX4" fmla="*/ 237466 w 313666"/>
              <a:gd name="connsiteY4" fmla="*/ 6350 h 224361"/>
              <a:gd name="connsiteX5" fmla="*/ 154916 w 313666"/>
              <a:gd name="connsiteY5" fmla="*/ 165100 h 224361"/>
              <a:gd name="connsiteX6" fmla="*/ 173966 w 313666"/>
              <a:gd name="connsiteY6" fmla="*/ 219075 h 224361"/>
              <a:gd name="connsiteX7" fmla="*/ 256516 w 313666"/>
              <a:gd name="connsiteY7" fmla="*/ 180975 h 224361"/>
              <a:gd name="connsiteX8" fmla="*/ 313666 w 313666"/>
              <a:gd name="connsiteY8" fmla="*/ 117475 h 2243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3666" h="224361">
                <a:moveTo>
                  <a:pt x="75541" y="0"/>
                </a:moveTo>
                <a:cubicBezTo>
                  <a:pt x="43262" y="62441"/>
                  <a:pt x="10983" y="124883"/>
                  <a:pt x="2516" y="161925"/>
                </a:cubicBezTo>
                <a:cubicBezTo>
                  <a:pt x="-5951" y="198967"/>
                  <a:pt x="8337" y="217487"/>
                  <a:pt x="24741" y="222250"/>
                </a:cubicBezTo>
                <a:cubicBezTo>
                  <a:pt x="41145" y="227013"/>
                  <a:pt x="65487" y="226483"/>
                  <a:pt x="100941" y="190500"/>
                </a:cubicBezTo>
                <a:cubicBezTo>
                  <a:pt x="136395" y="154517"/>
                  <a:pt x="228470" y="20108"/>
                  <a:pt x="237466" y="6350"/>
                </a:cubicBezTo>
                <a:cubicBezTo>
                  <a:pt x="246462" y="-7408"/>
                  <a:pt x="165499" y="129646"/>
                  <a:pt x="154916" y="165100"/>
                </a:cubicBezTo>
                <a:cubicBezTo>
                  <a:pt x="144333" y="200554"/>
                  <a:pt x="157033" y="216429"/>
                  <a:pt x="173966" y="219075"/>
                </a:cubicBezTo>
                <a:cubicBezTo>
                  <a:pt x="190899" y="221721"/>
                  <a:pt x="233233" y="197908"/>
                  <a:pt x="256516" y="180975"/>
                </a:cubicBezTo>
                <a:cubicBezTo>
                  <a:pt x="279799" y="164042"/>
                  <a:pt x="296732" y="140758"/>
                  <a:pt x="313666" y="117475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9" name="Полилиния 48"/>
          <p:cNvSpPr/>
          <p:nvPr/>
        </p:nvSpPr>
        <p:spPr>
          <a:xfrm>
            <a:off x="5180797" y="4309053"/>
            <a:ext cx="252668" cy="189459"/>
          </a:xfrm>
          <a:custGeom>
            <a:avLst/>
            <a:gdLst>
              <a:gd name="connsiteX0" fmla="*/ 75541 w 313666"/>
              <a:gd name="connsiteY0" fmla="*/ 0 h 224361"/>
              <a:gd name="connsiteX1" fmla="*/ 2516 w 313666"/>
              <a:gd name="connsiteY1" fmla="*/ 161925 h 224361"/>
              <a:gd name="connsiteX2" fmla="*/ 24741 w 313666"/>
              <a:gd name="connsiteY2" fmla="*/ 222250 h 224361"/>
              <a:gd name="connsiteX3" fmla="*/ 100941 w 313666"/>
              <a:gd name="connsiteY3" fmla="*/ 190500 h 224361"/>
              <a:gd name="connsiteX4" fmla="*/ 231116 w 313666"/>
              <a:gd name="connsiteY4" fmla="*/ 6350 h 224361"/>
              <a:gd name="connsiteX5" fmla="*/ 154916 w 313666"/>
              <a:gd name="connsiteY5" fmla="*/ 165100 h 224361"/>
              <a:gd name="connsiteX6" fmla="*/ 173966 w 313666"/>
              <a:gd name="connsiteY6" fmla="*/ 219075 h 224361"/>
              <a:gd name="connsiteX7" fmla="*/ 256516 w 313666"/>
              <a:gd name="connsiteY7" fmla="*/ 180975 h 224361"/>
              <a:gd name="connsiteX8" fmla="*/ 313666 w 313666"/>
              <a:gd name="connsiteY8" fmla="*/ 117475 h 224361"/>
              <a:gd name="connsiteX0" fmla="*/ 75541 w 313666"/>
              <a:gd name="connsiteY0" fmla="*/ 0 h 224361"/>
              <a:gd name="connsiteX1" fmla="*/ 2516 w 313666"/>
              <a:gd name="connsiteY1" fmla="*/ 161925 h 224361"/>
              <a:gd name="connsiteX2" fmla="*/ 24741 w 313666"/>
              <a:gd name="connsiteY2" fmla="*/ 222250 h 224361"/>
              <a:gd name="connsiteX3" fmla="*/ 100941 w 313666"/>
              <a:gd name="connsiteY3" fmla="*/ 190500 h 224361"/>
              <a:gd name="connsiteX4" fmla="*/ 237466 w 313666"/>
              <a:gd name="connsiteY4" fmla="*/ 6350 h 224361"/>
              <a:gd name="connsiteX5" fmla="*/ 154916 w 313666"/>
              <a:gd name="connsiteY5" fmla="*/ 165100 h 224361"/>
              <a:gd name="connsiteX6" fmla="*/ 173966 w 313666"/>
              <a:gd name="connsiteY6" fmla="*/ 219075 h 224361"/>
              <a:gd name="connsiteX7" fmla="*/ 256516 w 313666"/>
              <a:gd name="connsiteY7" fmla="*/ 180975 h 224361"/>
              <a:gd name="connsiteX8" fmla="*/ 313666 w 313666"/>
              <a:gd name="connsiteY8" fmla="*/ 117475 h 224361"/>
              <a:gd name="connsiteX0" fmla="*/ 75541 w 313666"/>
              <a:gd name="connsiteY0" fmla="*/ 0 h 224361"/>
              <a:gd name="connsiteX1" fmla="*/ 2516 w 313666"/>
              <a:gd name="connsiteY1" fmla="*/ 161925 h 224361"/>
              <a:gd name="connsiteX2" fmla="*/ 24741 w 313666"/>
              <a:gd name="connsiteY2" fmla="*/ 222250 h 224361"/>
              <a:gd name="connsiteX3" fmla="*/ 100941 w 313666"/>
              <a:gd name="connsiteY3" fmla="*/ 190500 h 224361"/>
              <a:gd name="connsiteX4" fmla="*/ 237466 w 313666"/>
              <a:gd name="connsiteY4" fmla="*/ 6350 h 224361"/>
              <a:gd name="connsiteX5" fmla="*/ 154916 w 313666"/>
              <a:gd name="connsiteY5" fmla="*/ 165100 h 224361"/>
              <a:gd name="connsiteX6" fmla="*/ 173966 w 313666"/>
              <a:gd name="connsiteY6" fmla="*/ 219075 h 224361"/>
              <a:gd name="connsiteX7" fmla="*/ 256516 w 313666"/>
              <a:gd name="connsiteY7" fmla="*/ 180975 h 224361"/>
              <a:gd name="connsiteX8" fmla="*/ 313666 w 313666"/>
              <a:gd name="connsiteY8" fmla="*/ 117475 h 224361"/>
              <a:gd name="connsiteX0" fmla="*/ 75541 w 313666"/>
              <a:gd name="connsiteY0" fmla="*/ 0 h 224361"/>
              <a:gd name="connsiteX1" fmla="*/ 2516 w 313666"/>
              <a:gd name="connsiteY1" fmla="*/ 161925 h 224361"/>
              <a:gd name="connsiteX2" fmla="*/ 24741 w 313666"/>
              <a:gd name="connsiteY2" fmla="*/ 222250 h 224361"/>
              <a:gd name="connsiteX3" fmla="*/ 100941 w 313666"/>
              <a:gd name="connsiteY3" fmla="*/ 190500 h 224361"/>
              <a:gd name="connsiteX4" fmla="*/ 237466 w 313666"/>
              <a:gd name="connsiteY4" fmla="*/ 6350 h 224361"/>
              <a:gd name="connsiteX5" fmla="*/ 154916 w 313666"/>
              <a:gd name="connsiteY5" fmla="*/ 165100 h 224361"/>
              <a:gd name="connsiteX6" fmla="*/ 173966 w 313666"/>
              <a:gd name="connsiteY6" fmla="*/ 219075 h 224361"/>
              <a:gd name="connsiteX7" fmla="*/ 256516 w 313666"/>
              <a:gd name="connsiteY7" fmla="*/ 180975 h 224361"/>
              <a:gd name="connsiteX8" fmla="*/ 313666 w 313666"/>
              <a:gd name="connsiteY8" fmla="*/ 117475 h 2243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3666" h="224361">
                <a:moveTo>
                  <a:pt x="75541" y="0"/>
                </a:moveTo>
                <a:cubicBezTo>
                  <a:pt x="43262" y="62441"/>
                  <a:pt x="10983" y="124883"/>
                  <a:pt x="2516" y="161925"/>
                </a:cubicBezTo>
                <a:cubicBezTo>
                  <a:pt x="-5951" y="198967"/>
                  <a:pt x="8337" y="217487"/>
                  <a:pt x="24741" y="222250"/>
                </a:cubicBezTo>
                <a:cubicBezTo>
                  <a:pt x="41145" y="227013"/>
                  <a:pt x="65487" y="226483"/>
                  <a:pt x="100941" y="190500"/>
                </a:cubicBezTo>
                <a:cubicBezTo>
                  <a:pt x="136395" y="154517"/>
                  <a:pt x="228470" y="20108"/>
                  <a:pt x="237466" y="6350"/>
                </a:cubicBezTo>
                <a:cubicBezTo>
                  <a:pt x="246462" y="-7408"/>
                  <a:pt x="165499" y="129646"/>
                  <a:pt x="154916" y="165100"/>
                </a:cubicBezTo>
                <a:cubicBezTo>
                  <a:pt x="144333" y="200554"/>
                  <a:pt x="157033" y="216429"/>
                  <a:pt x="173966" y="219075"/>
                </a:cubicBezTo>
                <a:cubicBezTo>
                  <a:pt x="190899" y="221721"/>
                  <a:pt x="233233" y="197908"/>
                  <a:pt x="256516" y="180975"/>
                </a:cubicBezTo>
                <a:cubicBezTo>
                  <a:pt x="279799" y="164042"/>
                  <a:pt x="296732" y="140758"/>
                  <a:pt x="313666" y="117475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9600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8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33" grpId="0" animBg="1"/>
      <p:bldP spid="34" grpId="0" animBg="1"/>
      <p:bldP spid="36" grpId="0" animBg="1"/>
      <p:bldP spid="37" grpId="0" animBg="1"/>
      <p:bldP spid="39" grpId="0" animBg="1"/>
      <p:bldP spid="40" grpId="0" animBg="1"/>
      <p:bldP spid="43" grpId="0" animBg="1"/>
      <p:bldP spid="44" grpId="0" animBg="1"/>
      <p:bldP spid="47" grpId="0" animBg="1"/>
      <p:bldP spid="48" grpId="0" animBg="1"/>
      <p:bldP spid="4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805776F0-E098-4DED-B03C-F6AD968C34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89" t="50669" r="13061" b="28640"/>
          <a:stretch/>
        </p:blipFill>
        <p:spPr>
          <a:xfrm>
            <a:off x="3425832" y="2369596"/>
            <a:ext cx="7145406" cy="26270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0B01EB64-BB8C-49CC-AE28-245E1A50A45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95" t="23344" r="31528" b="48553"/>
          <a:stretch/>
        </p:blipFill>
        <p:spPr>
          <a:xfrm>
            <a:off x="3617749" y="3267617"/>
            <a:ext cx="4523908" cy="95471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4025471D-9665-4F77-B7ED-F322CB03455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1" t="70516" r="35972" b="1381"/>
          <a:stretch/>
        </p:blipFill>
        <p:spPr>
          <a:xfrm>
            <a:off x="6802269" y="4111607"/>
            <a:ext cx="4391025" cy="926671"/>
          </a:xfrm>
          <a:prstGeom prst="rect">
            <a:avLst/>
          </a:prstGeom>
        </p:spPr>
      </p:pic>
      <p:sp>
        <p:nvSpPr>
          <p:cNvPr id="13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981252"/>
            <a:ext cx="871369" cy="87674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50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14" name="Picture 2" descr="D:\Картинки до тестів\Людина\олівець-з-указкою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84" y="2544406"/>
            <a:ext cx="2889961" cy="2981498"/>
          </a:xfrm>
          <a:prstGeom prst="round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11" b="87131" l="10019" r="88312">
                        <a14:foregroundMark x1="49351" y1="61814" x2="49351" y2="61814"/>
                        <a14:foregroundMark x1="53432" y1="52110" x2="53432" y2="52110"/>
                        <a14:foregroundMark x1="34323" y1="56962" x2="34323" y2="569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874" r="10987" b="11826"/>
          <a:stretch/>
        </p:blipFill>
        <p:spPr>
          <a:xfrm>
            <a:off x="9879900" y="208823"/>
            <a:ext cx="2046939" cy="1902429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87176" l="11000" r="90300">
                        <a14:foregroundMark x1="52800" y1="55294" x2="52800" y2="55294"/>
                        <a14:foregroundMark x1="51351" y1="25798" x2="51351" y2="25798"/>
                        <a14:foregroundMark x1="51351" y1="28571" x2="51351" y2="28571"/>
                        <a14:foregroundMark x1="50059" y1="23717" x2="50059" y2="23717"/>
                        <a14:foregroundMark x1="54407" y1="58807" x2="54407" y2="58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277" r="10334" b="12778"/>
          <a:stretch/>
        </p:blipFill>
        <p:spPr>
          <a:xfrm>
            <a:off x="9934580" y="4551137"/>
            <a:ext cx="2007537" cy="1856752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1030037" y="384149"/>
            <a:ext cx="8575810" cy="155177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Прочитай речення у двох останніх рядках. Скільки слів в кожному реченні? </a:t>
            </a: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Напиши їх за </a:t>
            </a:r>
            <a:r>
              <a:rPr lang="uk-UA" sz="3200" b="1" dirty="0">
                <a:solidFill>
                  <a:schemeClr val="bg1"/>
                </a:solidFill>
              </a:rPr>
              <a:t>зразком </a:t>
            </a:r>
          </a:p>
        </p:txBody>
      </p:sp>
    </p:spTree>
    <p:extLst>
      <p:ext uri="{BB962C8B-B14F-4D97-AF65-F5344CB8AC3E}">
        <p14:creationId xmlns:p14="http://schemas.microsoft.com/office/powerpoint/2010/main" val="4235084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151467" y="421925"/>
            <a:ext cx="9778302" cy="145203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Розглянь малюнки внизу </a:t>
            </a:r>
            <a:r>
              <a:rPr lang="uk-UA" sz="2800" b="1" dirty="0">
                <a:solidFill>
                  <a:schemeClr val="bg1"/>
                </a:solidFill>
              </a:rPr>
              <a:t>сторінки </a:t>
            </a:r>
            <a:r>
              <a:rPr lang="uk-UA" sz="2800" b="1" dirty="0" smtClean="0">
                <a:solidFill>
                  <a:schemeClr val="bg1"/>
                </a:solidFill>
              </a:rPr>
              <a:t>зошита. </a:t>
            </a:r>
            <a:r>
              <a:rPr lang="uk-UA" sz="2800" b="1" dirty="0">
                <a:solidFill>
                  <a:schemeClr val="bg1"/>
                </a:solidFill>
              </a:rPr>
              <a:t>Які із зображених персонажів тобі знайомі? З яких вони казок? Намалюй свого улюбленого персонажа з улюбленої казки.</a:t>
            </a:r>
          </a:p>
        </p:txBody>
      </p:sp>
      <p:sp>
        <p:nvSpPr>
          <p:cNvPr id="12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981252"/>
            <a:ext cx="871369" cy="87674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50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13" name="Picture 2" descr="D:\Картинки до тестів\Людина\олівець-з-указкою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195" y="2912370"/>
            <a:ext cx="2533293" cy="2613533"/>
          </a:xfrm>
          <a:prstGeom prst="round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3228321" y="5305872"/>
            <a:ext cx="7648153" cy="65386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Зафарбуй </a:t>
            </a:r>
            <a:r>
              <a:rPr lang="uk-UA" sz="2400" b="1" dirty="0">
                <a:solidFill>
                  <a:schemeClr val="bg1"/>
                </a:solidFill>
              </a:rPr>
              <a:t>малюнки кольоровими олівцями.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A3ECB65E-AE08-4959-93F9-50BDFC45BBC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363" t="72006" r="13377" b="10567"/>
          <a:stretch/>
        </p:blipFill>
        <p:spPr>
          <a:xfrm>
            <a:off x="3228323" y="2236029"/>
            <a:ext cx="7648153" cy="2733803"/>
          </a:xfrm>
          <a:prstGeom prst="rect">
            <a:avLst/>
          </a:prstGeom>
          <a:ln w="28575">
            <a:solidFill>
              <a:schemeClr val="accent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BDD0E6DE-6E23-4D4A-B9AE-63695164AC0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8" t="1709" r="1196" b="2984"/>
          <a:stretch/>
        </p:blipFill>
        <p:spPr>
          <a:xfrm>
            <a:off x="3228322" y="2236029"/>
            <a:ext cx="7648153" cy="2733803"/>
          </a:xfrm>
          <a:prstGeom prst="rect">
            <a:avLst/>
          </a:prstGeom>
          <a:ln w="28575">
            <a:solidFill>
              <a:schemeClr val="accent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42471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45104</TotalTime>
  <Words>378</Words>
  <Application>Microsoft Office PowerPoint</Application>
  <PresentationFormat>Произвольный</PresentationFormat>
  <Paragraphs>61</Paragraphs>
  <Slides>11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Vasyl Tsupa</dc:creator>
  <cp:lastModifiedBy>Esmiralda Ivanova</cp:lastModifiedBy>
  <cp:revision>2875</cp:revision>
  <dcterms:created xsi:type="dcterms:W3CDTF">2018-01-05T16:38:53Z</dcterms:created>
  <dcterms:modified xsi:type="dcterms:W3CDTF">2023-11-28T08:57:41Z</dcterms:modified>
</cp:coreProperties>
</file>