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949" r:id="rId3"/>
    <p:sldId id="950" r:id="rId4"/>
    <p:sldId id="951" r:id="rId5"/>
    <p:sldId id="952" r:id="rId6"/>
    <p:sldId id="761" r:id="rId7"/>
    <p:sldId id="901" r:id="rId8"/>
    <p:sldId id="953" r:id="rId9"/>
    <p:sldId id="954" r:id="rId10"/>
    <p:sldId id="955" r:id="rId11"/>
    <p:sldId id="95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9"/>
    <a:srgbClr val="295FFF"/>
    <a:srgbClr val="CC00CC"/>
    <a:srgbClr val="78B64E"/>
    <a:srgbClr val="FF66FF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5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6310" y="4439648"/>
            <a:ext cx="1015637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великої букви Т. Письмо складів, слів і речень з вивченими буквами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8" y="1135856"/>
            <a:ext cx="4150120" cy="2922151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85596" y="1592400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97086" y="1567226"/>
            <a:ext cx="4680857" cy="2142932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897429" y="1583764"/>
            <a:ext cx="4680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великої букви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55468" y="3816681"/>
            <a:ext cx="4270225" cy="173664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Тарас, Тимур, Тамара, Тиса, Тайфун (кличка),  Тернопіль, Туреччина, Тибет (гори), Тихий (океан)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524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5"/>
            <a:ext cx="8732066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легко!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8741418" y="1783989"/>
            <a:ext cx="1786634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8" y="2928988"/>
            <a:ext cx="2964383" cy="3058278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40781" y="1783989"/>
            <a:ext cx="4006922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400" b="1" dirty="0" smtClean="0"/>
              <a:t>Де </a:t>
            </a:r>
            <a:r>
              <a:rPr lang="uk-UA" sz="2400" b="1" dirty="0"/>
              <a:t>твій отець?  </a:t>
            </a:r>
            <a:endParaRPr lang="uk-UA" sz="2400" b="1" dirty="0" smtClean="0"/>
          </a:p>
          <a:p>
            <a:pPr marL="342900" indent="-342900">
              <a:buFontTx/>
              <a:buChar char="-"/>
            </a:pPr>
            <a:r>
              <a:rPr lang="uk-UA" sz="2400" b="1" dirty="0" smtClean="0"/>
              <a:t>Стереже </a:t>
            </a:r>
            <a:r>
              <a:rPr lang="uk-UA" sz="2400" b="1" dirty="0" err="1"/>
              <a:t>овець</a:t>
            </a:r>
            <a:r>
              <a:rPr lang="uk-UA" sz="2400" b="1" dirty="0"/>
              <a:t>.  </a:t>
            </a:r>
            <a:endParaRPr lang="uk-UA" sz="2400" b="1" dirty="0" smtClean="0"/>
          </a:p>
          <a:p>
            <a:pPr marL="342900" indent="-342900">
              <a:buFontTx/>
              <a:buChar char="-"/>
            </a:pPr>
            <a:r>
              <a:rPr lang="uk-UA" sz="2400" b="1" dirty="0" smtClean="0"/>
              <a:t>Де </a:t>
            </a:r>
            <a:r>
              <a:rPr lang="uk-UA" sz="2400" b="1" dirty="0"/>
              <a:t>твоя мати?  </a:t>
            </a:r>
            <a:endParaRPr lang="uk-UA" sz="2400" b="1" dirty="0" smtClean="0"/>
          </a:p>
          <a:p>
            <a:pPr marL="342900" indent="-342900">
              <a:buFontTx/>
              <a:buChar char="-"/>
            </a:pPr>
            <a:r>
              <a:rPr lang="uk-UA" sz="2400" b="1" dirty="0" smtClean="0"/>
              <a:t>Пішла прати.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/>
              <a:t>А </a:t>
            </a:r>
            <a:r>
              <a:rPr lang="uk-UA" sz="2400" b="1" dirty="0"/>
              <a:t>хто є вдома?   </a:t>
            </a:r>
            <a:endParaRPr lang="uk-UA" sz="2400" b="1" dirty="0" smtClean="0"/>
          </a:p>
          <a:p>
            <a:pPr marL="342900" indent="-342900">
              <a:buFontTx/>
              <a:buChar char="-"/>
            </a:pPr>
            <a:r>
              <a:rPr lang="uk-UA" sz="2400" b="1" dirty="0" smtClean="0"/>
              <a:t>Брат </a:t>
            </a:r>
            <a:r>
              <a:rPr lang="uk-UA" sz="2400" b="1" dirty="0" err="1" smtClean="0"/>
              <a:t>Тима</a:t>
            </a:r>
            <a:r>
              <a:rPr lang="uk-UA" sz="2400" b="1" dirty="0" smtClean="0"/>
              <a:t> і  </a:t>
            </a:r>
            <a:r>
              <a:rPr lang="uk-UA" sz="2400" b="1" dirty="0"/>
              <a:t>я, Тома.</a:t>
            </a:r>
            <a:endParaRPr lang="ru-RU" sz="2400" b="1" dirty="0"/>
          </a:p>
        </p:txBody>
      </p:sp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9382473" y="193458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8909119" y="190303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10180139" y="1918370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9741926" y="188034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686682" y="1795519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679115" y="4492116"/>
            <a:ext cx="41685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Послухай </a:t>
            </a:r>
            <a:r>
              <a:rPr lang="uk-UA" sz="2400" b="1" dirty="0"/>
              <a:t>розмову. Про кого в ній йдеться?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18392" y="1685834"/>
            <a:ext cx="4851699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 рукописну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Картинки до тестів\Людина\Хлоп з дівчин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32" y="2433355"/>
            <a:ext cx="3180928" cy="3504736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76435"/>
            <a:ext cx="4527932" cy="3108543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 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шк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и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 ск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бр</a:t>
            </a:r>
            <a:r>
              <a:rPr lang="uk-UA" sz="2800" b="1" dirty="0">
                <a:solidFill>
                  <a:srgbClr val="FF0000"/>
                </a:solidFill>
              </a:rPr>
              <a:t>у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</a:p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сп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рт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вн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нв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нт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9171"/>
            <a:ext cx="871369" cy="96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05" y="3974492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2371" y="521602"/>
            <a:ext cx="10156372" cy="1523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Хто зображений на малюнку? </a:t>
            </a:r>
            <a:r>
              <a:rPr lang="uk-UA" sz="2800" b="1" dirty="0" smtClean="0">
                <a:solidFill>
                  <a:schemeClr val="bg1"/>
                </a:solidFill>
              </a:rPr>
              <a:t>З </a:t>
            </a:r>
            <a:r>
              <a:rPr lang="uk-UA" sz="2800" b="1" dirty="0">
                <a:solidFill>
                  <a:schemeClr val="bg1"/>
                </a:solidFill>
              </a:rPr>
              <a:t>кого складається ця </a:t>
            </a:r>
            <a:r>
              <a:rPr lang="uk-UA" sz="2800" b="1" dirty="0" smtClean="0">
                <a:solidFill>
                  <a:schemeClr val="bg1"/>
                </a:solidFill>
              </a:rPr>
              <a:t>сім’я?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 </a:t>
            </a:r>
            <a:r>
              <a:rPr lang="uk-UA" sz="2800" b="1" dirty="0">
                <a:solidFill>
                  <a:schemeClr val="bg1"/>
                </a:solidFill>
              </a:rPr>
              <a:t>є вірним другом сім'ї? Куди вирушила </a:t>
            </a:r>
            <a:r>
              <a:rPr lang="uk-UA" sz="2800" b="1" dirty="0" smtClean="0">
                <a:solidFill>
                  <a:schemeClr val="bg1"/>
                </a:solidFill>
              </a:rPr>
              <a:t>сім'я?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Яке </a:t>
            </a:r>
            <a:r>
              <a:rPr lang="uk-UA" sz="2800" b="1" dirty="0">
                <a:solidFill>
                  <a:schemeClr val="bg1"/>
                </a:solidFill>
              </a:rPr>
              <a:t>спорядження взяла в дорогу?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59621" y="5311030"/>
            <a:ext cx="7648607" cy="1156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Придумай на букву «те» імена членам родини і кличку собаці. Розглянь зразок великої рукописної букви Т. З яких елементів вона складається? Наведи всі елементи букви 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7705" y="2045489"/>
            <a:ext cx="3221916" cy="1921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Туристи, похід, тато, діти, чоботи, взуття, куртки, жовтий, фіолетовий, йдуть, біжить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3778061-254E-4A88-A48A-2484649C0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110" r="14777" b="74722"/>
          <a:stretch/>
        </p:blipFill>
        <p:spPr>
          <a:xfrm>
            <a:off x="4028860" y="2061919"/>
            <a:ext cx="7435617" cy="317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16DFB28-BAA5-42CB-B79E-BE9863B4C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496" y="2045489"/>
            <a:ext cx="178628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r="41338" b="19578"/>
          <a:stretch/>
        </p:blipFill>
        <p:spPr bwMode="auto">
          <a:xfrm>
            <a:off x="4472636" y="1921184"/>
            <a:ext cx="536408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5584073" y="5776913"/>
            <a:ext cx="9144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663176" y="597646"/>
            <a:ext cx="8756193" cy="1089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</a:t>
            </a:r>
            <a:r>
              <a:rPr lang="uk-UA" sz="3200" b="1" dirty="0" smtClean="0"/>
              <a:t>рукописної букви </a:t>
            </a:r>
            <a:r>
              <a:rPr lang="uk-UA" sz="3200" b="1" dirty="0"/>
              <a:t>Т.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0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63" y="2097481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20796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0796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690813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63" y="1329840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1" y="2505524"/>
            <a:ext cx="3133207" cy="323244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95833E-6 -2.59259E-6 L -0.03243 0.15834 C -0.03972 0.18472 -0.04271 0.20486 -0.04831 0.22709 C -0.05326 0.25047 -0.05664 0.27338 -0.06224 0.29769 C -0.07032 0.33357 -0.07787 0.35648 -0.08256 0.37477 C -0.08711 0.39306 -0.0875 0.39838 -0.09024 0.40857 C -0.09284 0.41829 -0.09362 0.42222 -0.09818 0.43403 L -0.11823 0.47871 L -0.14024 0.5051 L -0.15951 0.5 L -0.18998 0.44236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8372 -0.00046 L -0.03776 0.5074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5911 -0.00324 L 0.13567 0.09746 C 0.12929 0.12222 0.12929 0.12361 0.12643 0.13611 C 0.1233 0.14954 0.12122 0.16135 0.11718 0.17824 C 0.11185 0.20232 0.10859 0.20324 0.1013 0.23658 C 0.09127 0.27824 0.06484 0.38959 0.05664 0.42662 L 0.05104 0.45903 L 0.05273 0.49306 L 0.07057 0.49838 L 0.0957 0.48472 L 0.12187 0.44468 " pathEditMode="relative" rAng="0" ptsTypes="AAAAAAAAAAA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9297 0.08635 L -0.08672 0.04097 L -0.07032 0.00926 L -0.05092 -0.00393 L -0.03646 -0.00995 C -0.028 -0.01389 -0.02618 -0.01157 -0.01914 -0.01157 C -0.01211 -0.01157 -0.00365 -0.01088 0.00612 -0.01041 C 0.01601 -0.00995 0.02968 -0.00903 0.03997 -0.00879 C 0.05013 -0.00879 0.05937 -0.00879 0.06744 -0.00856 C 0.07539 -0.0081 0.08203 -0.00648 0.08802 -0.00578 C 0.11054 -0.00324 0.09492 -0.00393 0.10364 -0.00393 C 0.1125 -0.00393 0.11875 -0.00578 0.14075 -0.00578 L 0.23671 -0.00393 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1 клас\1. Навчання грамоти\1 УРОКИ 2023\Письмо\4 Блок р т д з й б\044 - Написання великої букви Т\2023-11-27_205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61" y="2261658"/>
            <a:ext cx="7204212" cy="34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983983" y="722933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Т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782839E-9C67-4E0A-8381-9EE4184F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6412921" y="2239624"/>
            <a:ext cx="925454" cy="6881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A2AA26D-AB13-48A8-9291-F392A9AC9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7136532" y="2239625"/>
            <a:ext cx="925454" cy="6881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EBE827F-BAC0-48AC-B9F6-64BBC9AF3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7835047" y="2239626"/>
            <a:ext cx="925454" cy="6881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ACF1368-B2D2-4D7E-A577-9035EE102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8581543" y="2239623"/>
            <a:ext cx="925454" cy="6881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AFDD894-9989-477A-B7DC-244DDC0FD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9328039" y="2239623"/>
            <a:ext cx="925454" cy="6881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8F3EE4F-F7F0-43D5-A115-45CA4C014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34491" r="85350" b="39955"/>
          <a:stretch/>
        </p:blipFill>
        <p:spPr>
          <a:xfrm>
            <a:off x="3614084" y="3134224"/>
            <a:ext cx="1028700" cy="673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C8067B3-876F-47AB-8349-9631332C7D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34491" r="85350" b="39955"/>
          <a:stretch/>
        </p:blipFill>
        <p:spPr>
          <a:xfrm>
            <a:off x="4722381" y="3154228"/>
            <a:ext cx="988029" cy="6473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C6A91C-7A9A-4FE8-A0E9-D3936E3FFD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6" t="28627" r="25445" b="36372"/>
          <a:stretch/>
        </p:blipFill>
        <p:spPr>
          <a:xfrm>
            <a:off x="7660930" y="3166358"/>
            <a:ext cx="1752576" cy="8866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929556-D253-4FBA-8543-353421A263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r="44735" b="71698"/>
          <a:stretch/>
        </p:blipFill>
        <p:spPr>
          <a:xfrm>
            <a:off x="8061986" y="4810781"/>
            <a:ext cx="2431763" cy="9724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26A9AA5-9CA4-48A5-96D5-FBECE695B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3593182" y="4765201"/>
            <a:ext cx="924392" cy="6731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F858443-5798-4F2B-A3B5-C58F4E9D0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4484099" y="4758561"/>
            <a:ext cx="933513" cy="679748"/>
          </a:xfrm>
          <a:prstGeom prst="rect">
            <a:avLst/>
          </a:prstGeom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78530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5" y="2544406"/>
            <a:ext cx="2780988" cy="286907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603" y="562312"/>
            <a:ext cx="2046939" cy="190242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019076" y="4945298"/>
            <a:ext cx="2007537" cy="1856752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07783" y="521923"/>
            <a:ext cx="9105178" cy="1567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трьох рядках.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3" name="Дуга 32"/>
          <p:cNvSpPr/>
          <p:nvPr/>
        </p:nvSpPr>
        <p:spPr>
          <a:xfrm rot="8399758">
            <a:off x="5645294" y="2718732"/>
            <a:ext cx="1241520" cy="116029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207585">
            <a:off x="6527498" y="2789321"/>
            <a:ext cx="1900999" cy="96729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7114498" y="3139823"/>
            <a:ext cx="94037" cy="25034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Дуга 35"/>
          <p:cNvSpPr/>
          <p:nvPr/>
        </p:nvSpPr>
        <p:spPr>
          <a:xfrm rot="8233733">
            <a:off x="5525947" y="3496178"/>
            <a:ext cx="1068887" cy="12456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207585">
            <a:off x="6405179" y="3654996"/>
            <a:ext cx="1900999" cy="96729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7161516" y="4017146"/>
            <a:ext cx="94037" cy="25034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782839E-9C67-4E0A-8381-9EE4184F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3592050" y="3912407"/>
            <a:ext cx="925454" cy="688135"/>
          </a:xfrm>
          <a:prstGeom prst="rect">
            <a:avLst/>
          </a:prstGeom>
        </p:spPr>
      </p:pic>
      <p:sp>
        <p:nvSpPr>
          <p:cNvPr id="40" name="Полилиния 39"/>
          <p:cNvSpPr/>
          <p:nvPr/>
        </p:nvSpPr>
        <p:spPr>
          <a:xfrm>
            <a:off x="4252199" y="4339139"/>
            <a:ext cx="252668" cy="189459"/>
          </a:xfrm>
          <a:custGeom>
            <a:avLst/>
            <a:gdLst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111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" h="224361">
                <a:moveTo>
                  <a:pt x="75541" y="0"/>
                </a:moveTo>
                <a:cubicBezTo>
                  <a:pt x="43262" y="62441"/>
                  <a:pt x="10983" y="124883"/>
                  <a:pt x="2516" y="161925"/>
                </a:cubicBezTo>
                <a:cubicBezTo>
                  <a:pt x="-5951" y="198967"/>
                  <a:pt x="8337" y="217487"/>
                  <a:pt x="24741" y="222250"/>
                </a:cubicBezTo>
                <a:cubicBezTo>
                  <a:pt x="41145" y="227013"/>
                  <a:pt x="65487" y="226483"/>
                  <a:pt x="100941" y="190500"/>
                </a:cubicBezTo>
                <a:cubicBezTo>
                  <a:pt x="136395" y="154517"/>
                  <a:pt x="228470" y="20108"/>
                  <a:pt x="237466" y="6350"/>
                </a:cubicBezTo>
                <a:cubicBezTo>
                  <a:pt x="246462" y="-7408"/>
                  <a:pt x="165499" y="129646"/>
                  <a:pt x="154916" y="165100"/>
                </a:cubicBezTo>
                <a:cubicBezTo>
                  <a:pt x="144333" y="200554"/>
                  <a:pt x="157033" y="216429"/>
                  <a:pt x="173966" y="219075"/>
                </a:cubicBezTo>
                <a:cubicBezTo>
                  <a:pt x="190899" y="221721"/>
                  <a:pt x="233233" y="197908"/>
                  <a:pt x="256516" y="180975"/>
                </a:cubicBezTo>
                <a:cubicBezTo>
                  <a:pt x="279799" y="164042"/>
                  <a:pt x="296732" y="140758"/>
                  <a:pt x="313666" y="1174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5268933" y="4342104"/>
            <a:ext cx="252668" cy="189459"/>
          </a:xfrm>
          <a:custGeom>
            <a:avLst/>
            <a:gdLst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111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" h="224361">
                <a:moveTo>
                  <a:pt x="75541" y="0"/>
                </a:moveTo>
                <a:cubicBezTo>
                  <a:pt x="43262" y="62441"/>
                  <a:pt x="10983" y="124883"/>
                  <a:pt x="2516" y="161925"/>
                </a:cubicBezTo>
                <a:cubicBezTo>
                  <a:pt x="-5951" y="198967"/>
                  <a:pt x="8337" y="217487"/>
                  <a:pt x="24741" y="222250"/>
                </a:cubicBezTo>
                <a:cubicBezTo>
                  <a:pt x="41145" y="227013"/>
                  <a:pt x="65487" y="226483"/>
                  <a:pt x="100941" y="190500"/>
                </a:cubicBezTo>
                <a:cubicBezTo>
                  <a:pt x="136395" y="154517"/>
                  <a:pt x="228470" y="20108"/>
                  <a:pt x="237466" y="6350"/>
                </a:cubicBezTo>
                <a:cubicBezTo>
                  <a:pt x="246462" y="-7408"/>
                  <a:pt x="165499" y="129646"/>
                  <a:pt x="154916" y="165100"/>
                </a:cubicBezTo>
                <a:cubicBezTo>
                  <a:pt x="144333" y="200554"/>
                  <a:pt x="157033" y="216429"/>
                  <a:pt x="173966" y="219075"/>
                </a:cubicBezTo>
                <a:cubicBezTo>
                  <a:pt x="190899" y="221721"/>
                  <a:pt x="233233" y="197908"/>
                  <a:pt x="256516" y="180975"/>
                </a:cubicBezTo>
                <a:cubicBezTo>
                  <a:pt x="279799" y="164042"/>
                  <a:pt x="296732" y="140758"/>
                  <a:pt x="313666" y="1174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B782839E-9C67-4E0A-8381-9EE4184F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2317" r="51578" b="72129"/>
          <a:stretch/>
        </p:blipFill>
        <p:spPr>
          <a:xfrm>
            <a:off x="4623036" y="3923424"/>
            <a:ext cx="925454" cy="688135"/>
          </a:xfrm>
          <a:prstGeom prst="rect">
            <a:avLst/>
          </a:prstGeom>
        </p:spPr>
      </p:pic>
      <p:pic>
        <p:nvPicPr>
          <p:cNvPr id="2052" name="Picture 4" descr="D:\1 клас\1. Навчання грамоти\1 УРОКИ 2023\Письмо\4 Блок р т д з й б\044 - Написання великої букви Т\2023-11-27_21005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79" y="4017146"/>
            <a:ext cx="1644482" cy="7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Дуга 42"/>
          <p:cNvSpPr/>
          <p:nvPr/>
        </p:nvSpPr>
        <p:spPr>
          <a:xfrm rot="8786127">
            <a:off x="5294429" y="4552257"/>
            <a:ext cx="1266761" cy="88754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9435665">
            <a:off x="6141218" y="4831983"/>
            <a:ext cx="1468861" cy="5395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8399758">
            <a:off x="6887502" y="4792517"/>
            <a:ext cx="736102" cy="6855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6875648" y="4820125"/>
            <a:ext cx="94037" cy="25034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034346" y="4838603"/>
            <a:ext cx="2007537" cy="18567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0037" y="384149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двох останніх рядках. Скільки слів в кожному реченні?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7697C75-F125-47B9-A48B-EEEE724474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4" t="51626" r="7673" b="28459"/>
          <a:stretch/>
        </p:blipFill>
        <p:spPr>
          <a:xfrm>
            <a:off x="3494315" y="2330855"/>
            <a:ext cx="7543800" cy="250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2BAE1D4-45B7-45C6-8C92-1600DE1311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t="36373" r="28516" b="35325"/>
          <a:stretch/>
        </p:blipFill>
        <p:spPr>
          <a:xfrm>
            <a:off x="3665764" y="3109866"/>
            <a:ext cx="5048251" cy="9822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C54D495-D3BA-41A3-9615-3B184788E3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7" t="68867" r="45621" b="2831"/>
          <a:stretch/>
        </p:blipFill>
        <p:spPr>
          <a:xfrm>
            <a:off x="6032385" y="3831295"/>
            <a:ext cx="5177179" cy="10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7841" y="530782"/>
            <a:ext cx="9320590" cy="14520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Назви спортивний інвентар, зображений на малюнках.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Для </a:t>
            </a:r>
            <a:r>
              <a:rPr lang="uk-UA" sz="2800" b="1" dirty="0">
                <a:solidFill>
                  <a:schemeClr val="bg1"/>
                </a:solidFill>
              </a:rPr>
              <a:t>чого він призначений?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Який </a:t>
            </a:r>
            <a:r>
              <a:rPr lang="uk-UA" sz="2800" b="1" dirty="0">
                <a:solidFill>
                  <a:schemeClr val="bg1"/>
                </a:solidFill>
              </a:rPr>
              <a:t>ще спортивний інвентар тобі відомий.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5" y="2912370"/>
            <a:ext cx="2533293" cy="26135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60278" y="5109928"/>
            <a:ext cx="7300893" cy="121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речення за цими малюнками.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2400" b="1" dirty="0">
                <a:solidFill>
                  <a:schemeClr val="bg1"/>
                </a:solidFill>
              </a:rPr>
              <a:t>малюнки кольоровими олівцями.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Намалюй </a:t>
            </a:r>
            <a:r>
              <a:rPr lang="uk-UA" sz="2400" b="1" dirty="0">
                <a:solidFill>
                  <a:schemeClr val="bg1"/>
                </a:solidFill>
              </a:rPr>
              <a:t>свій улюблений спортивний інвентар.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407571-A6ED-4C81-B512-56DED0E2C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1" t="72115" r="18746" b="12611"/>
          <a:stretch/>
        </p:blipFill>
        <p:spPr>
          <a:xfrm>
            <a:off x="2877605" y="2322085"/>
            <a:ext cx="8837516" cy="2663572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5FC2A-8F51-4D8E-9541-6FF4DFA03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" t="1819" r="1251" b="3710"/>
          <a:stretch/>
        </p:blipFill>
        <p:spPr>
          <a:xfrm>
            <a:off x="2877605" y="2322085"/>
            <a:ext cx="8837516" cy="2663572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5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45092</TotalTime>
  <Words>384</Words>
  <Application>Microsoft Office PowerPoint</Application>
  <PresentationFormat>Произвольный</PresentationFormat>
  <Paragraphs>68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2880</cp:revision>
  <dcterms:created xsi:type="dcterms:W3CDTF">2018-01-05T16:38:53Z</dcterms:created>
  <dcterms:modified xsi:type="dcterms:W3CDTF">2023-11-28T09:37:46Z</dcterms:modified>
</cp:coreProperties>
</file>