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734" r:id="rId3"/>
    <p:sldId id="692" r:id="rId4"/>
    <p:sldId id="735" r:id="rId5"/>
    <p:sldId id="736" r:id="rId6"/>
    <p:sldId id="622" r:id="rId7"/>
    <p:sldId id="722" r:id="rId8"/>
    <p:sldId id="741" r:id="rId9"/>
    <p:sldId id="742" r:id="rId10"/>
    <p:sldId id="728" r:id="rId11"/>
    <p:sldId id="612" r:id="rId12"/>
    <p:sldId id="697" r:id="rId13"/>
    <p:sldId id="740" r:id="rId14"/>
    <p:sldId id="737" r:id="rId15"/>
    <p:sldId id="73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456"/>
    <a:srgbClr val="EF71CE"/>
    <a:srgbClr val="E838BA"/>
    <a:srgbClr val="FF3300"/>
    <a:srgbClr val="295FFF"/>
    <a:srgbClr val="322ADA"/>
    <a:srgbClr val="463EDE"/>
    <a:srgbClr val="FF5050"/>
    <a:srgbClr val="F2B800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95" autoAdjust="0"/>
    <p:restoredTop sz="94660"/>
  </p:normalViewPr>
  <p:slideViewPr>
    <p:cSldViewPr snapToGrid="0">
      <p:cViewPr>
        <p:scale>
          <a:sx n="78" d="100"/>
          <a:sy n="78" d="100"/>
        </p:scale>
        <p:origin x="-540" y="-19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600" b="1" dirty="0"/>
              <a:t>Тамара, Тетянка, трактор, ранок, Віктор, квіти, Мурка, </a:t>
            </a:r>
          </a:p>
          <a:p>
            <a:pPr algn="ctr"/>
            <a:r>
              <a:rPr lang="uk-UA" sz="1600" b="1" dirty="0"/>
              <a:t>сміливий, мороз, ворона, теніс, Руслан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8.wdp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6996" y="4695405"/>
            <a:ext cx="9555297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Велика буква Т. Читання слів, речень і тексту з вивченими літерами. 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резентація &quot;Звуки [т], [т'], буква Тт («те»)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37" y="971130"/>
            <a:ext cx="4024657" cy="301849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89100" y="1321674"/>
            <a:ext cx="35131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44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56453" y="599981"/>
            <a:ext cx="8756193" cy="7734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Утвори </a:t>
            </a:r>
            <a:r>
              <a:rPr lang="uk-UA" sz="4000" b="1" dirty="0">
                <a:solidFill>
                  <a:schemeClr val="bg1"/>
                </a:solidFill>
              </a:rPr>
              <a:t>та </a:t>
            </a:r>
            <a:r>
              <a:rPr lang="uk-UA" sz="4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4000" b="1" dirty="0">
                <a:solidFill>
                  <a:schemeClr val="bg1"/>
                </a:solidFill>
              </a:rPr>
              <a:t>слова за </a:t>
            </a:r>
            <a:r>
              <a:rPr lang="uk-UA" sz="4000" b="1" dirty="0" smtClean="0">
                <a:solidFill>
                  <a:schemeClr val="bg1"/>
                </a:solidFill>
              </a:rPr>
              <a:t>зразком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1084789" y="2166792"/>
            <a:ext cx="2732875" cy="34281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12D032E-E38F-4330-BA94-37C3E66340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0" t="63180" r="53472" b="17805"/>
          <a:stretch/>
        </p:blipFill>
        <p:spPr>
          <a:xfrm>
            <a:off x="4869027" y="1982796"/>
            <a:ext cx="5729327" cy="4060881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8C8C44-9403-4C4D-9D6F-FE7A0B6E5471}"/>
              </a:ext>
            </a:extLst>
          </p:cNvPr>
          <p:cNvSpPr txBox="1"/>
          <p:nvPr/>
        </p:nvSpPr>
        <p:spPr>
          <a:xfrm>
            <a:off x="6929549" y="3037420"/>
            <a:ext cx="2002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/>
              <a:t>котик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8289F64-C74B-43DD-BEBA-DE665DCC3E7C}"/>
              </a:ext>
            </a:extLst>
          </p:cNvPr>
          <p:cNvSpPr txBox="1"/>
          <p:nvPr/>
        </p:nvSpPr>
        <p:spPr>
          <a:xfrm>
            <a:off x="7264418" y="3880883"/>
            <a:ext cx="256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err="1"/>
              <a:t>кротик</a:t>
            </a:r>
            <a:endParaRPr lang="uk-UA" sz="5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434A7B-F077-4951-A251-A182662692D0}"/>
              </a:ext>
            </a:extLst>
          </p:cNvPr>
          <p:cNvSpPr txBox="1"/>
          <p:nvPr/>
        </p:nvSpPr>
        <p:spPr>
          <a:xfrm>
            <a:off x="7091289" y="4676917"/>
            <a:ext cx="256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/>
              <a:t>ротик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0FAFC69-60C0-48E6-8AE3-F7EEF1FFB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5" t="31157" r="17516" b="62580"/>
          <a:stretch/>
        </p:blipFill>
        <p:spPr>
          <a:xfrm>
            <a:off x="1676220" y="4665012"/>
            <a:ext cx="9216428" cy="11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C30A6C7-AB99-443E-A2BF-5E04603E8F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2497080" y="4831611"/>
            <a:ext cx="580247" cy="7532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A49564B7-64E9-4C98-9E77-5D10CEFC7C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3095124" y="4827655"/>
            <a:ext cx="580247" cy="7532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087132BE-F746-425A-B6F0-31AEE3F8E9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3699844" y="4836708"/>
            <a:ext cx="580247" cy="7532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3CD2C9F2-D985-4792-B00D-166C77F1A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4304564" y="4836708"/>
            <a:ext cx="580247" cy="75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8799AAA-E10B-4C60-8398-F68A5BFD1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4909284" y="4836708"/>
            <a:ext cx="580247" cy="7532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B2969201-69F5-49B7-BF97-038300A649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3" t="12652" r="32422" b="50145"/>
          <a:stretch/>
        </p:blipFill>
        <p:spPr>
          <a:xfrm>
            <a:off x="7563003" y="4813505"/>
            <a:ext cx="2558176" cy="8927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526" y="434341"/>
            <a:ext cx="2779598" cy="339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31520" y="3761097"/>
            <a:ext cx="3300905" cy="9039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у  клітинках велику </a:t>
            </a:r>
            <a:r>
              <a:rPr lang="uk-UA" sz="2000" b="1" dirty="0" smtClean="0">
                <a:solidFill>
                  <a:schemeClr val="bg1"/>
                </a:solidFill>
              </a:rPr>
              <a:t>букву Т і ім’я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86051" y="434341"/>
            <a:ext cx="7946170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D:\1 клас\1. Навчання грамоти\1 УРОКИ 2023\Читання\4 Блок р т д з й б\044 - Велика буква Т\2023-11-28_1546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32" y="1399320"/>
            <a:ext cx="6554013" cy="291664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53949" b="85124"/>
          <a:stretch/>
        </p:blipFill>
        <p:spPr>
          <a:xfrm>
            <a:off x="2932060" y="4431302"/>
            <a:ext cx="6106058" cy="109660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49290" b="79699"/>
          <a:stretch/>
        </p:blipFill>
        <p:spPr>
          <a:xfrm>
            <a:off x="2709148" y="1646038"/>
            <a:ext cx="6723697" cy="15071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94720" y="459758"/>
            <a:ext cx="8756193" cy="11862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Слуховий диктант. </a:t>
            </a:r>
            <a:r>
              <a:rPr lang="uk-UA" sz="3600" b="1" dirty="0" smtClean="0">
                <a:solidFill>
                  <a:schemeClr val="bg1"/>
                </a:solidFill>
              </a:rPr>
              <a:t>Надрукуй </a:t>
            </a:r>
            <a:r>
              <a:rPr lang="uk-UA" sz="3600" b="1" dirty="0">
                <a:solidFill>
                  <a:schemeClr val="bg1"/>
                </a:solidFill>
              </a:rPr>
              <a:t>у клітинках тільки перші букви слів.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50211" y="1923915"/>
            <a:ext cx="2720135" cy="25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80402" y="1862595"/>
            <a:ext cx="2772908" cy="257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1" name="Прямоугольник 160"/>
          <p:cNvSpPr/>
          <p:nvPr/>
        </p:nvSpPr>
        <p:spPr>
          <a:xfrm>
            <a:off x="2655811" y="5548722"/>
            <a:ext cx="697274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Тамара, Тетянка, трактор, ранок, Віктор, квіти, Мурка, сміливий, мороз, ворона, теніс, Руслан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43" name="Дуга 42"/>
          <p:cNvSpPr/>
          <p:nvPr/>
        </p:nvSpPr>
        <p:spPr>
          <a:xfrm flipH="1">
            <a:off x="3384104" y="2492129"/>
            <a:ext cx="214147" cy="41964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741820" y="1878832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239762" y="2081858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7376889" y="2100891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398117" y="1872856"/>
            <a:ext cx="0" cy="423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3421565" y="2081858"/>
            <a:ext cx="153316" cy="205875"/>
            <a:chOff x="3398075" y="6018352"/>
            <a:chExt cx="184699" cy="263541"/>
          </a:xfrm>
        </p:grpSpPr>
        <p:sp>
          <p:nvSpPr>
            <p:cNvPr id="28" name="Полилиния 2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66472" y="1866389"/>
            <a:ext cx="206668" cy="416143"/>
            <a:chOff x="2061433" y="3181953"/>
            <a:chExt cx="361093" cy="708354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>
            <a:off x="3800476" y="1862595"/>
            <a:ext cx="213803" cy="421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4633453" y="1872856"/>
            <a:ext cx="205515" cy="414139"/>
            <a:chOff x="2162175" y="2767013"/>
            <a:chExt cx="323850" cy="660050"/>
          </a:xfrm>
        </p:grpSpPr>
        <p:sp>
          <p:nvSpPr>
            <p:cNvPr id="36" name="Полилиния 35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072100" y="2089140"/>
            <a:ext cx="157736" cy="285553"/>
            <a:chOff x="2165377" y="4123467"/>
            <a:chExt cx="304800" cy="507045"/>
          </a:xfrm>
        </p:grpSpPr>
        <p:cxnSp>
          <p:nvCxnSpPr>
            <p:cNvPr id="39" name="Прямая соединительная линия 38"/>
            <p:cNvCxnSpPr>
              <a:endCxn id="40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921245" y="1883696"/>
            <a:ext cx="208569" cy="415449"/>
            <a:chOff x="1978175" y="3069431"/>
            <a:chExt cx="345925" cy="709196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Полилиния 73"/>
          <p:cNvSpPr/>
          <p:nvPr/>
        </p:nvSpPr>
        <p:spPr>
          <a:xfrm>
            <a:off x="8588647" y="1877762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5471876" y="1860533"/>
            <a:ext cx="198500" cy="433748"/>
            <a:chOff x="2171214" y="3488924"/>
            <a:chExt cx="250517" cy="354414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5907018" y="2081858"/>
            <a:ext cx="130273" cy="214484"/>
            <a:chOff x="2171214" y="3488924"/>
            <a:chExt cx="250517" cy="35441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6420287" y="1723661"/>
            <a:ext cx="342925" cy="563334"/>
            <a:chOff x="6311317" y="1580377"/>
            <a:chExt cx="342925" cy="563334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6482780" y="1945856"/>
              <a:ext cx="0" cy="197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рямоугольник 91"/>
            <p:cNvSpPr/>
            <p:nvPr/>
          </p:nvSpPr>
          <p:spPr>
            <a:xfrm>
              <a:off x="6311317" y="1580377"/>
              <a:ext cx="3429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/>
                <a:t>.</a:t>
              </a:r>
              <a:endParaRPr lang="ru-RU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Полилиния 92"/>
          <p:cNvSpPr/>
          <p:nvPr/>
        </p:nvSpPr>
        <p:spPr>
          <a:xfrm>
            <a:off x="8164703" y="2088949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>
            <a:off x="4218829" y="2511062"/>
            <a:ext cx="195477" cy="412969"/>
            <a:chOff x="2175029" y="3488924"/>
            <a:chExt cx="246702" cy="354414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4801357" y="2196207"/>
            <a:ext cx="896057" cy="837155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5400049" y="2645964"/>
            <a:ext cx="312224" cy="321358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5201722" y="4810401"/>
            <a:ext cx="312224" cy="321358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5793090" y="2455172"/>
            <a:ext cx="376093" cy="503302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6898641" y="4845852"/>
            <a:ext cx="289194" cy="294096"/>
          </a:xfrm>
          <a:prstGeom prst="rect">
            <a:avLst/>
          </a:prstGeom>
        </p:spPr>
      </p:pic>
      <p:sp>
        <p:nvSpPr>
          <p:cNvPr id="140" name="Полилиния 139"/>
          <p:cNvSpPr/>
          <p:nvPr/>
        </p:nvSpPr>
        <p:spPr>
          <a:xfrm>
            <a:off x="6537901" y="4891293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4778508" y="4636646"/>
            <a:ext cx="376093" cy="503302"/>
          </a:xfrm>
          <a:prstGeom prst="rect">
            <a:avLst/>
          </a:prstGeom>
        </p:spPr>
      </p:pic>
      <p:grpSp>
        <p:nvGrpSpPr>
          <p:cNvPr id="82" name="Группа 81"/>
          <p:cNvGrpSpPr/>
          <p:nvPr/>
        </p:nvGrpSpPr>
        <p:grpSpPr>
          <a:xfrm>
            <a:off x="6711802" y="2504171"/>
            <a:ext cx="210813" cy="416283"/>
            <a:chOff x="1307861" y="3120160"/>
            <a:chExt cx="1571625" cy="2301598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Дуга 136"/>
          <p:cNvSpPr/>
          <p:nvPr/>
        </p:nvSpPr>
        <p:spPr>
          <a:xfrm flipH="1">
            <a:off x="6123231" y="4871084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олилиния 137"/>
          <p:cNvSpPr/>
          <p:nvPr/>
        </p:nvSpPr>
        <p:spPr>
          <a:xfrm>
            <a:off x="5696235" y="4679932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4" name="Группа 143"/>
          <p:cNvGrpSpPr/>
          <p:nvPr/>
        </p:nvGrpSpPr>
        <p:grpSpPr>
          <a:xfrm>
            <a:off x="7134612" y="2719424"/>
            <a:ext cx="142865" cy="201890"/>
            <a:chOff x="1307861" y="3120160"/>
            <a:chExt cx="1571625" cy="2301598"/>
          </a:xfrm>
        </p:grpSpPr>
        <p:cxnSp>
          <p:nvCxnSpPr>
            <p:cNvPr id="145" name="Прямая соединительная линия 144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6271731" y="2679247"/>
            <a:ext cx="289194" cy="294096"/>
          </a:xfrm>
          <a:prstGeom prst="rect">
            <a:avLst/>
          </a:prstGeom>
        </p:spPr>
      </p:pic>
      <p:sp>
        <p:nvSpPr>
          <p:cNvPr id="151" name="Полилиния 150"/>
          <p:cNvSpPr/>
          <p:nvPr/>
        </p:nvSpPr>
        <p:spPr>
          <a:xfrm>
            <a:off x="9006107" y="2096028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Дуга 152"/>
          <p:cNvSpPr/>
          <p:nvPr/>
        </p:nvSpPr>
        <p:spPr>
          <a:xfrm flipH="1">
            <a:off x="3835666" y="2710371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4" name="Группа 153"/>
          <p:cNvGrpSpPr/>
          <p:nvPr/>
        </p:nvGrpSpPr>
        <p:grpSpPr>
          <a:xfrm>
            <a:off x="4656059" y="2706823"/>
            <a:ext cx="122449" cy="208237"/>
            <a:chOff x="2175029" y="3488924"/>
            <a:chExt cx="246702" cy="354414"/>
          </a:xfrm>
        </p:grpSpPr>
        <p:cxnSp>
          <p:nvCxnSpPr>
            <p:cNvPr id="155" name="Прямая соединительная линия 15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7449455" y="2483077"/>
            <a:ext cx="427366" cy="542328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7804317" y="2537783"/>
            <a:ext cx="389329" cy="558588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xmlns="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7690439" y="4641452"/>
            <a:ext cx="427366" cy="542328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xmlns="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4317458" y="4700309"/>
            <a:ext cx="389329" cy="558588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xmlns="" id="{4C30A6C7-AB99-443E-A2BF-5E04603E8F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8338383" y="2463329"/>
            <a:ext cx="381403" cy="495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xmlns="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8730125" y="2672298"/>
            <a:ext cx="402114" cy="308114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xmlns="" id="{4C30A6C7-AB99-443E-A2BF-5E04603E8F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3158574" y="4626843"/>
            <a:ext cx="381403" cy="495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xmlns="" id="{4C30A6C7-AB99-443E-A2BF-5E04603E8F1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3568519" y="4614463"/>
            <a:ext cx="402830" cy="5229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xmlns="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3955143" y="4817200"/>
            <a:ext cx="438524" cy="336013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xmlns="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7266565" y="4823497"/>
            <a:ext cx="438524" cy="336013"/>
          </a:xfrm>
          <a:prstGeom prst="rect">
            <a:avLst/>
          </a:prstGeom>
        </p:spPr>
      </p:pic>
      <p:sp>
        <p:nvSpPr>
          <p:cNvPr id="99" name="Прямоугольник 98"/>
          <p:cNvSpPr/>
          <p:nvPr/>
        </p:nvSpPr>
        <p:spPr>
          <a:xfrm>
            <a:off x="4258367" y="3397347"/>
            <a:ext cx="376763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 smtClean="0"/>
              <a:t>Назви букви </a:t>
            </a:r>
            <a:r>
              <a:rPr lang="uk-UA" sz="2000" b="1" dirty="0" smtClean="0"/>
              <a:t>голосних звуків</a:t>
            </a:r>
            <a:r>
              <a:rPr lang="uk-UA" sz="2000" b="1" smtClean="0"/>
              <a:t>. </a:t>
            </a:r>
          </a:p>
          <a:p>
            <a:pPr algn="ctr"/>
            <a:r>
              <a:rPr lang="uk-UA" sz="2000" b="1" smtClean="0"/>
              <a:t>Назви </a:t>
            </a:r>
            <a:r>
              <a:rPr lang="uk-UA" sz="2000" b="1"/>
              <a:t>букви </a:t>
            </a:r>
            <a:r>
              <a:rPr lang="uk-UA" sz="2000" b="1" smtClean="0"/>
              <a:t>приголосних звуків</a:t>
            </a:r>
            <a:endParaRPr lang="uk-UA" sz="2000" b="1" dirty="0"/>
          </a:p>
        </p:txBody>
      </p:sp>
      <p:sp>
        <p:nvSpPr>
          <p:cNvPr id="102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40" grpId="0" animBg="1"/>
      <p:bldP spid="137" grpId="0" animBg="1"/>
      <p:bldP spid="1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95104" y="1655797"/>
            <a:ext cx="2281469" cy="211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86051" y="434341"/>
            <a:ext cx="7946170" cy="7772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369" y="1021692"/>
            <a:ext cx="2554606" cy="3123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00287" y="3934757"/>
            <a:ext cx="7701787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З’єднай стрілочками склади так, щоб утворились імена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4 Блок р т д з й б\044 - Велика буква Т\2023-11-28_1555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75" y="1281564"/>
            <a:ext cx="6810716" cy="260409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1 клас\1. Навчання грамоти\1 УРОКИ 2023\Читання\4 Блок р т д з й б\044 - Велика буква Т\2023-11-28_1601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75" y="4481310"/>
            <a:ext cx="6810716" cy="169924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091409" y="1460451"/>
            <a:ext cx="3252170" cy="7870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511080" y="4974336"/>
            <a:ext cx="1170648" cy="457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957229" y="5038326"/>
            <a:ext cx="1170648" cy="457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3511080" y="5102334"/>
            <a:ext cx="2561253" cy="32920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589304" y="5087094"/>
            <a:ext cx="1170648" cy="457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7589304" y="5087094"/>
            <a:ext cx="1303063" cy="40843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1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191165" y="1486117"/>
            <a:ext cx="5761112" cy="3051593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0350" y="1580752"/>
            <a:ext cx="562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«Те».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06680" y="604698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0209" y="4657611"/>
            <a:ext cx="4620768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 smtClean="0">
                <a:solidFill>
                  <a:schemeClr val="bg1"/>
                </a:solidFill>
              </a:rPr>
              <a:t>Тиса, Тернопіль, Туреччина, Тибет, Тихий (океан), Тишко, Тайфун (кличка)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38414" y="513465"/>
            <a:ext cx="8732066" cy="947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smtClean="0">
                <a:solidFill>
                  <a:schemeClr val="bg1"/>
                </a:solidFill>
              </a:rPr>
              <a:t>Оціни свою роботу.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35167" y="4809340"/>
            <a:ext cx="1818290" cy="10556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просто</a:t>
            </a:r>
            <a:r>
              <a:rPr lang="uk-UA" sz="2800" b="1" dirty="0">
                <a:solidFill>
                  <a:schemeClr val="bg1"/>
                </a:solidFill>
              </a:rPr>
              <a:t>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6466" y="4779146"/>
            <a:ext cx="1696172" cy="1055608"/>
          </a:xfrm>
          <a:prstGeom prst="roundRect">
            <a:avLst/>
          </a:prstGeom>
          <a:solidFill>
            <a:srgbClr val="F0945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9267" y="4809340"/>
            <a:ext cx="1656425" cy="1055608"/>
          </a:xfrm>
          <a:prstGeom prst="roundRect">
            <a:avLst/>
          </a:prstGeom>
          <a:solidFill>
            <a:srgbClr val="E838B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9" name="Picture 2" descr="D:\Картинки до тестів\Емоції Книг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96" y="1672203"/>
            <a:ext cx="2254169" cy="295572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Картинки до тестів\Емоції Книга\images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365" y="1672203"/>
            <a:ext cx="2175510" cy="286368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:\Картинки до тестів\Емоції Книга\1630677907_23-papik-pro-p-kniga-detskii-risunok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62" y="1679999"/>
            <a:ext cx="2170580" cy="289410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D:\Картинки до тестів\Емоції Книга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" y="1655075"/>
            <a:ext cx="2379864" cy="286983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88365" y="4707839"/>
            <a:ext cx="2563704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Отримав(ла) задоволення!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618341" y="1976178"/>
            <a:ext cx="2365928" cy="9694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6664995" y="1796630"/>
            <a:ext cx="1949070" cy="9838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831580" y="4567811"/>
            <a:ext cx="2441914" cy="912248"/>
          </a:xfrm>
          <a:prstGeom prst="roundRect">
            <a:avLst/>
          </a:prstGeom>
          <a:solidFill>
            <a:srgbClr val="F0945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Відкрию нові знання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218199" y="4721126"/>
            <a:ext cx="2114392" cy="1039958"/>
          </a:xfrm>
          <a:prstGeom prst="roundRect">
            <a:avLst/>
          </a:prstGeom>
          <a:solidFill>
            <a:srgbClr val="EF71C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Книг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40" y="3473920"/>
            <a:ext cx="2254169" cy="295572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Картинки до тестів\Емоції Книга\images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97" y="1513767"/>
            <a:ext cx="2175510" cy="286368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Картинки до тестів\Емоції Книга\1630677907_23-papik-pro-p-kniga-detskii-risunok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15" y="3576882"/>
            <a:ext cx="2170580" cy="289410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Картинки до тестів\Емоції Книга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87864"/>
            <a:ext cx="2379864" cy="286983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0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8560" y="445745"/>
            <a:ext cx="8756193" cy="11957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малюнки.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яке слово «заховалось» у схемі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37514" y="2993674"/>
            <a:ext cx="2932273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413316" y="301211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976023" y="301211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573901" y="301211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029291" y="2800178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13658" y="2808310"/>
            <a:ext cx="423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т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46859" y="2808309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р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21313" y="2796771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6200000" flipH="1">
            <a:off x="5154486" y="217617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837514" y="2178414"/>
            <a:ext cx="2698286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121227" y="224514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ый треугольник 30"/>
          <p:cNvSpPr/>
          <p:nvPr/>
        </p:nvSpPr>
        <p:spPr>
          <a:xfrm rot="12565604" flipH="1">
            <a:off x="7328834" y="189856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16200000" flipH="1">
            <a:off x="5714057" y="217617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5981764" y="3734640"/>
            <a:ext cx="204893" cy="691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483689" y="2167169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7173339" y="225240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7165740" y="301211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7235770" y="2800177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16200000" flipH="1">
            <a:off x="6778458" y="217617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липарт трава (5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44" y="4210236"/>
            <a:ext cx="2472790" cy="22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липарт молоток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69" y="1967764"/>
            <a:ext cx="2540823" cy="166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липарт такси (3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500" l="1222" r="97556">
                        <a14:foregroundMark x1="19556" y1="77000" x2="19556" y2="77000"/>
                        <a14:foregroundMark x1="22222" y1="67833" x2="22222" y2="67833"/>
                        <a14:foregroundMark x1="26333" y1="74667" x2="26333" y2="74667"/>
                        <a14:foregroundMark x1="22556" y1="81833" x2="22556" y2="81833"/>
                        <a14:foregroundMark x1="16111" y1="82500" x2="16111" y2="81333"/>
                        <a14:foregroundMark x1="15111" y1="74667" x2="15111" y2="74667"/>
                        <a14:foregroundMark x1="21222" y1="73833" x2="21222" y2="73833"/>
                        <a14:foregroundMark x1="20556" y1="69000" x2="20556" y2="69000"/>
                        <a14:foregroundMark x1="25667" y1="76667" x2="25667" y2="76667"/>
                        <a14:foregroundMark x1="21333" y1="81333" x2="21333" y2="81333"/>
                        <a14:foregroundMark x1="75556" y1="74667" x2="75556" y2="74667"/>
                        <a14:foregroundMark x1="74222" y1="77500" x2="74222" y2="77500"/>
                        <a14:foregroundMark x1="78222" y1="82500" x2="78222" y2="82500"/>
                        <a14:foregroundMark x1="83556" y1="78500" x2="83556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42" y="3734640"/>
            <a:ext cx="2994932" cy="199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Трактор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904" y="3734640"/>
            <a:ext cx="3354963" cy="22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липарт торт (5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308" y="1883922"/>
            <a:ext cx="1652160" cy="15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encrypted-tbn0.gstatic.com/images?q=tbn:ANd9GcRAA14etc4mQp3enAmIGcfeU-G-naYkGojgmSR84vo_mJeO6ewD&amp;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9076" y="3633597"/>
            <a:ext cx="3151543" cy="2684649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841437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423968" y="1637335"/>
            <a:ext cx="4618433" cy="20090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Тимур, Толик і </a:t>
            </a:r>
            <a:r>
              <a:rPr lang="ru-RU" sz="2800" b="1" dirty="0" err="1">
                <a:solidFill>
                  <a:schemeClr val="bg1"/>
                </a:solidFill>
              </a:rPr>
              <a:t>Таміла</a:t>
            </a:r>
            <a:r>
              <a:rPr lang="ru-RU" sz="2800" b="1" dirty="0">
                <a:solidFill>
                  <a:schemeClr val="bg1"/>
                </a:solidFill>
              </a:rPr>
              <a:t> — </a:t>
            </a:r>
            <a:r>
              <a:rPr lang="ru-RU" sz="2800" b="1" dirty="0" err="1">
                <a:solidFill>
                  <a:schemeClr val="bg1"/>
                </a:solidFill>
              </a:rPr>
              <a:t>туристи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А Тамара, Тарас і </a:t>
            </a:r>
            <a:r>
              <a:rPr lang="ru-RU" sz="2800" b="1" dirty="0" err="1">
                <a:solidFill>
                  <a:schemeClr val="bg1"/>
                </a:solidFill>
              </a:rPr>
              <a:t>Тіна</a:t>
            </a:r>
            <a:r>
              <a:rPr lang="ru-RU" sz="2800" b="1" dirty="0">
                <a:solidFill>
                  <a:schemeClr val="bg1"/>
                </a:solidFill>
              </a:rPr>
              <a:t> — </a:t>
            </a:r>
            <a:r>
              <a:rPr lang="ru-RU" sz="2800" b="1" dirty="0" err="1">
                <a:solidFill>
                  <a:schemeClr val="bg1"/>
                </a:solidFill>
              </a:rPr>
              <a:t>тенісисти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86169" y="1310358"/>
            <a:ext cx="5294030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</a:rPr>
              <a:t>уроці</a:t>
            </a:r>
            <a:r>
              <a:rPr lang="uk-UA" sz="2800" b="1" dirty="0">
                <a:solidFill>
                  <a:srgbClr val="FFFF00"/>
                </a:solidFill>
              </a:rPr>
              <a:t> читання ми познайомимось з великою друкованою буквою </a:t>
            </a:r>
            <a:r>
              <a:rPr lang="uk-UA" sz="2800" b="1" dirty="0" smtClean="0">
                <a:solidFill>
                  <a:schemeClr val="bg1"/>
                </a:solidFill>
              </a:rPr>
              <a:t>Т, </a:t>
            </a:r>
            <a:r>
              <a:rPr lang="uk-UA" sz="2800" b="1" dirty="0">
                <a:solidFill>
                  <a:srgbClr val="FFFF00"/>
                </a:solidFill>
              </a:rPr>
              <a:t>будемо </a:t>
            </a:r>
            <a:r>
              <a:rPr lang="uk-UA" sz="2800" b="1" dirty="0" smtClean="0">
                <a:solidFill>
                  <a:srgbClr val="FFFF00"/>
                </a:solidFill>
              </a:rPr>
              <a:t> писати слуховий диктант, вчитися </a:t>
            </a:r>
            <a:r>
              <a:rPr lang="uk-UA" sz="2800" b="1" dirty="0">
                <a:solidFill>
                  <a:srgbClr val="FFFF00"/>
                </a:solidFill>
              </a:rPr>
              <a:t>читати та будувати речення.</a:t>
            </a:r>
            <a:endParaRPr lang="uk-UA" sz="2400" b="1" i="1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223434" y="1908426"/>
            <a:ext cx="378601" cy="7398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44848" y="1967806"/>
            <a:ext cx="327583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9734524" y="1870770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562769" y="186826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10055751" y="1722717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9841681" y="1494459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9048477" y="1744492"/>
            <a:ext cx="1900711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073699" y="4727623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622279" y="4670324"/>
            <a:ext cx="327583" cy="9198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513649" y="4651591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328684" y="4594710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6820920" y="4494881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5903324" y="4494881"/>
            <a:ext cx="2184457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915111" y="4696120"/>
            <a:ext cx="342135" cy="7374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9225660" y="2025704"/>
            <a:ext cx="378601" cy="7398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Premium Vector | Cute happy kids playing ten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64" y="4429516"/>
            <a:ext cx="3316485" cy="200977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414960" y="2572256"/>
            <a:ext cx="1281708" cy="646986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Тіна</a:t>
            </a:r>
            <a:endParaRPr lang="ru-RU" sz="3200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612813" y="5027279"/>
            <a:ext cx="2711109" cy="1191816"/>
          </a:xfrm>
          <a:prstGeom prst="roundRect">
            <a:avLst/>
          </a:prstGeom>
          <a:solidFill>
            <a:srgbClr val="EF71C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Тимур, Толик, Тарас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585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32" grpId="0" animBg="1"/>
      <p:bldP spid="33" grpId="0" animBg="1"/>
      <p:bldP spid="34" grpId="0" animBg="1"/>
      <p:bldP spid="37" grpId="0" animBg="1"/>
      <p:bldP spid="40" grpId="0" animBg="1"/>
      <p:bldP spid="41" grpId="0" animBg="1"/>
      <p:bldP spid="42" grpId="0" animBg="1"/>
      <p:bldP spid="6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341850"/>
            <a:ext cx="4220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 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т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й 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кс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 тр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 тр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 тр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9142" y="445745"/>
            <a:ext cx="9359039" cy="11957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Чим </a:t>
            </a:r>
            <a:r>
              <a:rPr lang="uk-UA" sz="3200" b="1" dirty="0">
                <a:solidFill>
                  <a:schemeClr val="bg1"/>
                </a:solidFill>
              </a:rPr>
              <a:t>займаються діти з татом? Який у них настрій? </a:t>
            </a:r>
            <a:r>
              <a:rPr lang="uk-UA" sz="3200" b="1" dirty="0" smtClean="0">
                <a:solidFill>
                  <a:schemeClr val="bg1"/>
                </a:solidFill>
              </a:rPr>
              <a:t>Придумай </a:t>
            </a:r>
            <a:r>
              <a:rPr lang="uk-UA" sz="3200" b="1" dirty="0">
                <a:solidFill>
                  <a:schemeClr val="bg1"/>
                </a:solidFill>
              </a:rPr>
              <a:t>імена дітям і татові на букву «Те».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35535"/>
            <a:ext cx="2949876" cy="35582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5D7657C-6024-4913-8F17-7C272CC4F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1" t="3303" r="11368" b="69419"/>
          <a:stretch/>
        </p:blipFill>
        <p:spPr>
          <a:xfrm>
            <a:off x="3123339" y="1673870"/>
            <a:ext cx="7634842" cy="349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099004" y="5226173"/>
            <a:ext cx="7634842" cy="935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Тато, діти, ракетки, теніс, сітка, грають, розмовляють, шорти, взуття, жовтий, фіолетовий, блакитний.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7050" y="1673870"/>
            <a:ext cx="51439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/>
              <a:t>Знайди на малюнку слова на букву 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7D3114-58D2-42E0-B866-1BF9D92E2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20440" r="4501" b="8439"/>
          <a:stretch/>
        </p:blipFill>
        <p:spPr>
          <a:xfrm>
            <a:off x="1627063" y="1770432"/>
            <a:ext cx="8967785" cy="25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96162"/>
            <a:ext cx="2672756" cy="28830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80170" y="472327"/>
            <a:ext cx="8756193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завдання </a:t>
            </a:r>
            <a:r>
              <a:rPr lang="uk-UA" sz="3200" b="1" dirty="0" err="1" smtClean="0">
                <a:solidFill>
                  <a:schemeClr val="bg1"/>
                </a:solidFill>
              </a:rPr>
              <a:t>Читалочки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7063" y="4362432"/>
            <a:ext cx="8967786" cy="14227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та-ксі           </a:t>
            </a:r>
            <a:r>
              <a:rPr lang="uk-UA" sz="4400" b="1" dirty="0" err="1" smtClean="0">
                <a:solidFill>
                  <a:srgbClr val="7030A0"/>
                </a:solidFill>
              </a:rPr>
              <a:t>тра-ктор</a:t>
            </a:r>
            <a:r>
              <a:rPr lang="uk-UA" sz="4400" b="1" dirty="0" smtClean="0">
                <a:solidFill>
                  <a:srgbClr val="7030A0"/>
                </a:solidFill>
              </a:rPr>
              <a:t>              те-ніс</a:t>
            </a:r>
          </a:p>
          <a:p>
            <a:r>
              <a:rPr lang="uk-UA" sz="4400" b="1" dirty="0" smtClean="0">
                <a:solidFill>
                  <a:srgbClr val="7030A0"/>
                </a:solidFill>
              </a:rPr>
              <a:t>та-</a:t>
            </a:r>
            <a:r>
              <a:rPr lang="uk-UA" sz="4400" b="1" dirty="0" err="1" smtClean="0">
                <a:solidFill>
                  <a:srgbClr val="7030A0"/>
                </a:solidFill>
              </a:rPr>
              <a:t>ксист</a:t>
            </a:r>
            <a:r>
              <a:rPr lang="uk-UA" sz="4400" b="1" dirty="0" smtClean="0">
                <a:solidFill>
                  <a:srgbClr val="7030A0"/>
                </a:solidFill>
              </a:rPr>
              <a:t>      </a:t>
            </a:r>
            <a:r>
              <a:rPr lang="uk-UA" sz="4400" b="1" dirty="0" err="1" smtClean="0">
                <a:solidFill>
                  <a:srgbClr val="7030A0"/>
                </a:solidFill>
              </a:rPr>
              <a:t>тра-кто-рист</a:t>
            </a:r>
            <a:r>
              <a:rPr lang="uk-UA" sz="4400" b="1" dirty="0" smtClean="0">
                <a:solidFill>
                  <a:srgbClr val="7030A0"/>
                </a:solidFill>
              </a:rPr>
              <a:t>      те-ні-</a:t>
            </a:r>
            <a:r>
              <a:rPr lang="uk-UA" sz="4400" b="1" dirty="0" err="1" smtClean="0">
                <a:solidFill>
                  <a:srgbClr val="7030A0"/>
                </a:solidFill>
              </a:rPr>
              <a:t>сист</a:t>
            </a:r>
            <a:endParaRPr lang="uk-UA" sz="4400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3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40318" y="598853"/>
            <a:ext cx="9350103" cy="12657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3600" b="1" dirty="0" smtClean="0">
                <a:solidFill>
                  <a:schemeClr val="bg1"/>
                </a:solidFill>
              </a:rPr>
              <a:t>, чи правильно побудовані речення.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Виправи помилки.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255308E-D717-4D29-B9EE-945DEE947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9" t="8841" r="14341" b="79649"/>
          <a:stretch/>
        </p:blipFill>
        <p:spPr>
          <a:xfrm>
            <a:off x="818754" y="1908488"/>
            <a:ext cx="9081150" cy="210368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Пряма зі стрілкою 8">
            <a:extLst>
              <a:ext uri="{FF2B5EF4-FFF2-40B4-BE49-F238E27FC236}">
                <a16:creationId xmlns:a16="http://schemas.microsoft.com/office/drawing/2014/main" xmlns="" id="{A6CB5F4E-E8BD-45B3-87C3-9C83FC18B101}"/>
              </a:ext>
            </a:extLst>
          </p:cNvPr>
          <p:cNvCxnSpPr/>
          <p:nvPr/>
        </p:nvCxnSpPr>
        <p:spPr>
          <a:xfrm>
            <a:off x="5814539" y="2365248"/>
            <a:ext cx="1295658" cy="48418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зі стрілкою 9">
            <a:extLst>
              <a:ext uri="{FF2B5EF4-FFF2-40B4-BE49-F238E27FC236}">
                <a16:creationId xmlns:a16="http://schemas.microsoft.com/office/drawing/2014/main" xmlns="" id="{79A16B88-8154-4E0A-8335-C277617DCF97}"/>
              </a:ext>
            </a:extLst>
          </p:cNvPr>
          <p:cNvCxnSpPr>
            <a:cxnSpLocks/>
          </p:cNvCxnSpPr>
          <p:nvPr/>
        </p:nvCxnSpPr>
        <p:spPr>
          <a:xfrm>
            <a:off x="6260592" y="3054951"/>
            <a:ext cx="1018032" cy="52309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зі стрілкою 11">
            <a:extLst>
              <a:ext uri="{FF2B5EF4-FFF2-40B4-BE49-F238E27FC236}">
                <a16:creationId xmlns:a16="http://schemas.microsoft.com/office/drawing/2014/main" xmlns="" id="{05E92C1B-DD33-4853-9E0D-7251EE930590}"/>
              </a:ext>
            </a:extLst>
          </p:cNvPr>
          <p:cNvCxnSpPr>
            <a:cxnSpLocks/>
          </p:cNvCxnSpPr>
          <p:nvPr/>
        </p:nvCxnSpPr>
        <p:spPr>
          <a:xfrm flipV="1">
            <a:off x="5353505" y="2607338"/>
            <a:ext cx="2217727" cy="9707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Трамвай рисунок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69" y="4326283"/>
            <a:ext cx="2422645" cy="196638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ктус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18" y="4246677"/>
            <a:ext cx="1733974" cy="20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рот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9728" y="4183119"/>
            <a:ext cx="2053627" cy="207005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232786" y="3144372"/>
            <a:ext cx="2715270" cy="32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6475" y="1357370"/>
            <a:ext cx="10484821" cy="286232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5600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У Тамари тато таксист. Він во </a:t>
            </a:r>
            <a:r>
              <a:rPr lang="uk-UA" sz="3600" b="1" dirty="0">
                <a:solidFill>
                  <a:srgbClr val="7030A0"/>
                </a:solidFill>
              </a:rPr>
              <a:t>з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ив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 Тамару по місту. </a:t>
            </a:r>
          </a:p>
          <a:p>
            <a:pPr indent="355600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У Толика тато тренер. Він тренував спортсменів і Толика. </a:t>
            </a:r>
          </a:p>
          <a:p>
            <a:pPr indent="355600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А Тарасиків татко тракторист. Він прокатав Тарасика на тракторі.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879335" y="544898"/>
            <a:ext cx="8756193" cy="735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 smtClean="0">
                <a:solidFill>
                  <a:schemeClr val="bg1"/>
                </a:solidFill>
              </a:rPr>
              <a:t>текст. Придумай </a:t>
            </a:r>
            <a:r>
              <a:rPr lang="uk-UA" sz="3600" b="1" dirty="0">
                <a:solidFill>
                  <a:schemeClr val="bg1"/>
                </a:solidFill>
              </a:rPr>
              <a:t>заголовок.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39A5BDD-16A9-4024-8DEC-E92AEDCFF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3" t="38336" r="9014" b="45491"/>
          <a:stretch/>
        </p:blipFill>
        <p:spPr>
          <a:xfrm>
            <a:off x="3816096" y="4179735"/>
            <a:ext cx="7522519" cy="219426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802255" y="1532813"/>
            <a:ext cx="374573" cy="3305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6474" y="4372950"/>
            <a:ext cx="2450133" cy="1125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Ким працюють тата Тамари, Толика, Тараса?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51620</TotalTime>
  <Words>441</Words>
  <Application>Microsoft Office PowerPoint</Application>
  <PresentationFormat>Произвольный</PresentationFormat>
  <Paragraphs>90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3251</cp:revision>
  <dcterms:created xsi:type="dcterms:W3CDTF">2018-01-05T16:38:53Z</dcterms:created>
  <dcterms:modified xsi:type="dcterms:W3CDTF">2023-11-28T16:23:15Z</dcterms:modified>
</cp:coreProperties>
</file>