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961" r:id="rId3"/>
    <p:sldId id="962" r:id="rId4"/>
    <p:sldId id="963" r:id="rId5"/>
    <p:sldId id="964" r:id="rId6"/>
    <p:sldId id="761" r:id="rId7"/>
    <p:sldId id="901" r:id="rId8"/>
    <p:sldId id="954" r:id="rId9"/>
    <p:sldId id="966" r:id="rId10"/>
    <p:sldId id="967" r:id="rId11"/>
    <p:sldId id="95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CC00CC"/>
    <a:srgbClr val="78B64E"/>
    <a:srgbClr val="FF66FF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7" autoAdjust="0"/>
    <p:restoredTop sz="94660"/>
  </p:normalViewPr>
  <p:slideViewPr>
    <p:cSldViewPr snapToGrid="0">
      <p:cViewPr varScale="1">
        <p:scale>
          <a:sx n="86" d="100"/>
          <a:sy n="86" d="100"/>
        </p:scale>
        <p:origin x="-42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7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6.wdp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microsoft.com/office/2007/relationships/hdphoto" Target="../media/hdphoto4.wdp"/><Relationship Id="rId9" Type="http://schemas.microsoft.com/office/2007/relationships/hdphoto" Target="../media/hdphoto5.wdp"/><Relationship Id="rId1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jpe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03514" y="4489029"/>
            <a:ext cx="10275524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Написання великої букви Д. Письмо складів, слів і речень з вивченими буквами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b="537"/>
          <a:stretch/>
        </p:blipFill>
        <p:spPr>
          <a:xfrm>
            <a:off x="1015742" y="1197429"/>
            <a:ext cx="4146751" cy="2910601"/>
          </a:xfrm>
          <a:prstGeom prst="round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27110" y="1240555"/>
            <a:ext cx="3433916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4</a:t>
            </a:r>
            <a:r>
              <a:rPr lang="en-US" sz="2800" b="1" dirty="0" smtClean="0">
                <a:solidFill>
                  <a:schemeClr val="bg1"/>
                </a:solidFill>
              </a:rPr>
              <a:t>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3552" y="494528"/>
            <a:ext cx="8732066" cy="7924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12290" name="Picture 2" descr="Певица — стоковый векто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10037"/>
          <a:stretch/>
        </p:blipFill>
        <p:spPr bwMode="auto">
          <a:xfrm>
            <a:off x="489856" y="1601754"/>
            <a:ext cx="3167743" cy="4076668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Пение Школа мальчик — стоковый векто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r="18067"/>
          <a:stretch/>
        </p:blipFill>
        <p:spPr bwMode="auto">
          <a:xfrm flipH="1">
            <a:off x="8782050" y="1590344"/>
            <a:ext cx="2768600" cy="3972256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033201" y="1567225"/>
            <a:ext cx="4408971" cy="2645545"/>
          </a:xfrm>
          <a:prstGeom prst="roundRect">
            <a:avLst/>
          </a:prstGeom>
          <a:solidFill>
            <a:srgbClr val="78B6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138991" y="1735835"/>
            <a:ext cx="43031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потрібна велика буква?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Назвіть слова, які починаються з великої букви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71947" y="4509445"/>
            <a:ext cx="4270225" cy="919401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Денис, Дарина, Дніпро, </a:t>
            </a:r>
            <a:r>
              <a:rPr lang="uk-UA" sz="2400" b="1" dirty="0" err="1" smtClean="0">
                <a:solidFill>
                  <a:schemeClr val="bg1"/>
                </a:solidFill>
              </a:rPr>
              <a:t>Дніпрорудне</a:t>
            </a:r>
            <a:r>
              <a:rPr lang="uk-UA" sz="2400" b="1" dirty="0" smtClean="0">
                <a:solidFill>
                  <a:schemeClr val="bg1"/>
                </a:solidFill>
              </a:rPr>
              <a:t>, Данія, Димок,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4138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Funny Corn Cob Smiling Character. A cheerful cartoon corn cob character  smiling, , #AFF, #cheerful, #Charac… | Cartoon clip art, Corn on cob,  Character illustr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466" y="3088158"/>
            <a:ext cx="2544378" cy="254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Попкорн PNG изображения скачать бесплатн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51" y="4226510"/>
            <a:ext cx="19050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Попкорн PNG изображения бесплатно скачать - CrazyPNG-PNG изображение  скачать бесплатно-CrazyPNG-PNG изображение скачать бесплатн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34" y="2314018"/>
            <a:ext cx="3158354" cy="351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опкорн, попкорн, декор, материал png | PNGWi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44" b="39233"/>
          <a:stretch/>
        </p:blipFill>
        <p:spPr bwMode="auto">
          <a:xfrm>
            <a:off x="4954558" y="2675183"/>
            <a:ext cx="932110" cy="76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Попкорн PNG изображения скачать бесплатн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442" y="1007172"/>
            <a:ext cx="19050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Попкорн PNG изображения бесплатно скачать - CrazyPNG-PNG изображение  скачать бесплатно-CrazyPNG-PNG изображение скачать бесплатн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331" y="2353071"/>
            <a:ext cx="3158354" cy="351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Попкорн PNG изображения бесплатно скачать - CrazyPNG-PNG изображение  скачать бесплатно-CrazyPNG-PNG изображение скачать бесплатн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738" y="2314018"/>
            <a:ext cx="3158354" cy="351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Попкорн PNG изображения скачать бесплатн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7" y="1371777"/>
            <a:ext cx="1576044" cy="148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Попкорн PNG изображения скачать бесплатн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229" y="1245560"/>
            <a:ext cx="1679964" cy="15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Попкорн, попкорн, декор, материал png | PNGWi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44" b="39233"/>
          <a:stretch/>
        </p:blipFill>
        <p:spPr bwMode="auto">
          <a:xfrm>
            <a:off x="2436986" y="1475304"/>
            <a:ext cx="932110" cy="76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Попкорн, попкорн, декор, материал png | PNGWi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52" b="89818" l="4783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344" b="39233"/>
          <a:stretch/>
        </p:blipFill>
        <p:spPr bwMode="auto">
          <a:xfrm>
            <a:off x="4330700" y="1371695"/>
            <a:ext cx="623858" cy="51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Попкорн, попкорн, декор, материал png | PNGWi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52" b="89818" l="4783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344" b="39233"/>
          <a:stretch/>
        </p:blipFill>
        <p:spPr bwMode="auto">
          <a:xfrm>
            <a:off x="7755884" y="4535997"/>
            <a:ext cx="932110" cy="76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Попкорн, попкорн, декор, материал png | PNGWi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52" b="89818" l="4783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344" b="39233"/>
          <a:stretch/>
        </p:blipFill>
        <p:spPr bwMode="auto">
          <a:xfrm>
            <a:off x="7824556" y="2024654"/>
            <a:ext cx="820013" cy="67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Попкорн, попкорн, декор, материал png | PNGWi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52" b="89818" l="4783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344" b="39233"/>
          <a:stretch/>
        </p:blipFill>
        <p:spPr bwMode="auto">
          <a:xfrm>
            <a:off x="8778514" y="1552010"/>
            <a:ext cx="932110" cy="76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Эмоции клипарт (66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0" r="34137" b="67177"/>
          <a:stretch/>
        </p:blipFill>
        <p:spPr bwMode="auto">
          <a:xfrm>
            <a:off x="1742217" y="4471687"/>
            <a:ext cx="1201788" cy="1224549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Эмоции клипарт (66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" t="66798" r="67268" b="379"/>
          <a:stretch/>
        </p:blipFill>
        <p:spPr bwMode="auto">
          <a:xfrm>
            <a:off x="5553709" y="4471686"/>
            <a:ext cx="1201788" cy="1224549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Эмоции клипарт (66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7" t="33667" r="33870" b="33510"/>
          <a:stretch/>
        </p:blipFill>
        <p:spPr bwMode="auto">
          <a:xfrm>
            <a:off x="9413021" y="4416586"/>
            <a:ext cx="1201788" cy="1224549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103978" y="5652481"/>
            <a:ext cx="2503201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мене все вийшло!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01643" y="5868228"/>
            <a:ext cx="2503201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важко!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17266" y="5696235"/>
            <a:ext cx="2503201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Нічого не зрозумів!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36171" y="513466"/>
            <a:ext cx="10145486" cy="8037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</a:t>
            </a:r>
            <a:r>
              <a:rPr lang="uk-UA" sz="36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свій </a:t>
            </a:r>
            <a:r>
              <a:rPr lang="uk-UA" sz="3600" b="1" dirty="0" smtClean="0">
                <a:solidFill>
                  <a:schemeClr val="bg1"/>
                </a:solidFill>
              </a:rPr>
              <a:t>стаканчик з попкорном.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3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6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98" y="1975668"/>
            <a:ext cx="2600325" cy="2965677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72" y="1954889"/>
            <a:ext cx="1881251" cy="2965677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214638" y="1975669"/>
            <a:ext cx="2229451" cy="2944898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201" y="1975668"/>
            <a:ext cx="1797243" cy="2843698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21641" y="1217236"/>
            <a:ext cx="6785993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твої очікування від уроку?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9478" y="5033288"/>
            <a:ext cx="1712008" cy="91940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6200" y="5054161"/>
            <a:ext cx="173699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19510" y="4917306"/>
            <a:ext cx="2212623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Впораюсь із завданнями!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64846" y="4994738"/>
            <a:ext cx="1783584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Відчую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успіх!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1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8434199" y="5234544"/>
            <a:ext cx="2356254" cy="487107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20825" y="445746"/>
            <a:ext cx="8569550" cy="8931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69734"/>
            <a:ext cx="2805245" cy="2894099"/>
          </a:xfrm>
          <a:prstGeom prst="round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Дитячий журнал «Куля» - Скоромовка — жанр як фольклорного, так і  літературного походження: дотепна гра спеціально скомпонованих  важковимовних слів, і звуків, що створюють труднощі для швидкої й виразної  вимови слів. Зазвичай має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3888876" y="2896972"/>
            <a:ext cx="4186045" cy="112298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</a:rPr>
              <a:t>Дід Денис дрова рубав </a:t>
            </a:r>
            <a:endParaRPr lang="uk-UA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uk-UA" b="1" dirty="0" smtClean="0">
                <a:solidFill>
                  <a:schemeClr val="bg1"/>
                </a:solidFill>
              </a:rPr>
              <a:t>і </a:t>
            </a:r>
            <a:r>
              <a:rPr lang="uk-UA" b="1" dirty="0">
                <a:solidFill>
                  <a:schemeClr val="bg1"/>
                </a:solidFill>
              </a:rPr>
              <a:t>на купу їх складав.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634098" y="4092437"/>
            <a:ext cx="901854" cy="7150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дід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9725252" y="4110249"/>
            <a:ext cx="1664913" cy="7150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Денис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928151" y="1669734"/>
            <a:ext cx="3979541" cy="11237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Пригадай скоромовку про діда Дениса. Прочитай і повтори скоромовку самостійно.</a:t>
            </a:r>
            <a:endParaRPr lang="ru-RU" sz="2000" b="1" dirty="0"/>
          </a:p>
        </p:txBody>
      </p:sp>
      <p:sp>
        <p:nvSpPr>
          <p:cNvPr id="31" name="Овал 30"/>
          <p:cNvSpPr/>
          <p:nvPr/>
        </p:nvSpPr>
        <p:spPr>
          <a:xfrm>
            <a:off x="9129800" y="5370940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0295864" y="5451522"/>
            <a:ext cx="342135" cy="7374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9535952" y="5438708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644497" y="5435743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>
            <a:off x="9445019" y="5235514"/>
            <a:ext cx="2" cy="48613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38" name="Овал 37"/>
          <p:cNvSpPr/>
          <p:nvPr/>
        </p:nvSpPr>
        <p:spPr>
          <a:xfrm>
            <a:off x="9992848" y="5360129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rot="5400000">
            <a:off x="10033090" y="4980632"/>
            <a:ext cx="214314" cy="71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pic>
        <p:nvPicPr>
          <p:cNvPr id="40" name="Picture 2" descr="Весела абетка. Н Забіла | PP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9" r="3298" b="16421"/>
          <a:stretch/>
        </p:blipFill>
        <p:spPr bwMode="auto">
          <a:xfrm>
            <a:off x="8532000" y="1512906"/>
            <a:ext cx="2664000" cy="248400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Скругленный прямоугольник 40"/>
          <p:cNvSpPr/>
          <p:nvPr/>
        </p:nvSpPr>
        <p:spPr>
          <a:xfrm>
            <a:off x="8602876" y="3458464"/>
            <a:ext cx="1489791" cy="487107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8749780" y="3726425"/>
            <a:ext cx="378601" cy="89523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9267624" y="3582396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9573081" y="3652681"/>
            <a:ext cx="342135" cy="73744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747367" y="3574507"/>
            <a:ext cx="378601" cy="89523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561456" y="1500480"/>
            <a:ext cx="4712929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навчимося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велику рукописну букву 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Д,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з’єднувати її з іншими буквами</a:t>
            </a:r>
            <a:r>
              <a:rPr lang="uk-UA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писати слова і речення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вивченими буквами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98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 animBg="1"/>
      <p:bldP spid="2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799" y="1911493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663490"/>
            <a:ext cx="8732066" cy="905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 Словникова робота  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635878"/>
            <a:ext cx="4527932" cy="2554545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Дн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Д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endParaRPr lang="uk-UA" sz="3200" b="1" dirty="0">
              <a:solidFill>
                <a:srgbClr val="FF0000"/>
              </a:solidFill>
            </a:endParaRP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Д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smtClean="0">
                <a:solidFill>
                  <a:srgbClr val="FF0000"/>
                </a:solidFill>
              </a:rPr>
              <a:t>о </a:t>
            </a:r>
          </a:p>
          <a:p>
            <a:pPr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 Д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м'</a:t>
            </a:r>
            <a:r>
              <a:rPr lang="uk-UA" sz="3200" b="1" dirty="0" smtClean="0">
                <a:solidFill>
                  <a:srgbClr val="FF0000"/>
                </a:solidFill>
              </a:rPr>
              <a:t>я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Дм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Д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ка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цьк Д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нб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4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78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324422" y="762098"/>
            <a:ext cx="9733361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вгорі сторінки зошита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89171"/>
            <a:ext cx="871369" cy="9688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76" y="3174094"/>
            <a:ext cx="2456740" cy="253455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55913" y="521602"/>
            <a:ext cx="10001869" cy="13707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Що зображено на малюнку? Яка річка за розміром?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</a:t>
            </a:r>
            <a:r>
              <a:rPr lang="uk-UA" sz="2800" b="1" dirty="0">
                <a:solidFill>
                  <a:schemeClr val="bg1"/>
                </a:solidFill>
              </a:rPr>
              <a:t>пливе по річці? Яка споруда зображена над річкою?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Для </a:t>
            </a:r>
            <a:r>
              <a:rPr lang="uk-UA" sz="2800" b="1" dirty="0">
                <a:solidFill>
                  <a:schemeClr val="bg1"/>
                </a:solidFill>
              </a:rPr>
              <a:t>чого потрібний міст? Яка річка найбільша в Україні?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759622" y="5311031"/>
            <a:ext cx="7298162" cy="9482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зразок великої рукописної букви Д. З яких елементів вона складається? </a:t>
            </a:r>
            <a:r>
              <a:rPr lang="uk-UA" sz="2000" b="1" dirty="0" smtClean="0">
                <a:solidFill>
                  <a:schemeClr val="bg1"/>
                </a:solidFill>
              </a:rPr>
              <a:t>Наведи </a:t>
            </a:r>
            <a:r>
              <a:rPr lang="uk-UA" sz="2000" b="1" dirty="0">
                <a:solidFill>
                  <a:schemeClr val="bg1"/>
                </a:solidFill>
              </a:rPr>
              <a:t>всі елементи букви на малюнку.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84C2D34-1E26-4FAB-A000-359CD02D91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8" t="982" r="16793" b="75047"/>
          <a:stretch/>
        </p:blipFill>
        <p:spPr>
          <a:xfrm>
            <a:off x="3842742" y="1962411"/>
            <a:ext cx="7215041" cy="3330019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BF7A687-B9AE-4514-8F95-398DD9BAE1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51" r="72761" b="69548"/>
          <a:stretch/>
        </p:blipFill>
        <p:spPr>
          <a:xfrm>
            <a:off x="3842742" y="1962412"/>
            <a:ext cx="1348532" cy="19346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5684" y="2098752"/>
            <a:ext cx="314571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З якої букви треба писати назви річок? </a:t>
            </a:r>
          </a:p>
        </p:txBody>
      </p:sp>
    </p:spTree>
    <p:extLst>
      <p:ext uri="{BB962C8B-B14F-4D97-AF65-F5344CB8AC3E}">
        <p14:creationId xmlns:p14="http://schemas.microsoft.com/office/powerpoint/2010/main" val="178734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олілінія: фігура 5">
            <a:extLst>
              <a:ext uri="{FF2B5EF4-FFF2-40B4-BE49-F238E27FC236}">
                <a16:creationId xmlns:a16="http://schemas.microsoft.com/office/drawing/2014/main" xmlns="" id="{AFBA5EF8-9654-4C7E-B7DF-F9D5B111ECE5}"/>
              </a:ext>
            </a:extLst>
          </p:cNvPr>
          <p:cNvSpPr/>
          <p:nvPr/>
        </p:nvSpPr>
        <p:spPr>
          <a:xfrm>
            <a:off x="5110099" y="2091127"/>
            <a:ext cx="3856015" cy="3646845"/>
          </a:xfrm>
          <a:custGeom>
            <a:avLst/>
            <a:gdLst>
              <a:gd name="connsiteX0" fmla="*/ 2008151 w 2517935"/>
              <a:gd name="connsiteY0" fmla="*/ 38653 h 2539588"/>
              <a:gd name="connsiteX1" fmla="*/ 1062001 w 2517935"/>
              <a:gd name="connsiteY1" fmla="*/ 2089703 h 2539588"/>
              <a:gd name="connsiteX2" fmla="*/ 363501 w 2517935"/>
              <a:gd name="connsiteY2" fmla="*/ 2508803 h 2539588"/>
              <a:gd name="connsiteX3" fmla="*/ 46001 w 2517935"/>
              <a:gd name="connsiteY3" fmla="*/ 2432603 h 2539588"/>
              <a:gd name="connsiteX4" fmla="*/ 33301 w 2517935"/>
              <a:gd name="connsiteY4" fmla="*/ 2235753 h 2539588"/>
              <a:gd name="connsiteX5" fmla="*/ 344451 w 2517935"/>
              <a:gd name="connsiteY5" fmla="*/ 2165903 h 2539588"/>
              <a:gd name="connsiteX6" fmla="*/ 1068351 w 2517935"/>
              <a:gd name="connsiteY6" fmla="*/ 2388153 h 2539588"/>
              <a:gd name="connsiteX7" fmla="*/ 1589051 w 2517935"/>
              <a:gd name="connsiteY7" fmla="*/ 2534203 h 2539588"/>
              <a:gd name="connsiteX8" fmla="*/ 2065301 w 2517935"/>
              <a:gd name="connsiteY8" fmla="*/ 2197653 h 2539588"/>
              <a:gd name="connsiteX9" fmla="*/ 2465351 w 2517935"/>
              <a:gd name="connsiteY9" fmla="*/ 1302303 h 2539588"/>
              <a:gd name="connsiteX10" fmla="*/ 2490751 w 2517935"/>
              <a:gd name="connsiteY10" fmla="*/ 553003 h 2539588"/>
              <a:gd name="connsiteX11" fmla="*/ 2255801 w 2517935"/>
              <a:gd name="connsiteY11" fmla="*/ 152953 h 2539588"/>
              <a:gd name="connsiteX12" fmla="*/ 1868451 w 2517935"/>
              <a:gd name="connsiteY12" fmla="*/ 553 h 2539588"/>
              <a:gd name="connsiteX13" fmla="*/ 1296951 w 2517935"/>
              <a:gd name="connsiteY13" fmla="*/ 127553 h 2539588"/>
              <a:gd name="connsiteX14" fmla="*/ 814351 w 2517935"/>
              <a:gd name="connsiteY14" fmla="*/ 680003 h 2539588"/>
              <a:gd name="connsiteX0" fmla="*/ 2008151 w 2517935"/>
              <a:gd name="connsiteY0" fmla="*/ 38653 h 2539588"/>
              <a:gd name="connsiteX1" fmla="*/ 1062001 w 2517935"/>
              <a:gd name="connsiteY1" fmla="*/ 2089703 h 2539588"/>
              <a:gd name="connsiteX2" fmla="*/ 363501 w 2517935"/>
              <a:gd name="connsiteY2" fmla="*/ 2508803 h 2539588"/>
              <a:gd name="connsiteX3" fmla="*/ 46001 w 2517935"/>
              <a:gd name="connsiteY3" fmla="*/ 2432603 h 2539588"/>
              <a:gd name="connsiteX4" fmla="*/ 33301 w 2517935"/>
              <a:gd name="connsiteY4" fmla="*/ 2235753 h 2539588"/>
              <a:gd name="connsiteX5" fmla="*/ 344451 w 2517935"/>
              <a:gd name="connsiteY5" fmla="*/ 2165903 h 2539588"/>
              <a:gd name="connsiteX6" fmla="*/ 1068351 w 2517935"/>
              <a:gd name="connsiteY6" fmla="*/ 2388153 h 2539588"/>
              <a:gd name="connsiteX7" fmla="*/ 1589051 w 2517935"/>
              <a:gd name="connsiteY7" fmla="*/ 2534203 h 2539588"/>
              <a:gd name="connsiteX8" fmla="*/ 2065301 w 2517935"/>
              <a:gd name="connsiteY8" fmla="*/ 2197653 h 2539588"/>
              <a:gd name="connsiteX9" fmla="*/ 2465351 w 2517935"/>
              <a:gd name="connsiteY9" fmla="*/ 1302303 h 2539588"/>
              <a:gd name="connsiteX10" fmla="*/ 2490751 w 2517935"/>
              <a:gd name="connsiteY10" fmla="*/ 553003 h 2539588"/>
              <a:gd name="connsiteX11" fmla="*/ 2255801 w 2517935"/>
              <a:gd name="connsiteY11" fmla="*/ 152953 h 2539588"/>
              <a:gd name="connsiteX12" fmla="*/ 1868451 w 2517935"/>
              <a:gd name="connsiteY12" fmla="*/ 553 h 2539588"/>
              <a:gd name="connsiteX13" fmla="*/ 1296951 w 2517935"/>
              <a:gd name="connsiteY13" fmla="*/ 127553 h 2539588"/>
              <a:gd name="connsiteX14" fmla="*/ 814351 w 2517935"/>
              <a:gd name="connsiteY14" fmla="*/ 680003 h 2539588"/>
              <a:gd name="connsiteX0" fmla="*/ 2008151 w 2517935"/>
              <a:gd name="connsiteY0" fmla="*/ 38653 h 2539588"/>
              <a:gd name="connsiteX1" fmla="*/ 1062001 w 2517935"/>
              <a:gd name="connsiteY1" fmla="*/ 2089703 h 2539588"/>
              <a:gd name="connsiteX2" fmla="*/ 363501 w 2517935"/>
              <a:gd name="connsiteY2" fmla="*/ 2508803 h 2539588"/>
              <a:gd name="connsiteX3" fmla="*/ 46001 w 2517935"/>
              <a:gd name="connsiteY3" fmla="*/ 2432603 h 2539588"/>
              <a:gd name="connsiteX4" fmla="*/ 33301 w 2517935"/>
              <a:gd name="connsiteY4" fmla="*/ 2235753 h 2539588"/>
              <a:gd name="connsiteX5" fmla="*/ 344451 w 2517935"/>
              <a:gd name="connsiteY5" fmla="*/ 2165903 h 2539588"/>
              <a:gd name="connsiteX6" fmla="*/ 1068351 w 2517935"/>
              <a:gd name="connsiteY6" fmla="*/ 2388153 h 2539588"/>
              <a:gd name="connsiteX7" fmla="*/ 1589051 w 2517935"/>
              <a:gd name="connsiteY7" fmla="*/ 2534203 h 2539588"/>
              <a:gd name="connsiteX8" fmla="*/ 2065301 w 2517935"/>
              <a:gd name="connsiteY8" fmla="*/ 2197653 h 2539588"/>
              <a:gd name="connsiteX9" fmla="*/ 2465351 w 2517935"/>
              <a:gd name="connsiteY9" fmla="*/ 1302303 h 2539588"/>
              <a:gd name="connsiteX10" fmla="*/ 2490751 w 2517935"/>
              <a:gd name="connsiteY10" fmla="*/ 553003 h 2539588"/>
              <a:gd name="connsiteX11" fmla="*/ 2255801 w 2517935"/>
              <a:gd name="connsiteY11" fmla="*/ 152953 h 2539588"/>
              <a:gd name="connsiteX12" fmla="*/ 1868451 w 2517935"/>
              <a:gd name="connsiteY12" fmla="*/ 553 h 2539588"/>
              <a:gd name="connsiteX13" fmla="*/ 1296951 w 2517935"/>
              <a:gd name="connsiteY13" fmla="*/ 127553 h 2539588"/>
              <a:gd name="connsiteX14" fmla="*/ 814351 w 2517935"/>
              <a:gd name="connsiteY14" fmla="*/ 680003 h 2539588"/>
              <a:gd name="connsiteX0" fmla="*/ 2008151 w 2517935"/>
              <a:gd name="connsiteY0" fmla="*/ 38653 h 2539588"/>
              <a:gd name="connsiteX1" fmla="*/ 1062001 w 2517935"/>
              <a:gd name="connsiteY1" fmla="*/ 2089703 h 2539588"/>
              <a:gd name="connsiteX2" fmla="*/ 363501 w 2517935"/>
              <a:gd name="connsiteY2" fmla="*/ 2508803 h 2539588"/>
              <a:gd name="connsiteX3" fmla="*/ 46001 w 2517935"/>
              <a:gd name="connsiteY3" fmla="*/ 2432603 h 2539588"/>
              <a:gd name="connsiteX4" fmla="*/ 33301 w 2517935"/>
              <a:gd name="connsiteY4" fmla="*/ 2235753 h 2539588"/>
              <a:gd name="connsiteX5" fmla="*/ 344451 w 2517935"/>
              <a:gd name="connsiteY5" fmla="*/ 2165903 h 2539588"/>
              <a:gd name="connsiteX6" fmla="*/ 1068351 w 2517935"/>
              <a:gd name="connsiteY6" fmla="*/ 2388153 h 2539588"/>
              <a:gd name="connsiteX7" fmla="*/ 1589051 w 2517935"/>
              <a:gd name="connsiteY7" fmla="*/ 2534203 h 2539588"/>
              <a:gd name="connsiteX8" fmla="*/ 2065301 w 2517935"/>
              <a:gd name="connsiteY8" fmla="*/ 2197653 h 2539588"/>
              <a:gd name="connsiteX9" fmla="*/ 2465351 w 2517935"/>
              <a:gd name="connsiteY9" fmla="*/ 1302303 h 2539588"/>
              <a:gd name="connsiteX10" fmla="*/ 2490751 w 2517935"/>
              <a:gd name="connsiteY10" fmla="*/ 553003 h 2539588"/>
              <a:gd name="connsiteX11" fmla="*/ 2255801 w 2517935"/>
              <a:gd name="connsiteY11" fmla="*/ 152953 h 2539588"/>
              <a:gd name="connsiteX12" fmla="*/ 1868451 w 2517935"/>
              <a:gd name="connsiteY12" fmla="*/ 553 h 2539588"/>
              <a:gd name="connsiteX13" fmla="*/ 1296951 w 2517935"/>
              <a:gd name="connsiteY13" fmla="*/ 127553 h 2539588"/>
              <a:gd name="connsiteX14" fmla="*/ 814351 w 2517935"/>
              <a:gd name="connsiteY14" fmla="*/ 680003 h 253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7935" h="2539588">
                <a:moveTo>
                  <a:pt x="2008151" y="38653"/>
                </a:moveTo>
                <a:cubicBezTo>
                  <a:pt x="1672130" y="858332"/>
                  <a:pt x="1336109" y="1678011"/>
                  <a:pt x="1062001" y="2089703"/>
                </a:cubicBezTo>
                <a:cubicBezTo>
                  <a:pt x="787893" y="2501395"/>
                  <a:pt x="491559" y="2496103"/>
                  <a:pt x="363501" y="2508803"/>
                </a:cubicBezTo>
                <a:cubicBezTo>
                  <a:pt x="235443" y="2521503"/>
                  <a:pt x="101034" y="2478111"/>
                  <a:pt x="46001" y="2432603"/>
                </a:cubicBezTo>
                <a:cubicBezTo>
                  <a:pt x="-9032" y="2387095"/>
                  <a:pt x="-16441" y="2280203"/>
                  <a:pt x="33301" y="2235753"/>
                </a:cubicBezTo>
                <a:cubicBezTo>
                  <a:pt x="83043" y="2191303"/>
                  <a:pt x="171943" y="2140503"/>
                  <a:pt x="344451" y="2165903"/>
                </a:cubicBezTo>
                <a:cubicBezTo>
                  <a:pt x="516959" y="2191303"/>
                  <a:pt x="860918" y="2326770"/>
                  <a:pt x="1068351" y="2388153"/>
                </a:cubicBezTo>
                <a:cubicBezTo>
                  <a:pt x="1275784" y="2449536"/>
                  <a:pt x="1422893" y="2565953"/>
                  <a:pt x="1589051" y="2534203"/>
                </a:cubicBezTo>
                <a:cubicBezTo>
                  <a:pt x="1755209" y="2502453"/>
                  <a:pt x="1919251" y="2402970"/>
                  <a:pt x="2065301" y="2197653"/>
                </a:cubicBezTo>
                <a:cubicBezTo>
                  <a:pt x="2211351" y="1992336"/>
                  <a:pt x="2394443" y="1576411"/>
                  <a:pt x="2465351" y="1302303"/>
                </a:cubicBezTo>
                <a:cubicBezTo>
                  <a:pt x="2536259" y="1028195"/>
                  <a:pt x="2525676" y="744561"/>
                  <a:pt x="2490751" y="553003"/>
                </a:cubicBezTo>
                <a:cubicBezTo>
                  <a:pt x="2455826" y="361445"/>
                  <a:pt x="2359518" y="245028"/>
                  <a:pt x="2255801" y="152953"/>
                </a:cubicBezTo>
                <a:cubicBezTo>
                  <a:pt x="2152084" y="60878"/>
                  <a:pt x="2028259" y="4786"/>
                  <a:pt x="1868451" y="553"/>
                </a:cubicBezTo>
                <a:cubicBezTo>
                  <a:pt x="1708643" y="-3680"/>
                  <a:pt x="1472634" y="14311"/>
                  <a:pt x="1296951" y="127553"/>
                </a:cubicBezTo>
                <a:cubicBezTo>
                  <a:pt x="1121268" y="240795"/>
                  <a:pt x="967809" y="460399"/>
                  <a:pt x="814351" y="680003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3524165" y="4174398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524166" y="5737972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524166" y="2098995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503754" y="568407"/>
            <a:ext cx="8979189" cy="10862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Написання </a:t>
            </a:r>
            <a:r>
              <a:rPr lang="uk-UA" sz="3200" b="1" dirty="0"/>
              <a:t>великої </a:t>
            </a:r>
            <a:r>
              <a:rPr lang="uk-UA" sz="3200" b="1" dirty="0" smtClean="0"/>
              <a:t>рукописної букви </a:t>
            </a:r>
            <a:r>
              <a:rPr lang="uk-UA" sz="3200" b="1" dirty="0"/>
              <a:t>Д.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З </a:t>
            </a:r>
            <a:r>
              <a:rPr lang="uk-UA" sz="3200" b="1" dirty="0"/>
              <a:t>яких елементів вона складається?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4115175" y="1462693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238773" y="1462693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12" descr="ellipse_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212" y="1978499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256" y="830675"/>
            <a:ext cx="716095" cy="1370171"/>
          </a:xfrm>
          <a:prstGeom prst="rect">
            <a:avLst/>
          </a:prstGeom>
        </p:spPr>
      </p:pic>
      <p:pic>
        <p:nvPicPr>
          <p:cNvPr id="1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61" y="2532449"/>
            <a:ext cx="3206833" cy="330840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0186 L -0.08581 0.34167 L -0.12578 0.45186 L -0.15443 0.49908 L -0.20091 0.52315 L -0.23411 0.52315 L -0.2513 0.50718 L -0.25312 0.47223 L -0.24297 0.45324 L -0.22187 0.44769 L -0.18516 0.45579 L -0.11836 0.49584 L -0.06966 0.52801 L -0.04687 0.52801 L -0.01836 0.50811 L 0.00534 0.46806 L 0.03867 0.37269 L 0.05742 0.28797 L 0.06771 0.21945 L 0.06628 0.15116 L 0.06068 0.08542 L 0.0444 0.04074 L 0.01914 0.00348 L -0.01185 -0.00764 L -0.08086 0.00996 L -0.12409 0.07061 L -0.14883 0.13056 " pathEditMode="relative" rAng="0" ptsTypes="AAAAAAAAAAAAAAAAAAAAAAAAAAA">
                                      <p:cBhvr>
                                        <p:cTn id="11" dur="2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76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 клас\1. Навчання грамоти\1 УРОКИ 2023\Письмо\4 Блок р т д з й б\046 - Написання великої букви Д\2023-12-04_1127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560" y="2238961"/>
            <a:ext cx="7143809" cy="362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532D239-6A69-4B93-88AB-43EF2229ED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3423" r="78569" b="71087"/>
          <a:stretch/>
        </p:blipFill>
        <p:spPr>
          <a:xfrm>
            <a:off x="5077043" y="2362091"/>
            <a:ext cx="805239" cy="6457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98AEE6D-C246-4276-9BEC-EAF94279EC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3423" r="78569" b="71087"/>
          <a:stretch/>
        </p:blipFill>
        <p:spPr>
          <a:xfrm>
            <a:off x="5801259" y="2362091"/>
            <a:ext cx="823041" cy="64578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E4CBE25-DE82-4367-A90E-2891560981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3423" r="78569" b="71087"/>
          <a:stretch/>
        </p:blipFill>
        <p:spPr>
          <a:xfrm>
            <a:off x="6519861" y="2362091"/>
            <a:ext cx="805239" cy="6457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333A61F1-CBF3-4879-9D16-FEDF94643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3423" r="78569" b="71087"/>
          <a:stretch/>
        </p:blipFill>
        <p:spPr>
          <a:xfrm>
            <a:off x="7259964" y="2362091"/>
            <a:ext cx="805239" cy="64578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613CA2AA-2DF6-41A7-9732-287373C67D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3423" r="78569" b="71087"/>
          <a:stretch/>
        </p:blipFill>
        <p:spPr>
          <a:xfrm>
            <a:off x="8065203" y="2380994"/>
            <a:ext cx="805239" cy="6457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9FCA4E10-8BF8-4EA5-B4F0-D16DE9D6DC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3423" r="78569" b="71087"/>
          <a:stretch/>
        </p:blipFill>
        <p:spPr>
          <a:xfrm>
            <a:off x="8776574" y="2362091"/>
            <a:ext cx="805239" cy="64578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4DA0B4C4-70AB-4ACA-8DF8-58E86E23B3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3423" r="78569" b="71087"/>
          <a:stretch/>
        </p:blipFill>
        <p:spPr>
          <a:xfrm>
            <a:off x="9581813" y="2362091"/>
            <a:ext cx="805239" cy="6457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C4822D1-22A8-4416-A3E6-E1296C857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8" t="34930" r="87865" b="39580"/>
          <a:stretch/>
        </p:blipFill>
        <p:spPr>
          <a:xfrm>
            <a:off x="3341458" y="3220254"/>
            <a:ext cx="1039865" cy="6594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70F4D938-30D5-4ACB-A7D5-6DC54878F6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8" t="34930" r="87865" b="39580"/>
          <a:stretch/>
        </p:blipFill>
        <p:spPr>
          <a:xfrm>
            <a:off x="4514970" y="3220254"/>
            <a:ext cx="1039866" cy="6594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369E390-9608-4238-940F-553A851DB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4" t="34961" r="44360" b="31385"/>
          <a:stretch/>
        </p:blipFill>
        <p:spPr>
          <a:xfrm>
            <a:off x="7904702" y="3220254"/>
            <a:ext cx="2079731" cy="8706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91A310C-6F48-4E94-9B09-32AEA22147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" t="1883" r="86753" b="77259"/>
          <a:stretch/>
        </p:blipFill>
        <p:spPr>
          <a:xfrm>
            <a:off x="3459249" y="4825389"/>
            <a:ext cx="945663" cy="8417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6EA5DF6-8698-417E-9B11-14DC1136C5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" t="1883" r="86753" b="77259"/>
          <a:stretch/>
        </p:blipFill>
        <p:spPr>
          <a:xfrm>
            <a:off x="4570390" y="4924890"/>
            <a:ext cx="899675" cy="72021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53047EE-E901-4257-8AE1-834859B4F3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8" t="2667" r="42456" b="72579"/>
          <a:stretch/>
        </p:blipFill>
        <p:spPr>
          <a:xfrm>
            <a:off x="7916206" y="4964771"/>
            <a:ext cx="2135834" cy="85474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295625" y="571675"/>
            <a:ext cx="8952778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велику рукописну букву </a:t>
            </a:r>
            <a:r>
              <a:rPr lang="uk-UA" sz="3200" b="1" i="1" dirty="0" smtClean="0">
                <a:solidFill>
                  <a:schemeClr val="bg1"/>
                </a:solidFill>
              </a:rPr>
              <a:t>Д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 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978530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33" y="2544406"/>
            <a:ext cx="2780988" cy="2869073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66603" y="562312"/>
            <a:ext cx="2046939" cy="1902429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145023" y="506025"/>
            <a:ext cx="9105178" cy="15677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склади, слова у наступних рядках. Розділи слова на склади, постав наголоси.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4" name="Дуга 33"/>
          <p:cNvSpPr/>
          <p:nvPr/>
        </p:nvSpPr>
        <p:spPr>
          <a:xfrm rot="8399758">
            <a:off x="5704214" y="2872017"/>
            <a:ext cx="1136457" cy="1097170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Дуга 34"/>
          <p:cNvSpPr/>
          <p:nvPr/>
        </p:nvSpPr>
        <p:spPr>
          <a:xfrm rot="8419338">
            <a:off x="6511377" y="3066346"/>
            <a:ext cx="995768" cy="862330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H="1">
            <a:off x="7144531" y="3220254"/>
            <a:ext cx="73272" cy="2003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Дуга 36"/>
          <p:cNvSpPr/>
          <p:nvPr/>
        </p:nvSpPr>
        <p:spPr>
          <a:xfrm rot="8218240">
            <a:off x="7112485" y="3015520"/>
            <a:ext cx="960164" cy="935394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Дуга 40"/>
          <p:cNvSpPr/>
          <p:nvPr/>
        </p:nvSpPr>
        <p:spPr>
          <a:xfrm rot="7486856">
            <a:off x="5719420" y="3907679"/>
            <a:ext cx="708412" cy="997907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Дуга 41"/>
          <p:cNvSpPr/>
          <p:nvPr/>
        </p:nvSpPr>
        <p:spPr>
          <a:xfrm rot="9207585">
            <a:off x="6411273" y="3901311"/>
            <a:ext cx="1763479" cy="809344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V="1">
            <a:off x="7047475" y="4139850"/>
            <a:ext cx="81942" cy="22098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Дуга 43"/>
          <p:cNvSpPr/>
          <p:nvPr/>
        </p:nvSpPr>
        <p:spPr>
          <a:xfrm rot="7776958">
            <a:off x="5646651" y="4364016"/>
            <a:ext cx="1206562" cy="1419016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Дуга 44"/>
          <p:cNvSpPr/>
          <p:nvPr/>
        </p:nvSpPr>
        <p:spPr>
          <a:xfrm rot="9207585">
            <a:off x="6698202" y="4761866"/>
            <a:ext cx="1574856" cy="750855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V="1">
            <a:off x="7510625" y="4962402"/>
            <a:ext cx="81942" cy="22098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8532D239-6A69-4B93-88AB-43EF2229ED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3423" r="78569" b="71087"/>
          <a:stretch/>
        </p:blipFill>
        <p:spPr>
          <a:xfrm>
            <a:off x="3339560" y="4090885"/>
            <a:ext cx="805239" cy="645788"/>
          </a:xfrm>
          <a:prstGeom prst="rect">
            <a:avLst/>
          </a:prstGeom>
        </p:spPr>
      </p:pic>
      <p:sp>
        <p:nvSpPr>
          <p:cNvPr id="38" name="Полилиния 37"/>
          <p:cNvSpPr/>
          <p:nvPr/>
        </p:nvSpPr>
        <p:spPr>
          <a:xfrm>
            <a:off x="4058502" y="4406632"/>
            <a:ext cx="150560" cy="239316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/>
          <p:cNvCxnSpPr>
            <a:endCxn id="38" idx="0"/>
          </p:cNvCxnSpPr>
          <p:nvPr/>
        </p:nvCxnSpPr>
        <p:spPr>
          <a:xfrm flipV="1">
            <a:off x="3861390" y="4585657"/>
            <a:ext cx="200035" cy="301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8532D239-6A69-4B93-88AB-43EF2229ED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3423" r="78569" b="71087"/>
          <a:stretch/>
        </p:blipFill>
        <p:spPr>
          <a:xfrm>
            <a:off x="4229664" y="4090885"/>
            <a:ext cx="805239" cy="645788"/>
          </a:xfrm>
          <a:prstGeom prst="rect">
            <a:avLst/>
          </a:prstGeom>
        </p:spPr>
      </p:pic>
      <p:sp>
        <p:nvSpPr>
          <p:cNvPr id="40" name="Полилиния 39"/>
          <p:cNvSpPr/>
          <p:nvPr/>
        </p:nvSpPr>
        <p:spPr>
          <a:xfrm>
            <a:off x="4948606" y="4406632"/>
            <a:ext cx="150560" cy="239316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8532D239-6A69-4B93-88AB-43EF2229ED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3423" r="78569" b="71087"/>
          <a:stretch/>
        </p:blipFill>
        <p:spPr>
          <a:xfrm>
            <a:off x="7608512" y="4090885"/>
            <a:ext cx="805239" cy="645788"/>
          </a:xfrm>
          <a:prstGeom prst="rect">
            <a:avLst/>
          </a:prstGeom>
        </p:spPr>
      </p:pic>
      <p:sp>
        <p:nvSpPr>
          <p:cNvPr id="49" name="Полилиния 48"/>
          <p:cNvSpPr/>
          <p:nvPr/>
        </p:nvSpPr>
        <p:spPr>
          <a:xfrm>
            <a:off x="8327454" y="4406632"/>
            <a:ext cx="150560" cy="239316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V="1">
            <a:off x="4826308" y="4570584"/>
            <a:ext cx="200035" cy="301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8157745" y="4593421"/>
            <a:ext cx="200035" cy="301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Группа 51"/>
          <p:cNvGrpSpPr/>
          <p:nvPr/>
        </p:nvGrpSpPr>
        <p:grpSpPr>
          <a:xfrm>
            <a:off x="8499564" y="4440372"/>
            <a:ext cx="563579" cy="205576"/>
            <a:chOff x="5217900" y="3397800"/>
            <a:chExt cx="644260" cy="244617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5217900" y="3400408"/>
              <a:ext cx="336811" cy="242009"/>
              <a:chOff x="4864891" y="3710866"/>
              <a:chExt cx="1384050" cy="994483"/>
            </a:xfrm>
          </p:grpSpPr>
          <p:cxnSp>
            <p:nvCxnSpPr>
              <p:cNvPr id="55" name="Прямая соединительная линия 54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/>
              <p:cNvCxnSpPr/>
              <p:nvPr/>
            </p:nvCxnSpPr>
            <p:spPr>
              <a:xfrm>
                <a:off x="5122411" y="4151550"/>
                <a:ext cx="594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Полилиния 56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4" name="Полилиния 53"/>
            <p:cNvSpPr/>
            <p:nvPr/>
          </p:nvSpPr>
          <p:spPr>
            <a:xfrm>
              <a:off x="5535245" y="3397800"/>
              <a:ext cx="326915" cy="23251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315456"/>
                <a:gd name="connsiteY0" fmla="*/ 0 h 224361"/>
                <a:gd name="connsiteX1" fmla="*/ 2516 w 315456"/>
                <a:gd name="connsiteY1" fmla="*/ 161925 h 224361"/>
                <a:gd name="connsiteX2" fmla="*/ 24741 w 315456"/>
                <a:gd name="connsiteY2" fmla="*/ 222250 h 224361"/>
                <a:gd name="connsiteX3" fmla="*/ 100941 w 315456"/>
                <a:gd name="connsiteY3" fmla="*/ 190500 h 224361"/>
                <a:gd name="connsiteX4" fmla="*/ 237466 w 315456"/>
                <a:gd name="connsiteY4" fmla="*/ 6350 h 224361"/>
                <a:gd name="connsiteX5" fmla="*/ 154916 w 315456"/>
                <a:gd name="connsiteY5" fmla="*/ 165100 h 224361"/>
                <a:gd name="connsiteX6" fmla="*/ 173966 w 315456"/>
                <a:gd name="connsiteY6" fmla="*/ 219075 h 224361"/>
                <a:gd name="connsiteX7" fmla="*/ 315456 w 315456"/>
                <a:gd name="connsiteY7" fmla="*/ 130886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456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53304" y="178551"/>
                    <a:pt x="315456" y="13088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8" name="Дуга 7"/>
          <p:cNvSpPr/>
          <p:nvPr/>
        </p:nvSpPr>
        <p:spPr>
          <a:xfrm rot="17712313">
            <a:off x="9065748" y="4502481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6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7" grpId="0" animBg="1"/>
      <p:bldP spid="41" grpId="0" animBg="1"/>
      <p:bldP spid="42" grpId="0" animBg="1"/>
      <p:bldP spid="44" grpId="0" animBg="1"/>
      <p:bldP spid="45" grpId="0" animBg="1"/>
      <p:bldP spid="38" grpId="0" animBg="1"/>
      <p:bldP spid="40" grpId="0" animBg="1"/>
      <p:bldP spid="49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530F129-C537-4D72-B743-F1A28D1A6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4" t="50809" r="16107" b="29122"/>
          <a:stretch/>
        </p:blipFill>
        <p:spPr>
          <a:xfrm>
            <a:off x="3466820" y="2460171"/>
            <a:ext cx="7641436" cy="2780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DC47B2B-941D-4361-BBBE-1FC0C5D10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" t="26400" r="32151" b="49543"/>
          <a:stretch/>
        </p:blipFill>
        <p:spPr>
          <a:xfrm>
            <a:off x="3566640" y="3342441"/>
            <a:ext cx="5709220" cy="946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AFE3622-D5F7-4DDE-8AFF-DB9BE946BA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5" t="69867" r="62763" b="7182"/>
          <a:stretch/>
        </p:blipFill>
        <p:spPr>
          <a:xfrm>
            <a:off x="6079983" y="4158102"/>
            <a:ext cx="3694890" cy="933231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4" y="2544406"/>
            <a:ext cx="2889961" cy="298149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879900" y="208823"/>
            <a:ext cx="2046939" cy="19024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17636" y="3833635"/>
            <a:ext cx="2007537" cy="185675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30037" y="384149"/>
            <a:ext cx="8575810" cy="1551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речення у наступних рядках.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Скільки слів у кожному реченні?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їх за </a:t>
            </a:r>
            <a:r>
              <a:rPr lang="uk-UA" sz="3200" b="1" dirty="0">
                <a:solidFill>
                  <a:schemeClr val="bg1"/>
                </a:solidFill>
              </a:rPr>
              <a:t>зразком </a:t>
            </a:r>
          </a:p>
        </p:txBody>
      </p:sp>
    </p:spTree>
    <p:extLst>
      <p:ext uri="{BB962C8B-B14F-4D97-AF65-F5344CB8AC3E}">
        <p14:creationId xmlns:p14="http://schemas.microsoft.com/office/powerpoint/2010/main" val="196634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46144" y="544285"/>
            <a:ext cx="9496027" cy="14804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800" b="1" dirty="0">
                <a:solidFill>
                  <a:schemeClr val="bg1"/>
                </a:solidFill>
              </a:rPr>
              <a:t>малюнки. Які тварини зображені на малюнках? Що </a:t>
            </a:r>
            <a:r>
              <a:rPr lang="uk-UA" sz="2800" b="1" dirty="0" smtClean="0">
                <a:solidFill>
                  <a:schemeClr val="bg1"/>
                </a:solidFill>
              </a:rPr>
              <a:t>тобі </a:t>
            </a:r>
            <a:r>
              <a:rPr lang="uk-UA" sz="2800" b="1" dirty="0">
                <a:solidFill>
                  <a:schemeClr val="bg1"/>
                </a:solidFill>
              </a:rPr>
              <a:t>відомо про динозаврів? Скільки динозаврів намальовано? Чи є серед них однакові?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22" y="3367719"/>
            <a:ext cx="2533293" cy="2613533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841171" y="5097814"/>
            <a:ext cx="8273143" cy="1041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Зафарбуй </a:t>
            </a:r>
            <a:r>
              <a:rPr lang="uk-UA" sz="2400" b="1" dirty="0">
                <a:solidFill>
                  <a:schemeClr val="bg1"/>
                </a:solidFill>
              </a:rPr>
              <a:t>пари однакових тварин кольоровими олівцями. </a:t>
            </a:r>
            <a:r>
              <a:rPr lang="uk-UA" sz="2400" b="1" dirty="0" smtClean="0">
                <a:solidFill>
                  <a:schemeClr val="bg1"/>
                </a:solidFill>
              </a:rPr>
              <a:t>Склади </a:t>
            </a:r>
            <a:r>
              <a:rPr lang="uk-UA" sz="2400" b="1" dirty="0">
                <a:solidFill>
                  <a:schemeClr val="bg1"/>
                </a:solidFill>
              </a:rPr>
              <a:t>речення про динозаврів або </a:t>
            </a:r>
            <a:r>
              <a:rPr lang="uk-UA" sz="24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400" b="1" dirty="0">
                <a:solidFill>
                  <a:schemeClr val="bg1"/>
                </a:solidFill>
              </a:rPr>
              <a:t>казку чи розповідь.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8279814-102F-46A9-97C7-1954A0B05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5" t="70975" r="17731" b="12910"/>
          <a:stretch/>
        </p:blipFill>
        <p:spPr>
          <a:xfrm>
            <a:off x="2733330" y="2163337"/>
            <a:ext cx="9055276" cy="2934477"/>
          </a:xfrm>
          <a:prstGeom prst="round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64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45383</TotalTime>
  <Words>340</Words>
  <Application>Microsoft Office PowerPoint</Application>
  <PresentationFormat>Произвольный</PresentationFormat>
  <Paragraphs>60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2900</cp:revision>
  <dcterms:created xsi:type="dcterms:W3CDTF">2018-01-05T16:38:53Z</dcterms:created>
  <dcterms:modified xsi:type="dcterms:W3CDTF">2023-12-04T17:01:06Z</dcterms:modified>
</cp:coreProperties>
</file>