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969" r:id="rId3"/>
    <p:sldId id="965" r:id="rId4"/>
    <p:sldId id="966" r:id="rId5"/>
    <p:sldId id="622" r:id="rId6"/>
    <p:sldId id="737" r:id="rId7"/>
    <p:sldId id="735" r:id="rId8"/>
    <p:sldId id="736" r:id="rId9"/>
    <p:sldId id="713" r:id="rId10"/>
    <p:sldId id="698" r:id="rId11"/>
    <p:sldId id="612" r:id="rId12"/>
    <p:sldId id="697" r:id="rId13"/>
    <p:sldId id="968" r:id="rId14"/>
    <p:sldId id="485" r:id="rId15"/>
    <p:sldId id="9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322ADA"/>
    <a:srgbClr val="E838BA"/>
    <a:srgbClr val="EF71CE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600" b="1" dirty="0"/>
              <a:t>дерева, Дарина, Дніпро, дарувати, Наталя, килимок, Володя, телевізор, Рая, Поліна, вінок, Дмитро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9457" y="4378260"/>
            <a:ext cx="9742714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Велика буква Д. Читання слів, речень і тексту з вивченими 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2" descr="Вивчаємо Літеру Д – Абетка Українською Мовою для малюків! Вчимо Букви  Алфавіт для дітей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1357720"/>
            <a:ext cx="4437018" cy="249582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70998" y="1508182"/>
            <a:ext cx="35131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214" y="1760968"/>
            <a:ext cx="62338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Улітку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Дмитрик і Даринка відвідали діда Дениса. Дідусів дім недалеко від Дніпра. Дніпро — велика і красива ріка.</a:t>
            </a:r>
          </a:p>
          <a:p>
            <a:pPr indent="355600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Дід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Денис катав Дмитрика і Даринку по Дніпру на катері. Діти раділи. На Дніпрі так красиво! </a:t>
            </a:r>
            <a:endParaRPr lang="uk-UA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55600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У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діда Дениса онуки провели всі літні канікули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120776" y="440303"/>
            <a:ext cx="9939110" cy="8442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текст. Придумай </a:t>
            </a:r>
            <a:r>
              <a:rPr lang="uk-UA" sz="4000" b="1" dirty="0">
                <a:solidFill>
                  <a:schemeClr val="bg1"/>
                </a:solidFill>
              </a:rPr>
              <a:t>заголовок.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52575F2-5C8C-4672-9F18-AED02393A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56" t="63298" r="13020" b="20220"/>
          <a:stretch/>
        </p:blipFill>
        <p:spPr>
          <a:xfrm>
            <a:off x="7208095" y="2214052"/>
            <a:ext cx="4584351" cy="3358035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20059" y="5159958"/>
            <a:ext cx="10506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0776" y="1284515"/>
            <a:ext cx="5279604" cy="5242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 </a:t>
            </a:r>
            <a:r>
              <a:rPr lang="uk-UA" sz="2400" b="1" dirty="0">
                <a:solidFill>
                  <a:schemeClr val="bg1"/>
                </a:solidFill>
              </a:rPr>
              <a:t>що розповідається в тексті?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6760" y="1418068"/>
            <a:ext cx="4179307" cy="685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Літні канікули у дідуся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567" y="4116163"/>
            <a:ext cx="7351014" cy="5847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велику букву «Де» та </a:t>
            </a:r>
            <a:r>
              <a:rPr lang="uk-UA" sz="2000" b="1" dirty="0" smtClean="0">
                <a:solidFill>
                  <a:schemeClr val="bg1"/>
                </a:solidFill>
              </a:rPr>
              <a:t>склади з нею у  </a:t>
            </a:r>
            <a:r>
              <a:rPr lang="uk-UA" sz="2000" b="1" dirty="0">
                <a:solidFill>
                  <a:schemeClr val="bg1"/>
                </a:solidFill>
              </a:rPr>
              <a:t>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1180470"/>
            <a:ext cx="2030385" cy="248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398EBDA-BD01-417D-97B5-F32BD5BC4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36183" r="16315" b="57683"/>
          <a:stretch/>
        </p:blipFill>
        <p:spPr>
          <a:xfrm>
            <a:off x="1475567" y="4647328"/>
            <a:ext cx="924877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BF5896C-496F-4023-AF2D-245E7DEC6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2321044" y="4788106"/>
            <a:ext cx="570883" cy="9257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9CF1871-C83C-4ADE-9014-1D6E0A385C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2883637" y="4787276"/>
            <a:ext cx="570883" cy="92573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73B7F94-BEBE-4AF4-94E4-3D05FFB016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3481707" y="4787276"/>
            <a:ext cx="570883" cy="92573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A1B8850-F4D1-4D8C-B58B-8C797760A2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4072014" y="4776921"/>
            <a:ext cx="570883" cy="92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F39E41B-9297-4A57-A826-943C69A3E5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4673490" y="4776921"/>
            <a:ext cx="570883" cy="925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5256566" y="4776921"/>
            <a:ext cx="570883" cy="92573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6AC64BF-B616-42C9-ACB1-05F8E5E696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8" t="12197" r="44211" b="50000"/>
          <a:stretch/>
        </p:blipFill>
        <p:spPr>
          <a:xfrm>
            <a:off x="6754881" y="4776920"/>
            <a:ext cx="809947" cy="92573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C595D6D-D234-49A3-BDD7-99C409B049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1" t="12197" r="25458" b="50000"/>
          <a:stretch/>
        </p:blipFill>
        <p:spPr>
          <a:xfrm>
            <a:off x="8522674" y="4776920"/>
            <a:ext cx="809947" cy="9257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6834BC6A-D3E7-4540-A527-E5AAC2DEB1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1" t="12197" r="25458" b="50000"/>
          <a:stretch/>
        </p:blipFill>
        <p:spPr>
          <a:xfrm>
            <a:off x="9419348" y="4778681"/>
            <a:ext cx="809947" cy="92573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4 Блок р т д з й б\046 - Велика буква Д\2023-12-02_2203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17" y="1430148"/>
            <a:ext cx="6743573" cy="263245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58681" b="85124"/>
          <a:stretch/>
        </p:blipFill>
        <p:spPr>
          <a:xfrm>
            <a:off x="3355595" y="4327143"/>
            <a:ext cx="5478515" cy="109660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47733" b="79699"/>
          <a:stretch/>
        </p:blipFill>
        <p:spPr>
          <a:xfrm>
            <a:off x="2709148" y="1646038"/>
            <a:ext cx="6930152" cy="15071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8303" y="610999"/>
            <a:ext cx="9873097" cy="8542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букви голосних звуків, приголосних звуків.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11276" y="2173654"/>
            <a:ext cx="2720135" cy="25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0" y="1860533"/>
            <a:ext cx="2772908" cy="257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1" name="Прямоугольник 160"/>
          <p:cNvSpPr/>
          <p:nvPr/>
        </p:nvSpPr>
        <p:spPr>
          <a:xfrm>
            <a:off x="2598081" y="5455189"/>
            <a:ext cx="7390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295FFF"/>
                </a:solidFill>
              </a:rPr>
              <a:t>дерева, Дарина, Дніпро, дарувати, Наталя, килимок, Володя, телевізор, Рая, Поліна, вінок, Дмитро</a:t>
            </a:r>
            <a:endParaRPr lang="ru-RU" sz="2400" b="1" dirty="0">
              <a:solidFill>
                <a:srgbClr val="295FFF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Дуга 42"/>
          <p:cNvSpPr/>
          <p:nvPr/>
        </p:nvSpPr>
        <p:spPr>
          <a:xfrm flipH="1">
            <a:off x="2965751" y="2502917"/>
            <a:ext cx="214147" cy="41964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741820" y="1878832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239762" y="2081858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7376889" y="2100891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398117" y="1872856"/>
            <a:ext cx="0" cy="423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3421565" y="2081858"/>
            <a:ext cx="153316" cy="205875"/>
            <a:chOff x="3398075" y="6018352"/>
            <a:chExt cx="184699" cy="263541"/>
          </a:xfrm>
        </p:grpSpPr>
        <p:sp>
          <p:nvSpPr>
            <p:cNvPr id="28" name="Полилиния 2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66472" y="1866389"/>
            <a:ext cx="206668" cy="416143"/>
            <a:chOff x="2061433" y="3181953"/>
            <a:chExt cx="361093" cy="708354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>
            <a:off x="3800476" y="1862595"/>
            <a:ext cx="213803" cy="421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4633453" y="1872856"/>
            <a:ext cx="205515" cy="414139"/>
            <a:chOff x="2162175" y="2767013"/>
            <a:chExt cx="323850" cy="660050"/>
          </a:xfrm>
        </p:grpSpPr>
        <p:sp>
          <p:nvSpPr>
            <p:cNvPr id="36" name="Полилиния 35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072100" y="2089140"/>
            <a:ext cx="157736" cy="285553"/>
            <a:chOff x="2165377" y="4123467"/>
            <a:chExt cx="304800" cy="507045"/>
          </a:xfrm>
        </p:grpSpPr>
        <p:cxnSp>
          <p:nvCxnSpPr>
            <p:cNvPr id="39" name="Прямая соединительная линия 38"/>
            <p:cNvCxnSpPr>
              <a:endCxn id="40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921245" y="1883696"/>
            <a:ext cx="208569" cy="415449"/>
            <a:chOff x="1978175" y="3069431"/>
            <a:chExt cx="345925" cy="709196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Полилиния 73"/>
          <p:cNvSpPr/>
          <p:nvPr/>
        </p:nvSpPr>
        <p:spPr>
          <a:xfrm>
            <a:off x="8588647" y="1877762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5471876" y="1860533"/>
            <a:ext cx="198500" cy="433748"/>
            <a:chOff x="2171214" y="3488924"/>
            <a:chExt cx="250517" cy="354414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5907018" y="2081858"/>
            <a:ext cx="130273" cy="214484"/>
            <a:chOff x="2171214" y="3488924"/>
            <a:chExt cx="250517" cy="35441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6420287" y="1723661"/>
            <a:ext cx="342925" cy="563334"/>
            <a:chOff x="6311317" y="1580377"/>
            <a:chExt cx="342925" cy="563334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6482780" y="1945856"/>
              <a:ext cx="0" cy="197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рямоугольник 91"/>
            <p:cNvSpPr/>
            <p:nvPr/>
          </p:nvSpPr>
          <p:spPr>
            <a:xfrm>
              <a:off x="6311317" y="1580377"/>
              <a:ext cx="3429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/>
                <a:t>.</a:t>
              </a:r>
              <a:endParaRPr lang="ru-RU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Полилиния 92"/>
          <p:cNvSpPr/>
          <p:nvPr/>
        </p:nvSpPr>
        <p:spPr>
          <a:xfrm>
            <a:off x="8164703" y="2088949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>
            <a:off x="3800476" y="2521850"/>
            <a:ext cx="195477" cy="412969"/>
            <a:chOff x="2175029" y="3488924"/>
            <a:chExt cx="246702" cy="354414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4383004" y="2206995"/>
            <a:ext cx="896057" cy="837155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4981696" y="2656752"/>
            <a:ext cx="312224" cy="321358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5643674" y="4698516"/>
            <a:ext cx="312224" cy="321358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5374737" y="2465960"/>
            <a:ext cx="376093" cy="503302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7755024" y="4734365"/>
            <a:ext cx="289194" cy="294096"/>
          </a:xfrm>
          <a:prstGeom prst="rect">
            <a:avLst/>
          </a:prstGeom>
        </p:spPr>
      </p:pic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6044198" y="4516572"/>
            <a:ext cx="376093" cy="503302"/>
          </a:xfrm>
          <a:prstGeom prst="rect">
            <a:avLst/>
          </a:prstGeom>
        </p:spPr>
      </p:pic>
      <p:grpSp>
        <p:nvGrpSpPr>
          <p:cNvPr id="82" name="Группа 81"/>
          <p:cNvGrpSpPr/>
          <p:nvPr/>
        </p:nvGrpSpPr>
        <p:grpSpPr>
          <a:xfrm>
            <a:off x="6293449" y="2514959"/>
            <a:ext cx="210813" cy="416283"/>
            <a:chOff x="1307861" y="3120160"/>
            <a:chExt cx="1571625" cy="2301598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Группа 143"/>
          <p:cNvGrpSpPr/>
          <p:nvPr/>
        </p:nvGrpSpPr>
        <p:grpSpPr>
          <a:xfrm>
            <a:off x="6716259" y="2730212"/>
            <a:ext cx="142865" cy="201890"/>
            <a:chOff x="1307861" y="3120160"/>
            <a:chExt cx="1571625" cy="2301598"/>
          </a:xfrm>
        </p:grpSpPr>
        <p:cxnSp>
          <p:nvCxnSpPr>
            <p:cNvPr id="145" name="Прямая соединительная линия 144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5853378" y="2690035"/>
            <a:ext cx="289194" cy="294096"/>
          </a:xfrm>
          <a:prstGeom prst="rect">
            <a:avLst/>
          </a:prstGeom>
        </p:spPr>
      </p:pic>
      <p:sp>
        <p:nvSpPr>
          <p:cNvPr id="151" name="Полилиния 150"/>
          <p:cNvSpPr/>
          <p:nvPr/>
        </p:nvSpPr>
        <p:spPr>
          <a:xfrm>
            <a:off x="9006107" y="2096028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Дуга 152"/>
          <p:cNvSpPr/>
          <p:nvPr/>
        </p:nvSpPr>
        <p:spPr>
          <a:xfrm flipH="1">
            <a:off x="3417313" y="2721159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4" name="Группа 153"/>
          <p:cNvGrpSpPr/>
          <p:nvPr/>
        </p:nvGrpSpPr>
        <p:grpSpPr>
          <a:xfrm>
            <a:off x="4237706" y="2717611"/>
            <a:ext cx="122449" cy="208237"/>
            <a:chOff x="2175029" y="3488924"/>
            <a:chExt cx="246702" cy="354414"/>
          </a:xfrm>
        </p:grpSpPr>
        <p:cxnSp>
          <p:nvCxnSpPr>
            <p:cNvPr id="155" name="Прямая соединительная линия 15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7031102" y="2493865"/>
            <a:ext cx="427366" cy="542328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7385964" y="2548571"/>
            <a:ext cx="389329" cy="558588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="" xmlns:a16="http://schemas.microsoft.com/office/drawing/2014/main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6849984" y="4548982"/>
            <a:ext cx="427366" cy="542328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="" xmlns:a16="http://schemas.microsoft.com/office/drawing/2014/main" id="{4C30A6C7-AB99-443E-A2BF-5E04603E8F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7920030" y="2474117"/>
            <a:ext cx="381403" cy="495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4" name="Рисунок 163">
            <a:extLst>
              <a:ext uri="{FF2B5EF4-FFF2-40B4-BE49-F238E27FC236}">
                <a16:creationId xmlns="" xmlns:a16="http://schemas.microsoft.com/office/drawing/2014/main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8311772" y="2683086"/>
            <a:ext cx="402114" cy="308114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="" xmlns:a16="http://schemas.microsoft.com/office/drawing/2014/main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6449549" y="4720097"/>
            <a:ext cx="438524" cy="33601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8724225" y="2439714"/>
            <a:ext cx="384220" cy="62304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DBBAF05F-ECD4-4D91-8969-A3BF41048C7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3972" r="90500" b="49362"/>
          <a:stretch/>
        </p:blipFill>
        <p:spPr>
          <a:xfrm>
            <a:off x="9119290" y="2607616"/>
            <a:ext cx="383972" cy="445620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DBBAF05F-ECD4-4D91-8969-A3BF41048C7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3972" r="90500" b="49362"/>
          <a:stretch/>
        </p:blipFill>
        <p:spPr>
          <a:xfrm>
            <a:off x="3556487" y="4647834"/>
            <a:ext cx="383972" cy="464389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3958348" y="4481075"/>
            <a:ext cx="384220" cy="623046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4393014" y="4489177"/>
            <a:ext cx="384220" cy="623046"/>
          </a:xfrm>
          <a:prstGeom prst="rect">
            <a:avLst/>
          </a:prstGeom>
        </p:spPr>
      </p:pic>
      <p:grpSp>
        <p:nvGrpSpPr>
          <p:cNvPr id="109" name="Группа 108"/>
          <p:cNvGrpSpPr/>
          <p:nvPr/>
        </p:nvGrpSpPr>
        <p:grpSpPr>
          <a:xfrm>
            <a:off x="5290633" y="4570198"/>
            <a:ext cx="195477" cy="412969"/>
            <a:chOff x="2175029" y="3488924"/>
            <a:chExt cx="246702" cy="354414"/>
          </a:xfrm>
        </p:grpSpPr>
        <p:cxnSp>
          <p:nvCxnSpPr>
            <p:cNvPr id="110" name="Прямая соединительная линия 109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Группа 114"/>
          <p:cNvGrpSpPr/>
          <p:nvPr/>
        </p:nvGrpSpPr>
        <p:grpSpPr>
          <a:xfrm>
            <a:off x="7363328" y="4560081"/>
            <a:ext cx="210813" cy="416283"/>
            <a:chOff x="1307861" y="3120160"/>
            <a:chExt cx="1571625" cy="2301598"/>
          </a:xfrm>
        </p:grpSpPr>
        <p:cxnSp>
          <p:nvCxnSpPr>
            <p:cNvPr id="116" name="Прямая соединительная линия 115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Рисунок 118">
            <a:extLst>
              <a:ext uri="{FF2B5EF4-FFF2-40B4-BE49-F238E27FC236}">
                <a16:creationId xmlns="" xmlns:a16="http://schemas.microsoft.com/office/drawing/2014/main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8140333" y="4492312"/>
            <a:ext cx="384220" cy="62304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DBBAF05F-ECD4-4D91-8969-A3BF41048C7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3972" r="90500" b="49362"/>
          <a:stretch/>
        </p:blipFill>
        <p:spPr>
          <a:xfrm>
            <a:off x="4795123" y="4657169"/>
            <a:ext cx="383972" cy="464389"/>
          </a:xfrm>
          <a:prstGeom prst="rect">
            <a:avLst/>
          </a:prstGeom>
        </p:spPr>
      </p:pic>
      <p:sp>
        <p:nvSpPr>
          <p:cNvPr id="122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2582044" y="3259775"/>
            <a:ext cx="7184359" cy="937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Слуховий диктант. </a:t>
            </a:r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у клітинках тільки перші букви слів. </a:t>
            </a:r>
            <a:r>
              <a:rPr lang="uk-UA" sz="2400" b="1" dirty="0" smtClean="0">
                <a:solidFill>
                  <a:schemeClr val="bg1"/>
                </a:solidFill>
              </a:rPr>
              <a:t>Після </a:t>
            </a:r>
            <a:r>
              <a:rPr lang="uk-UA" sz="2400" b="1" dirty="0">
                <a:solidFill>
                  <a:schemeClr val="bg1"/>
                </a:solidFill>
              </a:rPr>
              <a:t>друкування – перевірка.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4" y="1403341"/>
            <a:ext cx="2617965" cy="320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73539" y="5334000"/>
            <a:ext cx="7198084" cy="47372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Утвори з </a:t>
            </a:r>
            <a:r>
              <a:rPr lang="uk-UA" sz="2400" b="1" dirty="0" err="1" smtClean="0">
                <a:solidFill>
                  <a:schemeClr val="bg1"/>
                </a:solidFill>
              </a:rPr>
              <a:t>пазлів</a:t>
            </a:r>
            <a:r>
              <a:rPr lang="uk-UA" sz="2400" b="1" dirty="0" smtClean="0">
                <a:solidFill>
                  <a:schemeClr val="bg1"/>
                </a:solidFill>
              </a:rPr>
              <a:t> слово і надрукуй у клітинках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5649" y="1333385"/>
            <a:ext cx="7336572" cy="5970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4 Блок р т д з й б\046 - Велика буква Д\2023-12-02_2314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64" y="1987725"/>
            <a:ext cx="7190257" cy="241715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1. Навчання грамоти\1 УРОКИ 2023\Читання\4 Блок р т д з й б\046 - Велика буква Д\2023-12-02_2316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151" y="1987723"/>
            <a:ext cx="7838414" cy="155013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676561" y="1333385"/>
            <a:ext cx="7955660" cy="585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З’єднай стрілочками склади так, щоб утворилися імена.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711951" y="2564701"/>
            <a:ext cx="2583322" cy="39617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335510" y="2451057"/>
            <a:ext cx="3836538" cy="62346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842658" y="2540771"/>
            <a:ext cx="2590799" cy="53375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5138057" y="2540771"/>
            <a:ext cx="2910917" cy="53375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7968343" y="2540771"/>
            <a:ext cx="1729052" cy="53375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D:\1 клас\1. Навчання грамоти\1 УРОКИ 2023\Читання\4 Блок р т д з й б\046 - Велика буква Д\2023-12-02_2323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29" y="3636180"/>
            <a:ext cx="7866047" cy="169782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932141" y="4367792"/>
            <a:ext cx="2507259" cy="47372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 о д и н а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2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8237" y="469232"/>
            <a:ext cx="8755124" cy="837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730581" y="1526393"/>
            <a:ext cx="5077326" cy="3426607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81" y="1577702"/>
            <a:ext cx="50773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«Де».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047399" y="5065738"/>
            <a:ext cx="4443690" cy="9951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Дарина, Дмитро, Данія, Дунай, Дрогобич, Димок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 до тестів\Емоції Книга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854"/>
          <a:stretch/>
        </p:blipFill>
        <p:spPr bwMode="auto">
          <a:xfrm>
            <a:off x="1040863" y="1858386"/>
            <a:ext cx="2248380" cy="245741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6" y="1771650"/>
            <a:ext cx="2048293" cy="254414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90" y="1799700"/>
            <a:ext cx="1926619" cy="252623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Книга\1630677899_18-papik-pro-p-kniga-detskii-risunok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77" y="1865120"/>
            <a:ext cx="2063739" cy="248508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738414" y="513465"/>
            <a:ext cx="8732066" cy="947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smtClean="0">
                <a:solidFill>
                  <a:schemeClr val="bg1"/>
                </a:solidFill>
              </a:rPr>
              <a:t>Оціни свою роботу.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40863" y="4707839"/>
            <a:ext cx="1818290" cy="1055608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просто</a:t>
            </a:r>
            <a:r>
              <a:rPr lang="uk-UA" sz="2800" b="1" dirty="0">
                <a:solidFill>
                  <a:schemeClr val="bg1"/>
                </a:solidFill>
              </a:rPr>
              <a:t>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5060" y="4753596"/>
            <a:ext cx="2366010" cy="105560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 впорався!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 впоралась!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2933" y="4753596"/>
            <a:ext cx="1656425" cy="105560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8365" y="4707839"/>
            <a:ext cx="2563704" cy="10556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Отримав(ла) задоволення!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6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447787" y="1825254"/>
            <a:ext cx="2365928" cy="969430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7032425" y="1825254"/>
            <a:ext cx="1949070" cy="9838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040863" y="4892576"/>
            <a:ext cx="1999517" cy="912248"/>
          </a:xfrm>
          <a:prstGeom prst="round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складно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583930" y="4864451"/>
            <a:ext cx="2349611" cy="10399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Впораюсь із завданням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Картинки до тестів\Емоції Книга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854"/>
          <a:stretch/>
        </p:blipFill>
        <p:spPr bwMode="auto">
          <a:xfrm>
            <a:off x="1040863" y="1858386"/>
            <a:ext cx="2248380" cy="245741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60" y="1575419"/>
            <a:ext cx="2206279" cy="274037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69" y="3278594"/>
            <a:ext cx="1926619" cy="252623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Книга\1630677899_18-papik-pro-p-kniga-detskii-risunok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76" y="3319738"/>
            <a:ext cx="2063739" cy="248508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376" y="1981986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594343" y="1561534"/>
            <a:ext cx="4006922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Дід Денис дрова рубав і на купу </a:t>
            </a:r>
            <a:r>
              <a:rPr lang="uk-UA" sz="2800" b="1" dirty="0" smtClean="0"/>
              <a:t>їх складав</a:t>
            </a:r>
            <a:r>
              <a:rPr lang="uk-UA" sz="2800" b="1" dirty="0"/>
              <a:t>.</a:t>
            </a:r>
            <a:endParaRPr lang="ru-RU" sz="28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22745" y="2726349"/>
            <a:ext cx="4377372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/>
              <a:t>Прочитай скоромовку. Назви слова зі звуками [д], [д’]. До якого слова скоромовки підходять схеми. Повтори скоромовку самостійно.</a:t>
            </a:r>
            <a:endParaRPr lang="ru-RU" sz="2000" b="1" dirty="0"/>
          </a:p>
        </p:txBody>
      </p:sp>
      <p:sp>
        <p:nvSpPr>
          <p:cNvPr id="23" name="Овал 22"/>
          <p:cNvSpPr/>
          <p:nvPr/>
        </p:nvSpPr>
        <p:spPr>
          <a:xfrm>
            <a:off x="9261622" y="4574943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566021" y="4438547"/>
            <a:ext cx="2356254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427686" y="4655525"/>
            <a:ext cx="342135" cy="7374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667774" y="4642711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776319" y="4639746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84639" y="1476034"/>
            <a:ext cx="5025777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будемо читати слова та речення. Напишемо слуховий диктант.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9576841" y="4439517"/>
            <a:ext cx="2" cy="4861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1" name="Овал 30"/>
          <p:cNvSpPr/>
          <p:nvPr/>
        </p:nvSpPr>
        <p:spPr>
          <a:xfrm>
            <a:off x="10124670" y="4564132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>
            <a:off x="10164912" y="4184635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1026" name="Picture 2" descr="Весела абетка. Н Забіла | PP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9" r="3298" b="16421"/>
          <a:stretch/>
        </p:blipFill>
        <p:spPr bwMode="auto">
          <a:xfrm>
            <a:off x="8532000" y="1512906"/>
            <a:ext cx="2664000" cy="24840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8602876" y="3458464"/>
            <a:ext cx="1489791" cy="487107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749780" y="3726425"/>
            <a:ext cx="378601" cy="8952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267624" y="358239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573081" y="3652681"/>
            <a:ext cx="342135" cy="73744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747367" y="3574507"/>
            <a:ext cx="378601" cy="8952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341850"/>
            <a:ext cx="4220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Дн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вр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лд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 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Дм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Д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дусь Д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369688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8309" y="543717"/>
            <a:ext cx="8756193" cy="11544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Куди </a:t>
            </a:r>
            <a:r>
              <a:rPr lang="uk-UA" sz="3600" b="1" dirty="0">
                <a:solidFill>
                  <a:schemeClr val="bg1"/>
                </a:solidFill>
              </a:rPr>
              <a:t>прийшли діти з дідусем? Яка пора року? </a:t>
            </a:r>
            <a:r>
              <a:rPr lang="uk-UA" sz="3600" b="1" dirty="0" smtClean="0">
                <a:solidFill>
                  <a:schemeClr val="bg1"/>
                </a:solidFill>
              </a:rPr>
              <a:t>Придумай </a:t>
            </a:r>
            <a:r>
              <a:rPr lang="uk-UA" sz="3600" b="1" dirty="0">
                <a:solidFill>
                  <a:schemeClr val="bg1"/>
                </a:solidFill>
              </a:rPr>
              <a:t>імена дітям і дідусеві.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27050" y="2169108"/>
            <a:ext cx="2949876" cy="35582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CF31BA1-5315-4051-9497-5C6F33BD5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4987" r="11114" b="64512"/>
          <a:stretch/>
        </p:blipFill>
        <p:spPr>
          <a:xfrm>
            <a:off x="3476926" y="1872000"/>
            <a:ext cx="7803485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9006" y="5111717"/>
            <a:ext cx="3156858" cy="12312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Дідусь, діти, Дніпро, вода, дорога, дерева, далечінь, розповідає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49828" y="538636"/>
            <a:ext cx="9390359" cy="6921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слова правильно та </a:t>
            </a:r>
            <a:r>
              <a:rPr lang="uk-UA" sz="4000" b="1" dirty="0" smtClean="0">
                <a:solidFill>
                  <a:schemeClr val="bg1"/>
                </a:solidFill>
              </a:rPr>
              <a:t>швидко 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237512" y="2382779"/>
            <a:ext cx="2462575" cy="30891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8100C19-DEAB-421A-B273-615CA4E8A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2596" t="17270" r="3132" b="6575"/>
          <a:stretch/>
        </p:blipFill>
        <p:spPr>
          <a:xfrm>
            <a:off x="2736000" y="1620000"/>
            <a:ext cx="8100000" cy="2628000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19541" y="4290794"/>
            <a:ext cx="6379629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3600" b="1" dirty="0" smtClean="0">
                <a:solidFill>
                  <a:srgbClr val="0070C0"/>
                </a:solidFill>
              </a:rPr>
              <a:t>Дід             вудка            парад</a:t>
            </a:r>
          </a:p>
          <a:p>
            <a:pPr fontAlgn="base">
              <a:lnSpc>
                <a:spcPct val="150000"/>
              </a:lnSpc>
            </a:pPr>
            <a:r>
              <a:rPr lang="uk-UA" sz="3600" b="1" dirty="0">
                <a:solidFill>
                  <a:srgbClr val="0070C0"/>
                </a:solidFill>
              </a:rPr>
              <a:t>п</a:t>
            </a:r>
            <a:r>
              <a:rPr lang="uk-UA" sz="3600" b="1" dirty="0" smtClean="0">
                <a:solidFill>
                  <a:srgbClr val="0070C0"/>
                </a:solidFill>
              </a:rPr>
              <a:t>оліт          квітка           солдат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30087" y="451288"/>
            <a:ext cx="9873342" cy="11924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Спускаючись </a:t>
            </a:r>
            <a:r>
              <a:rPr lang="uk-UA" sz="2800" b="1" dirty="0">
                <a:solidFill>
                  <a:schemeClr val="bg1"/>
                </a:solidFill>
              </a:rPr>
              <a:t>з </a:t>
            </a:r>
            <a:r>
              <a:rPr lang="uk-UA" sz="2800" b="1" dirty="0" err="1">
                <a:solidFill>
                  <a:schemeClr val="bg1"/>
                </a:solidFill>
              </a:rPr>
              <a:t>гірки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smtClean="0"/>
              <a:t>прочитай </a:t>
            </a:r>
            <a:r>
              <a:rPr lang="uk-UA" sz="2800" b="1" dirty="0"/>
              <a:t>речення з верхнього краю до нижнього, спочатку </a:t>
            </a:r>
            <a:r>
              <a:rPr lang="uk-UA" sz="2800" b="1" dirty="0" smtClean="0"/>
              <a:t>повільно, потім </a:t>
            </a:r>
            <a:r>
              <a:rPr lang="uk-UA" sz="2800" b="1" dirty="0"/>
              <a:t>прискорюючи </a:t>
            </a:r>
            <a:r>
              <a:rPr lang="uk-UA" sz="2800" b="1" dirty="0" smtClean="0"/>
              <a:t>темп.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849">
            <a:off x="2934180" y="1928836"/>
            <a:ext cx="4019437" cy="45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86697" y="1756131"/>
            <a:ext cx="72519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322ADA"/>
                </a:solidFill>
              </a:rPr>
              <a:t>Десна і </a:t>
            </a:r>
            <a:r>
              <a:rPr lang="uk-UA" sz="3200" b="1" dirty="0">
                <a:solidFill>
                  <a:srgbClr val="322ADA"/>
                </a:solidFill>
              </a:rPr>
              <a:t>Дніпро</a:t>
            </a:r>
            <a:r>
              <a:rPr lang="ru-RU" sz="3200" b="1" dirty="0">
                <a:solidFill>
                  <a:srgbClr val="322ADA"/>
                </a:solidFill>
              </a:rPr>
              <a:t>. </a:t>
            </a:r>
            <a:endParaRPr lang="en-US" sz="3200" b="1" dirty="0">
              <a:solidFill>
                <a:srgbClr val="322ADA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srgbClr val="322ADA"/>
                </a:solidFill>
              </a:rPr>
              <a:t>     </a:t>
            </a:r>
            <a:r>
              <a:rPr lang="uk-UA" sz="3200" b="1" dirty="0" smtClean="0">
                <a:solidFill>
                  <a:srgbClr val="322ADA"/>
                </a:solidFill>
              </a:rPr>
              <a:t>  </a:t>
            </a:r>
            <a:r>
              <a:rPr lang="ru-RU" sz="3200" b="1" dirty="0" smtClean="0">
                <a:solidFill>
                  <a:srgbClr val="322ADA"/>
                </a:solidFill>
              </a:rPr>
              <a:t>Десна </a:t>
            </a:r>
            <a:r>
              <a:rPr lang="ru-RU" sz="3200" b="1" dirty="0">
                <a:solidFill>
                  <a:srgbClr val="322ADA"/>
                </a:solidFill>
              </a:rPr>
              <a:t>і </a:t>
            </a:r>
            <a:r>
              <a:rPr lang="uk-UA" sz="3200" b="1" dirty="0">
                <a:solidFill>
                  <a:srgbClr val="322ADA"/>
                </a:solidFill>
              </a:rPr>
              <a:t>Дніпро</a:t>
            </a:r>
            <a:r>
              <a:rPr lang="ru-RU" sz="3200" b="1" dirty="0">
                <a:solidFill>
                  <a:srgbClr val="322ADA"/>
                </a:solidFill>
              </a:rPr>
              <a:t> — </a:t>
            </a:r>
            <a:r>
              <a:rPr lang="uk-UA" sz="3200" b="1" dirty="0">
                <a:solidFill>
                  <a:srgbClr val="322ADA"/>
                </a:solidFill>
              </a:rPr>
              <a:t>ріки</a:t>
            </a:r>
            <a:r>
              <a:rPr lang="ru-RU" sz="3200" b="1" dirty="0">
                <a:solidFill>
                  <a:srgbClr val="322ADA"/>
                </a:solidFill>
              </a:rPr>
              <a:t>. </a:t>
            </a:r>
            <a:endParaRPr lang="en-US" sz="3200" b="1" dirty="0">
              <a:solidFill>
                <a:srgbClr val="322ADA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srgbClr val="322ADA"/>
                </a:solidFill>
              </a:rPr>
              <a:t>         </a:t>
            </a:r>
            <a:r>
              <a:rPr lang="uk-UA" sz="3200" b="1" dirty="0" smtClean="0">
                <a:solidFill>
                  <a:srgbClr val="322ADA"/>
                </a:solidFill>
              </a:rPr>
              <a:t> </a:t>
            </a:r>
            <a:r>
              <a:rPr lang="ru-RU" sz="3200" b="1" dirty="0" smtClean="0">
                <a:solidFill>
                  <a:srgbClr val="322ADA"/>
                </a:solidFill>
              </a:rPr>
              <a:t>Вони </a:t>
            </a:r>
            <a:r>
              <a:rPr lang="uk-UA" sz="3200" b="1" dirty="0">
                <a:solidFill>
                  <a:srgbClr val="322ADA"/>
                </a:solidFill>
              </a:rPr>
              <a:t>великі і красиві</a:t>
            </a:r>
            <a:r>
              <a:rPr lang="ru-RU" sz="3200" b="1" dirty="0">
                <a:solidFill>
                  <a:srgbClr val="322ADA"/>
                </a:solidFill>
              </a:rPr>
              <a:t>. </a:t>
            </a:r>
            <a:endParaRPr lang="en-US" sz="3200" b="1" dirty="0">
              <a:solidFill>
                <a:srgbClr val="322ADA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srgbClr val="322ADA"/>
                </a:solidFill>
              </a:rPr>
              <a:t>              </a:t>
            </a:r>
            <a:r>
              <a:rPr lang="uk-UA" sz="3200" b="1" dirty="0">
                <a:solidFill>
                  <a:srgbClr val="322ADA"/>
                </a:solidFill>
              </a:rPr>
              <a:t>Десна несе води в Дніпро</a:t>
            </a:r>
            <a:r>
              <a:rPr lang="ru-RU" sz="3200" b="1" dirty="0">
                <a:solidFill>
                  <a:srgbClr val="322ADA"/>
                </a:solidFill>
              </a:rPr>
              <a:t>. </a:t>
            </a:r>
            <a:endParaRPr lang="en-US" sz="3200" b="1" dirty="0">
              <a:solidFill>
                <a:srgbClr val="322ADA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srgbClr val="322ADA"/>
                </a:solidFill>
              </a:rPr>
              <a:t>                        </a:t>
            </a:r>
            <a:r>
              <a:rPr lang="uk-UA" sz="3200" b="1" dirty="0" smtClean="0">
                <a:solidFill>
                  <a:srgbClr val="322ADA"/>
                </a:solidFill>
              </a:rPr>
              <a:t>   Дніпро </a:t>
            </a:r>
            <a:r>
              <a:rPr lang="uk-UA" sz="3200" b="1" dirty="0">
                <a:solidFill>
                  <a:srgbClr val="322ADA"/>
                </a:solidFill>
              </a:rPr>
              <a:t>несе </a:t>
            </a:r>
            <a:r>
              <a:rPr lang="ru-RU" sz="3200" b="1" dirty="0">
                <a:solidFill>
                  <a:srgbClr val="322ADA"/>
                </a:solidFill>
              </a:rPr>
              <a:t>води в море.</a:t>
            </a:r>
            <a:r>
              <a:rPr lang="uk-UA" sz="3200" b="1" dirty="0">
                <a:solidFill>
                  <a:srgbClr val="322ADA"/>
                </a:solidFill>
              </a:rPr>
              <a:t>                    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96658"/>
            <a:ext cx="2715270" cy="3275231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92629" y="609030"/>
            <a:ext cx="10330542" cy="11544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«Сходинки». Піднімаючись та опускаючись по сходинках читаємо  </a:t>
            </a:r>
            <a:r>
              <a:rPr lang="uk-UA" sz="2800" b="1" dirty="0"/>
              <a:t>спочатку </a:t>
            </a:r>
            <a:r>
              <a:rPr lang="uk-UA" sz="2800" b="1" dirty="0" smtClean="0"/>
              <a:t>повільно, потім прискорюючи темп.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4FC51A9-70EB-4240-AAC8-F9B472758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8927" r="18707" b="71930"/>
          <a:stretch/>
        </p:blipFill>
        <p:spPr>
          <a:xfrm>
            <a:off x="2810587" y="1909997"/>
            <a:ext cx="8412584" cy="344577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07975" y="2266661"/>
            <a:ext cx="2462575" cy="3089110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06286" y="521943"/>
            <a:ext cx="9459685" cy="11217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err="1">
                <a:solidFill>
                  <a:schemeClr val="bg1"/>
                </a:solidFill>
              </a:rPr>
              <a:t>чистомовку</a:t>
            </a:r>
            <a:r>
              <a:rPr lang="uk-UA" sz="3200" b="1" dirty="0">
                <a:solidFill>
                  <a:schemeClr val="bg1"/>
                </a:solidFill>
              </a:rPr>
              <a:t> разом із Щебетунчиком спочатку повільно, а потім прискорюючи темп.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724581" y="2246191"/>
            <a:ext cx="2715270" cy="3275231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 rot="302626">
            <a:off x="3393090" y="1855255"/>
            <a:ext cx="7886700" cy="3999806"/>
          </a:xfrm>
          <a:prstGeom prst="cloudCallout">
            <a:avLst>
              <a:gd name="adj1" fmla="val -58125"/>
              <a:gd name="adj2" fmla="val -185"/>
            </a:avLst>
          </a:prstGeom>
          <a:noFill/>
          <a:ln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62400" y="2733228"/>
            <a:ext cx="68035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Де-де-де – дорога до Дніпра веде.</a:t>
            </a:r>
          </a:p>
          <a:p>
            <a:pPr indent="355600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Да-да-да – тепла у Дніпрі вода.</a:t>
            </a:r>
          </a:p>
          <a:p>
            <a:pPr indent="355600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Ді-ді-ді – рибка плавала в воді.</a:t>
            </a:r>
          </a:p>
          <a:p>
            <a:pPr indent="355600"/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Ду-ду-ду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– додому весело іду.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51931</TotalTime>
  <Words>546</Words>
  <Application>Microsoft Office PowerPoint</Application>
  <PresentationFormat>Произвольный</PresentationFormat>
  <Paragraphs>90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3279</cp:revision>
  <dcterms:created xsi:type="dcterms:W3CDTF">2018-01-05T16:38:53Z</dcterms:created>
  <dcterms:modified xsi:type="dcterms:W3CDTF">2023-12-04T13:59:17Z</dcterms:modified>
</cp:coreProperties>
</file>