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964" r:id="rId3"/>
    <p:sldId id="969" r:id="rId4"/>
    <p:sldId id="966" r:id="rId5"/>
    <p:sldId id="644" r:id="rId6"/>
    <p:sldId id="967" r:id="rId7"/>
    <p:sldId id="968" r:id="rId8"/>
    <p:sldId id="747" r:id="rId9"/>
    <p:sldId id="743" r:id="rId10"/>
    <p:sldId id="755" r:id="rId11"/>
    <p:sldId id="612" r:id="rId12"/>
    <p:sldId id="970" r:id="rId13"/>
    <p:sldId id="971" r:id="rId14"/>
    <p:sldId id="97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2ADA"/>
    <a:srgbClr val="E838BA"/>
    <a:srgbClr val="EF71CE"/>
    <a:srgbClr val="295FFF"/>
    <a:srgbClr val="463EDE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14" autoAdjust="0"/>
    <p:restoredTop sz="94660"/>
  </p:normalViewPr>
  <p:slideViewPr>
    <p:cSldViewPr snapToGrid="0">
      <p:cViewPr varScale="1">
        <p:scale>
          <a:sx n="83" d="100"/>
          <a:sy n="83" d="100"/>
        </p:scale>
        <p:origin x="-342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669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564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06.12.2023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06.12.2023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06.12.2023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8760" y="3986342"/>
            <a:ext cx="9261337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Звуки [з], [з′]. Мала буква з.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Читання слів, </a:t>
            </a:r>
            <a:r>
              <a:rPr lang="uk-UA" sz="4000" b="1" dirty="0">
                <a:solidFill>
                  <a:schemeClr val="bg1"/>
                </a:solidFill>
              </a:rPr>
              <a:t>словосполучень і речень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з </a:t>
            </a:r>
            <a:r>
              <a:rPr lang="uk-UA" sz="4000" b="1" dirty="0">
                <a:solidFill>
                  <a:schemeClr val="bg1"/>
                </a:solidFill>
              </a:rPr>
              <a:t>вивченими літерами. </a:t>
            </a:r>
            <a:endParaRPr lang="uk-UA" sz="4000" b="1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8395" y="1168548"/>
            <a:ext cx="3513102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4</a:t>
            </a:r>
            <a:r>
              <a:rPr lang="uk-UA" sz="2800" b="1" dirty="0" smtClean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3074" name="Picture 2" descr="D:\1 клас\1. Навчання грамоти\1 УРОКИ 2023\Читання\4 Блок р т д з й б\047 - Мала буква з\2023-12-04_1802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6"/>
          <a:stretch/>
        </p:blipFill>
        <p:spPr bwMode="auto">
          <a:xfrm>
            <a:off x="1840230" y="865822"/>
            <a:ext cx="2903220" cy="277734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432609"/>
            <a:ext cx="10147300" cy="12361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Здогадайся, яке слово заховалось у схемі.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Який </a:t>
            </a:r>
            <a:r>
              <a:rPr lang="uk-UA" sz="3600" b="1" dirty="0">
                <a:solidFill>
                  <a:schemeClr val="bg1"/>
                </a:solidFill>
              </a:rPr>
              <a:t>висновок можна зробити</a:t>
            </a:r>
            <a:r>
              <a:rPr lang="uk-UA" sz="3600" b="1" dirty="0" smtClean="0">
                <a:solidFill>
                  <a:schemeClr val="bg1"/>
                </a:solidFill>
              </a:rPr>
              <a:t>?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37244" y="1922930"/>
            <a:ext cx="3171275" cy="38252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482B354-B8E9-4B56-AFA6-B39C8CFFAD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93" t="74424" r="23061" b="12393"/>
          <a:stretch/>
        </p:blipFill>
        <p:spPr>
          <a:xfrm>
            <a:off x="2998554" y="1832711"/>
            <a:ext cx="8202846" cy="2512229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D72AB84-EAD9-44A9-BDFE-7FE7FF85D102}"/>
              </a:ext>
            </a:extLst>
          </p:cNvPr>
          <p:cNvSpPr txBox="1"/>
          <p:nvPr/>
        </p:nvSpPr>
        <p:spPr>
          <a:xfrm>
            <a:off x="7654144" y="3641459"/>
            <a:ext cx="1765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з і р к а</a:t>
            </a: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46929" y="4451199"/>
            <a:ext cx="7179333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Одне слово називає різні предмети, має багато значень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95052" y="5780702"/>
            <a:ext cx="600985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Склади три речення за кожним малюнком.</a:t>
            </a:r>
          </a:p>
        </p:txBody>
      </p:sp>
    </p:spTree>
    <p:extLst>
      <p:ext uri="{BB962C8B-B14F-4D97-AF65-F5344CB8AC3E}">
        <p14:creationId xmlns:p14="http://schemas.microsoft.com/office/powerpoint/2010/main" val="55931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0020" y="4420996"/>
            <a:ext cx="5257008" cy="5581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букву «</a:t>
            </a:r>
            <a:r>
              <a:rPr lang="uk-UA" sz="2000" b="1" dirty="0" err="1">
                <a:solidFill>
                  <a:schemeClr val="bg1"/>
                </a:solidFill>
              </a:rPr>
              <a:t>зе</a:t>
            </a:r>
            <a:r>
              <a:rPr lang="uk-UA" sz="2000" b="1" dirty="0">
                <a:solidFill>
                  <a:schemeClr val="bg1"/>
                </a:solidFill>
              </a:rPr>
              <a:t>», </a:t>
            </a:r>
            <a:r>
              <a:rPr lang="uk-UA" sz="2000" b="1" dirty="0" smtClean="0">
                <a:solidFill>
                  <a:schemeClr val="bg1"/>
                </a:solidFill>
              </a:rPr>
              <a:t>склади у  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234" y="1160060"/>
            <a:ext cx="2301495" cy="281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227A1B4-EF61-4C09-984B-CD5C6EACE7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0" t="31803" r="16908" b="63557"/>
          <a:stretch/>
        </p:blipFill>
        <p:spPr>
          <a:xfrm>
            <a:off x="1184656" y="4979138"/>
            <a:ext cx="10049348" cy="9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B9FE851F-2E31-4F54-AB06-36DAFF81B0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5904" r="91679" b="61512"/>
          <a:stretch/>
        </p:blipFill>
        <p:spPr>
          <a:xfrm>
            <a:off x="1416155" y="5136844"/>
            <a:ext cx="466500" cy="54305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B4F8653-ED4D-4F71-A4B9-D6D9DBE1E0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5904" r="91679" b="61512"/>
          <a:stretch/>
        </p:blipFill>
        <p:spPr>
          <a:xfrm>
            <a:off x="2075932" y="5136844"/>
            <a:ext cx="466500" cy="54305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264030E-C503-43CB-B3AB-A01CFE441C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5904" r="91679" b="61512"/>
          <a:stretch/>
        </p:blipFill>
        <p:spPr>
          <a:xfrm>
            <a:off x="2749082" y="5144063"/>
            <a:ext cx="466500" cy="5430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B3F0FB3-61B6-4E9F-A930-954BFC8B10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5904" r="91679" b="61512"/>
          <a:stretch/>
        </p:blipFill>
        <p:spPr>
          <a:xfrm>
            <a:off x="3392024" y="5136844"/>
            <a:ext cx="466500" cy="543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9F633837-EC30-4E63-A10D-BBE0B480E1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5904" r="91679" b="61512"/>
          <a:stretch/>
        </p:blipFill>
        <p:spPr>
          <a:xfrm>
            <a:off x="4035721" y="5144063"/>
            <a:ext cx="466500" cy="54305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FB613DD6-93DB-49C2-8D25-74D2A16894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5904" r="91679" b="61512"/>
          <a:stretch/>
        </p:blipFill>
        <p:spPr>
          <a:xfrm>
            <a:off x="4708116" y="5144063"/>
            <a:ext cx="466500" cy="54305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48C0053D-6873-4A99-B54C-9ED97368DA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8" t="7933" r="43328" b="59483"/>
          <a:stretch/>
        </p:blipFill>
        <p:spPr>
          <a:xfrm>
            <a:off x="6932523" y="5177383"/>
            <a:ext cx="929683" cy="54305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D4981406-8752-4D35-822D-E7A47AAEC4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1" t="9529" r="24495" b="57887"/>
          <a:stretch/>
        </p:blipFill>
        <p:spPr>
          <a:xfrm>
            <a:off x="8924579" y="5201714"/>
            <a:ext cx="929683" cy="54305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3C9B2857-AD46-49FF-B8AA-1812CD5BE4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1" t="9529" r="24495" b="57887"/>
          <a:stretch/>
        </p:blipFill>
        <p:spPr>
          <a:xfrm>
            <a:off x="9919598" y="5189642"/>
            <a:ext cx="929683" cy="54305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FB613DD6-93DB-49C2-8D25-74D2A16894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5904" r="91679" b="61512"/>
          <a:stretch/>
        </p:blipFill>
        <p:spPr>
          <a:xfrm>
            <a:off x="5322360" y="5144063"/>
            <a:ext cx="466500" cy="54305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4 Блок р т д з й б\047 - Мала буква з\2023-12-06_1111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982" y="1453382"/>
            <a:ext cx="7752239" cy="286319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403341"/>
            <a:ext cx="2301495" cy="281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721939" y="1428132"/>
            <a:ext cx="7901692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Перестав склади так, щоб утворились слова. Надрукуй їх.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998713" y="2689554"/>
            <a:ext cx="7151127" cy="7280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 слова. </a:t>
            </a:r>
            <a:r>
              <a:rPr lang="uk-UA" sz="24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400" b="1" dirty="0" smtClean="0">
                <a:solidFill>
                  <a:schemeClr val="bg1"/>
                </a:solidFill>
              </a:rPr>
              <a:t> у клітинках номер відповідного малюнка.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27249" y="1428132"/>
            <a:ext cx="7896381" cy="5970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малюнком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D:\1 клас\1. Навчання грамоти\1 УРОКИ 2023\Читання\4 Блок р т д з й б\047 - Мала буква з\2023-12-06_1115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7" b="139"/>
          <a:stretch/>
        </p:blipFill>
        <p:spPr bwMode="auto">
          <a:xfrm>
            <a:off x="2998713" y="3494840"/>
            <a:ext cx="7070868" cy="1820109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721939" y="2099911"/>
            <a:ext cx="1611380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з</a:t>
            </a:r>
            <a:r>
              <a:rPr lang="uk-UA" sz="2800" b="1" dirty="0" smtClean="0">
                <a:solidFill>
                  <a:schemeClr val="bg1"/>
                </a:solidFill>
              </a:rPr>
              <a:t>он-ва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721939" y="2099911"/>
            <a:ext cx="1611380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вазон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615060" y="2099910"/>
            <a:ext cx="1611380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ма-зи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606091" y="2075711"/>
            <a:ext cx="1611380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зима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501521" y="2075712"/>
            <a:ext cx="1611380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рі-зві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501521" y="2099909"/>
            <a:ext cx="1611380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звірі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353756" y="2075710"/>
            <a:ext cx="1611380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роз-</a:t>
            </a:r>
            <a:r>
              <a:rPr lang="uk-UA" sz="2800" b="1" dirty="0" err="1" smtClean="0">
                <a:solidFill>
                  <a:schemeClr val="bg1"/>
                </a:solidFill>
              </a:rPr>
              <a:t>мо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353756" y="2075712"/>
            <a:ext cx="1611380" cy="473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мороз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1 клас\1. Навчання грамоти\1 УРОКИ 2023\Читання\4 Блок р т д з й б\047 - Мала буква з\2023-12-06_1116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880" y="2075712"/>
            <a:ext cx="8968024" cy="3397919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45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1" grpId="0" animBg="1"/>
      <p:bldP spid="31" grpId="0" animBg="1"/>
      <p:bldP spid="33" grpId="0" animBg="1"/>
      <p:bldP spid="35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6680" y="604698"/>
            <a:ext cx="875512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3874951" y="1595144"/>
            <a:ext cx="5077326" cy="2816285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4951" y="1849124"/>
            <a:ext cx="5077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звуки вона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ти знаєш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ці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слова з буквою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ти можеш назвати?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96647" y="2253627"/>
            <a:ext cx="2773126" cy="34786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3363" y="4557129"/>
            <a:ext cx="4360502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400" b="1" dirty="0" smtClean="0">
                <a:solidFill>
                  <a:schemeClr val="bg1"/>
                </a:solidFill>
              </a:rPr>
              <a:t>Зима, зимувати, мороз, заєць, морозиво, зірка.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6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 до тестів\Емоції Книга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11854"/>
          <a:stretch/>
        </p:blipFill>
        <p:spPr bwMode="auto">
          <a:xfrm>
            <a:off x="1040863" y="1858386"/>
            <a:ext cx="2248380" cy="245741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Книга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6" y="1771650"/>
            <a:ext cx="2048293" cy="2544147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Книга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90" y="1799700"/>
            <a:ext cx="1926619" cy="252623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Книга\1630677899_18-papik-pro-p-kniga-detskii-risunok-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77" y="1865120"/>
            <a:ext cx="2063739" cy="248508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738414" y="513465"/>
            <a:ext cx="8732066" cy="9479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smtClean="0">
                <a:solidFill>
                  <a:schemeClr val="bg1"/>
                </a:solidFill>
              </a:rPr>
              <a:t>Оціни свою роботу.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40863" y="4707839"/>
            <a:ext cx="1818290" cy="1055608"/>
          </a:xfrm>
          <a:prstGeom prst="round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просто</a:t>
            </a:r>
            <a:r>
              <a:rPr lang="uk-UA" sz="2800" b="1" dirty="0">
                <a:solidFill>
                  <a:schemeClr val="bg1"/>
                </a:solidFill>
              </a:rPr>
              <a:t>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95060" y="4753596"/>
            <a:ext cx="2366010" cy="105560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 впорався!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Я впоралась!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22933" y="4753596"/>
            <a:ext cx="1656425" cy="105560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88365" y="4707839"/>
            <a:ext cx="2563704" cy="105560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Отримав(ла) задоволення!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9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2486" y="491490"/>
            <a:ext cx="873206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447787" y="1825254"/>
            <a:ext cx="2365928" cy="969430"/>
          </a:xfrm>
          <a:prstGeom prst="round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Отримаю задоволення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7032425" y="1825254"/>
            <a:ext cx="1949070" cy="98383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Відчую успіх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1040863" y="4892576"/>
            <a:ext cx="1999517" cy="912248"/>
          </a:xfrm>
          <a:prstGeom prst="roundRect">
            <a:avLst/>
          </a:prstGeom>
          <a:solidFill>
            <a:srgbClr val="92D05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складно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8583930" y="4864451"/>
            <a:ext cx="2349611" cy="103995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Впораюсь із завданням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D:\Картинки до тестів\Емоції Книга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11854"/>
          <a:stretch/>
        </p:blipFill>
        <p:spPr bwMode="auto">
          <a:xfrm>
            <a:off x="1040863" y="1858386"/>
            <a:ext cx="2248380" cy="245741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Книга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60" y="1575419"/>
            <a:ext cx="2206279" cy="274037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Книга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69" y="3278594"/>
            <a:ext cx="1926619" cy="2526230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Книга\1630677899_18-papik-pro-p-kniga-detskii-risunok-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976" y="3319738"/>
            <a:ext cx="2063739" cy="248508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73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2376" r="1406" b="3195"/>
          <a:stretch/>
        </p:blipFill>
        <p:spPr>
          <a:xfrm>
            <a:off x="2382981" y="188641"/>
            <a:ext cx="9639180" cy="529776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756" y="3406675"/>
            <a:ext cx="4149739" cy="3755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43" y="404664"/>
            <a:ext cx="1103875" cy="6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256" y="3212976"/>
            <a:ext cx="1103875" cy="6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59" y="1340768"/>
            <a:ext cx="1103875" cy="6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15" y="428404"/>
            <a:ext cx="1103875" cy="6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59" y="3212976"/>
            <a:ext cx="1103875" cy="6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32" y="1340768"/>
            <a:ext cx="1103875" cy="6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15" y="2316190"/>
            <a:ext cx="1103875" cy="6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99" y="3228888"/>
            <a:ext cx="1103875" cy="6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7" y="2268205"/>
            <a:ext cx="1103875" cy="6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61" y="3228888"/>
            <a:ext cx="1103875" cy="6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7" y="1340768"/>
            <a:ext cx="1103875" cy="6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7" y="3228888"/>
            <a:ext cx="1103875" cy="6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71" y="2302691"/>
            <a:ext cx="1103875" cy="6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48" y="3212976"/>
            <a:ext cx="1103875" cy="6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985" y="2327920"/>
            <a:ext cx="1103875" cy="6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985" y="548680"/>
            <a:ext cx="1103875" cy="608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76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376" y="1981986"/>
            <a:ext cx="3041015" cy="371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3326130" y="1561534"/>
            <a:ext cx="4275135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зубам </a:t>
            </a:r>
            <a:r>
              <a:rPr lang="ru-RU" sz="2800" b="1" dirty="0" err="1">
                <a:solidFill>
                  <a:schemeClr val="bg1"/>
                </a:solidFill>
              </a:rPr>
              <a:t>зробив</a:t>
            </a:r>
            <a:r>
              <a:rPr lang="ru-RU" sz="2800" b="1" dirty="0">
                <a:solidFill>
                  <a:schemeClr val="bg1"/>
                </a:solidFill>
              </a:rPr>
              <a:t> зарядку, 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 err="1" smtClean="0">
                <a:solidFill>
                  <a:schemeClr val="bg1"/>
                </a:solidFill>
              </a:rPr>
              <a:t>з’ївши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цілу</a:t>
            </a:r>
            <a:r>
              <a:rPr lang="ru-RU" sz="2800" b="1" dirty="0">
                <a:solidFill>
                  <a:schemeClr val="bg1"/>
                </a:solidFill>
              </a:rPr>
              <a:t> шоколадку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22745" y="2689477"/>
            <a:ext cx="4377372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/>
              <a:t>Послухай скоромовку. Який звук в ній зустрічається найчастіше? Назви звуки в слові</a:t>
            </a:r>
            <a:r>
              <a:rPr lang="uk-UA" sz="2000" b="1" i="1" dirty="0" smtClean="0"/>
              <a:t> зарядка</a:t>
            </a:r>
            <a:r>
              <a:rPr lang="uk-UA" sz="2000" b="1" dirty="0" smtClean="0"/>
              <a:t>. Повтори скоромовку самостійно.</a:t>
            </a:r>
            <a:endParaRPr lang="ru-RU" sz="2000" b="1" dirty="0"/>
          </a:p>
        </p:txBody>
      </p:sp>
      <p:sp>
        <p:nvSpPr>
          <p:cNvPr id="23" name="Овал 22"/>
          <p:cNvSpPr/>
          <p:nvPr/>
        </p:nvSpPr>
        <p:spPr>
          <a:xfrm>
            <a:off x="8495719" y="5338074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0891069" y="5358387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9771353" y="5184404"/>
            <a:ext cx="2" cy="532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7800117" y="5201678"/>
            <a:ext cx="3458433" cy="48710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8901871" y="5337642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010416" y="5402877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918012" y="1372424"/>
            <a:ext cx="5091370" cy="3371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познайомимось з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малою </a:t>
            </a: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друкованою буквою </a:t>
            </a: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будемо вчитися читати слова та речення з нею.</a:t>
            </a:r>
            <a:endParaRPr lang="uk-UA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H="1">
            <a:off x="8810938" y="5202648"/>
            <a:ext cx="2" cy="48613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1" name="Овал 30"/>
          <p:cNvSpPr/>
          <p:nvPr/>
        </p:nvSpPr>
        <p:spPr>
          <a:xfrm>
            <a:off x="9455322" y="5343446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rot="5400000">
            <a:off x="9513446" y="4903005"/>
            <a:ext cx="214314" cy="714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9895931" y="5445230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8901871" y="5479181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0356455" y="5434420"/>
            <a:ext cx="378601" cy="8952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Love Chocolate Conceptkid Boy Eating Chocolate: vector de stock (libre de  regalías) 416734060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3" r="5358" b="21708"/>
          <a:stretch/>
        </p:blipFill>
        <p:spPr bwMode="auto">
          <a:xfrm>
            <a:off x="8270849" y="1917428"/>
            <a:ext cx="2770945" cy="2592174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8" grpId="0" animBg="1"/>
      <p:bldP spid="29" grpId="0" animBg="1"/>
      <p:bldP spid="2" grpId="0" animBg="1"/>
      <p:bldP spid="31" grpId="0" animBg="1"/>
      <p:bldP spid="36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143750" y="3709330"/>
            <a:ext cx="4091956" cy="2246769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</a:rPr>
              <a:t>Збоку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знизу</a:t>
            </a:r>
            <a:r>
              <a:rPr lang="ru-RU" sz="2800" b="1" dirty="0">
                <a:solidFill>
                  <a:srgbClr val="002060"/>
                </a:solidFill>
              </a:rPr>
              <a:t> і </a:t>
            </a:r>
            <a:r>
              <a:rPr lang="ru-RU" sz="2800" b="1" dirty="0" err="1">
                <a:solidFill>
                  <a:srgbClr val="002060"/>
                </a:solidFill>
              </a:rPr>
              <a:t>згори</a:t>
            </a: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Схожа «З» 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на цифру три.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Є три </a:t>
            </a:r>
            <a:r>
              <a:rPr lang="ru-RU" sz="2800" b="1" dirty="0" err="1">
                <a:solidFill>
                  <a:srgbClr val="002060"/>
                </a:solidFill>
              </a:rPr>
              <a:t>зуби</a:t>
            </a:r>
            <a:r>
              <a:rPr lang="ru-RU" sz="2800" b="1" dirty="0">
                <a:solidFill>
                  <a:srgbClr val="002060"/>
                </a:solidFill>
              </a:rPr>
              <a:t> в </a:t>
            </a:r>
            <a:r>
              <a:rPr lang="ru-RU" sz="2800" b="1" dirty="0" err="1">
                <a:solidFill>
                  <a:srgbClr val="002060"/>
                </a:solidFill>
              </a:rPr>
              <a:t>букві</a:t>
            </a:r>
            <a:r>
              <a:rPr lang="ru-RU" sz="2800" b="1" dirty="0">
                <a:solidFill>
                  <a:srgbClr val="002060"/>
                </a:solidFill>
              </a:rPr>
              <a:t> «З»,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Ними все вона </a:t>
            </a:r>
            <a:r>
              <a:rPr lang="ru-RU" sz="2800" b="1" dirty="0" err="1">
                <a:solidFill>
                  <a:srgbClr val="002060"/>
                </a:solidFill>
              </a:rPr>
              <a:t>гризе</a:t>
            </a:r>
            <a:r>
              <a:rPr lang="ru-RU" sz="2800" b="1" dirty="0">
                <a:solidFill>
                  <a:srgbClr val="002060"/>
                </a:solidFill>
              </a:rPr>
              <a:t>.</a:t>
            </a:r>
            <a:endParaRPr lang="uk-UA" sz="28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4" b="19141"/>
          <a:stretch/>
        </p:blipFill>
        <p:spPr>
          <a:xfrm>
            <a:off x="8044103" y="1709080"/>
            <a:ext cx="1987933" cy="200025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2050" name="Picture 2" descr="D:\1 клас\1. Навчання грамоти\1 УРОКИ 2023\Читання\4 Блок р т д з й б\047 - Мала буква з\2023-12-04_1802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5388"/>
          <a:stretch/>
        </p:blipFill>
        <p:spPr bwMode="auto">
          <a:xfrm>
            <a:off x="1123293" y="1329498"/>
            <a:ext cx="5280236" cy="542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765826" y="480395"/>
            <a:ext cx="10584180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Визнач </a:t>
            </a:r>
            <a:r>
              <a:rPr lang="uk-UA" sz="4000" b="1" dirty="0" smtClean="0">
                <a:solidFill>
                  <a:schemeClr val="bg1"/>
                </a:solidFill>
              </a:rPr>
              <a:t>звуки </a:t>
            </a:r>
            <a:r>
              <a:rPr lang="en-US" sz="4000" b="1" dirty="0" smtClean="0">
                <a:solidFill>
                  <a:schemeClr val="bg1"/>
                </a:solidFill>
              </a:rPr>
              <a:t>[</a:t>
            </a:r>
            <a:r>
              <a:rPr lang="uk-UA" sz="4000" b="1" dirty="0" smtClean="0">
                <a:solidFill>
                  <a:schemeClr val="bg1"/>
                </a:solidFill>
              </a:rPr>
              <a:t>з</a:t>
            </a:r>
            <a:r>
              <a:rPr lang="en-US" sz="4000" b="1" dirty="0" smtClean="0">
                <a:solidFill>
                  <a:schemeClr val="bg1"/>
                </a:solidFill>
              </a:rPr>
              <a:t>]</a:t>
            </a:r>
            <a:r>
              <a:rPr lang="uk-UA" sz="4000" b="1" dirty="0" smtClean="0">
                <a:solidFill>
                  <a:schemeClr val="bg1"/>
                </a:solidFill>
              </a:rPr>
              <a:t>,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smtClean="0"/>
              <a:t>[з</a:t>
            </a:r>
            <a:r>
              <a:rPr lang="uk-UA" sz="4000" b="1" dirty="0" smtClean="0"/>
              <a:t>’] </a:t>
            </a:r>
            <a:r>
              <a:rPr lang="uk-UA" sz="4000" b="1" dirty="0" smtClean="0">
                <a:solidFill>
                  <a:schemeClr val="bg1"/>
                </a:solidFill>
              </a:rPr>
              <a:t>в </a:t>
            </a:r>
            <a:r>
              <a:rPr lang="uk-UA" sz="4000" b="1" dirty="0" smtClean="0">
                <a:solidFill>
                  <a:schemeClr val="bg1"/>
                </a:solidFill>
              </a:rPr>
              <a:t>назвах малюнків</a:t>
            </a:r>
            <a:endParaRPr lang="ru-RU" sz="4000" dirty="0"/>
          </a:p>
        </p:txBody>
      </p:sp>
      <p:pic>
        <p:nvPicPr>
          <p:cNvPr id="2052" name="Picture 4" descr="Кавайні картинки морозива для срисовки (32 фото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6" t="-118" r="18435" b="1255"/>
          <a:stretch/>
        </p:blipFill>
        <p:spPr bwMode="auto">
          <a:xfrm rot="20795752">
            <a:off x="852660" y="2948740"/>
            <a:ext cx="936000" cy="1800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одолаз: векторные изображения и иллюстрации, которые можно ..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t="6399" r="20529" b="6210"/>
          <a:stretch/>
        </p:blipFill>
        <p:spPr bwMode="auto">
          <a:xfrm>
            <a:off x="6057916" y="1451903"/>
            <a:ext cx="1428206" cy="188631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8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3493132" y="1766530"/>
            <a:ext cx="5662319" cy="3701328"/>
          </a:xfrm>
          <a:prstGeom prst="cloudCallout">
            <a:avLst>
              <a:gd name="adj1" fmla="val -63346"/>
              <a:gd name="adj2" fmla="val 21243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0435" y="1954883"/>
            <a:ext cx="3667691" cy="4424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18126" y="2184876"/>
            <a:ext cx="4773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Виділи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перший звук у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слові </a:t>
            </a: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зуби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Простеж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його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вимовою.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 вимовляння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звуку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з], [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з’]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видихуване повітря натрапляє на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перешкоди.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Отже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цей звук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приголосний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29541" y="2994614"/>
            <a:ext cx="985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2F3242"/>
                </a:solidFill>
              </a:rPr>
              <a:t> </a:t>
            </a:r>
            <a:r>
              <a:rPr lang="en-US" sz="4000" b="1" dirty="0" smtClean="0">
                <a:solidFill>
                  <a:srgbClr val="295FFF"/>
                </a:solidFill>
              </a:rPr>
              <a:t>[</a:t>
            </a:r>
            <a:r>
              <a:rPr lang="uk-UA" sz="4000" b="1" dirty="0" smtClean="0">
                <a:solidFill>
                  <a:srgbClr val="295FFF"/>
                </a:solidFill>
              </a:rPr>
              <a:t>з</a:t>
            </a:r>
            <a:r>
              <a:rPr lang="en-US" sz="4000" b="1" dirty="0" smtClean="0">
                <a:solidFill>
                  <a:srgbClr val="295FFF"/>
                </a:solidFill>
              </a:rPr>
              <a:t>]</a:t>
            </a:r>
            <a:r>
              <a:rPr lang="uk-UA" sz="4000" b="1" dirty="0" smtClean="0">
                <a:solidFill>
                  <a:srgbClr val="2F3242"/>
                </a:solidFill>
              </a:rPr>
              <a:t>   </a:t>
            </a:r>
            <a:endParaRPr lang="ru-RU" sz="4000" b="1" dirty="0">
              <a:solidFill>
                <a:srgbClr val="2F324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59274" y="472123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98478" y="2994614"/>
            <a:ext cx="870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295FFF"/>
                </a:solidFill>
              </a:rPr>
              <a:t>[</a:t>
            </a:r>
            <a:r>
              <a:rPr lang="uk-UA" sz="4000" b="1" dirty="0" smtClean="0">
                <a:solidFill>
                  <a:srgbClr val="295FFF"/>
                </a:solidFill>
              </a:rPr>
              <a:t>з’</a:t>
            </a:r>
            <a:r>
              <a:rPr lang="en-US" sz="4000" b="1" dirty="0" smtClean="0">
                <a:solidFill>
                  <a:srgbClr val="295FFF"/>
                </a:solidFill>
              </a:rPr>
              <a:t>]</a:t>
            </a:r>
            <a:endParaRPr lang="ru-RU" sz="4000" dirty="0">
              <a:solidFill>
                <a:srgbClr val="295FFF"/>
              </a:solidFill>
            </a:endParaRPr>
          </a:p>
        </p:txBody>
      </p:sp>
      <p:pic>
        <p:nvPicPr>
          <p:cNvPr id="10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9" t="66808" r="9988" b="14404"/>
          <a:stretch/>
        </p:blipFill>
        <p:spPr bwMode="auto">
          <a:xfrm>
            <a:off x="9163897" y="1599039"/>
            <a:ext cx="2241756" cy="124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74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7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90198" y="2557293"/>
            <a:ext cx="42203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ма з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 smtClean="0">
                <a:solidFill>
                  <a:srgbClr val="FF0000"/>
                </a:solidFill>
              </a:rPr>
              <a:t>у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рн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з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рн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smtClean="0">
                <a:solidFill>
                  <a:srgbClr val="FF0000"/>
                </a:solidFill>
              </a:rPr>
              <a:t>и </a:t>
            </a:r>
          </a:p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вк</a:t>
            </a:r>
            <a:r>
              <a:rPr lang="uk-UA" sz="3200" b="1" dirty="0" smtClean="0">
                <a:solidFill>
                  <a:srgbClr val="FF0000"/>
                </a:solidFill>
              </a:rPr>
              <a:t>и   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 smtClean="0">
                <a:solidFill>
                  <a:srgbClr val="FF0000"/>
                </a:solidFill>
              </a:rPr>
              <a:t>у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нк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зн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вз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вз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нк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з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рк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573560" y="1960959"/>
            <a:ext cx="6705855" cy="13638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>
                <a:solidFill>
                  <a:srgbClr val="FF0000"/>
                </a:solidFill>
              </a:rPr>
              <a:t>з</a:t>
            </a:r>
            <a:r>
              <a:rPr lang="uk-UA" sz="3600" b="1" dirty="0" smtClean="0">
                <a:solidFill>
                  <a:srgbClr val="FF0000"/>
                </a:solidFill>
              </a:rPr>
              <a:t>и</a:t>
            </a:r>
            <a:r>
              <a:rPr lang="uk-UA" sz="3600" b="1" dirty="0" smtClean="0"/>
              <a:t>ма             </a:t>
            </a:r>
            <a:r>
              <a:rPr lang="uk-UA" sz="3600" b="1" dirty="0" smtClean="0">
                <a:solidFill>
                  <a:srgbClr val="FF0000"/>
                </a:solidFill>
              </a:rPr>
              <a:t>зе</a:t>
            </a:r>
            <a:r>
              <a:rPr lang="uk-UA" sz="3600" b="1" dirty="0" smtClean="0"/>
              <a:t>рно         </a:t>
            </a:r>
            <a:r>
              <a:rPr lang="uk-UA" sz="3600" b="1" dirty="0" smtClean="0">
                <a:solidFill>
                  <a:srgbClr val="FF0000"/>
                </a:solidFill>
              </a:rPr>
              <a:t>за</a:t>
            </a:r>
            <a:r>
              <a:rPr lang="uk-UA" sz="3600" b="1" dirty="0" smtClean="0"/>
              <a:t>паси</a:t>
            </a:r>
          </a:p>
          <a:p>
            <a:r>
              <a:rPr lang="uk-UA" sz="3600" b="1" dirty="0">
                <a:solidFill>
                  <a:srgbClr val="FF0000"/>
                </a:solidFill>
              </a:rPr>
              <a:t>з</a:t>
            </a:r>
            <a:r>
              <a:rPr lang="uk-UA" sz="3600" b="1" dirty="0" smtClean="0">
                <a:solidFill>
                  <a:srgbClr val="FF0000"/>
                </a:solidFill>
              </a:rPr>
              <a:t>и</a:t>
            </a:r>
            <a:r>
              <a:rPr lang="uk-UA" sz="3600" b="1" dirty="0" smtClean="0"/>
              <a:t>мувати    </a:t>
            </a:r>
            <a:r>
              <a:rPr lang="uk-UA" sz="3600" b="1" dirty="0" smtClean="0">
                <a:solidFill>
                  <a:srgbClr val="FF0000"/>
                </a:solidFill>
              </a:rPr>
              <a:t>зе</a:t>
            </a:r>
            <a:r>
              <a:rPr lang="uk-UA" sz="3600" b="1" dirty="0" smtClean="0"/>
              <a:t>рнина     </a:t>
            </a:r>
            <a:r>
              <a:rPr lang="uk-UA" sz="3600" b="1" dirty="0" smtClean="0">
                <a:solidFill>
                  <a:srgbClr val="FF0000"/>
                </a:solidFill>
              </a:rPr>
              <a:t>за</a:t>
            </a:r>
            <a:r>
              <a:rPr lang="uk-UA" sz="3600" b="1" dirty="0" smtClean="0"/>
              <a:t>пасати</a:t>
            </a:r>
            <a:endParaRPr lang="ru-RU" sz="3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F024176-8111-4CE6-91BA-F8619648A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11566" r="20353" b="76681"/>
          <a:stretch/>
        </p:blipFill>
        <p:spPr>
          <a:xfrm>
            <a:off x="1573560" y="1960959"/>
            <a:ext cx="8532000" cy="2052000"/>
          </a:xfrm>
          <a:prstGeom prst="roundRect">
            <a:avLst/>
          </a:prstGeom>
          <a:ln w="28575">
            <a:solidFill>
              <a:srgbClr val="322ADA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835" y="4387106"/>
            <a:ext cx="7791450" cy="159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407630" y="3731005"/>
            <a:ext cx="6572861" cy="5558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 </a:t>
            </a:r>
            <a:r>
              <a:rPr lang="uk-UA" sz="2400" b="1" dirty="0">
                <a:solidFill>
                  <a:schemeClr val="bg1"/>
                </a:solidFill>
              </a:rPr>
              <a:t>спільного мають слова в кожній </a:t>
            </a:r>
            <a:r>
              <a:rPr lang="uk-UA" sz="2400" b="1" dirty="0" smtClean="0">
                <a:solidFill>
                  <a:schemeClr val="bg1"/>
                </a:solidFill>
              </a:rPr>
              <a:t>колонці</a:t>
            </a:r>
            <a:r>
              <a:rPr lang="uk-UA" sz="2400" b="1" dirty="0">
                <a:solidFill>
                  <a:schemeClr val="bg1"/>
                </a:solidFill>
              </a:rPr>
              <a:t>?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F024176-8111-4CE6-91BA-F8619648A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11566" r="20353" b="76681"/>
          <a:stretch/>
        </p:blipFill>
        <p:spPr>
          <a:xfrm>
            <a:off x="1573560" y="4020095"/>
            <a:ext cx="8532000" cy="2353235"/>
          </a:xfrm>
          <a:prstGeom prst="roundRect">
            <a:avLst/>
          </a:prstGeom>
          <a:ln w="28575">
            <a:solidFill>
              <a:srgbClr val="322ADA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043182" y="1294432"/>
            <a:ext cx="6572861" cy="5558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Що </a:t>
            </a:r>
            <a:r>
              <a:rPr lang="uk-UA" sz="2400" b="1" dirty="0">
                <a:solidFill>
                  <a:schemeClr val="bg1"/>
                </a:solidFill>
              </a:rPr>
              <a:t>спільного мають слова в кожній </a:t>
            </a:r>
            <a:r>
              <a:rPr lang="uk-UA" sz="2400" b="1" dirty="0" smtClean="0">
                <a:solidFill>
                  <a:schemeClr val="bg1"/>
                </a:solidFill>
              </a:rPr>
              <a:t>парі</a:t>
            </a:r>
            <a:r>
              <a:rPr lang="uk-UA" sz="2400" b="1" dirty="0">
                <a:solidFill>
                  <a:schemeClr val="bg1"/>
                </a:solidFill>
              </a:rPr>
              <a:t>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447008"/>
            <a:ext cx="2225550" cy="239176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961135" y="472327"/>
            <a:ext cx="8756193" cy="7238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 smtClean="0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77450" y="5269498"/>
            <a:ext cx="60946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за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25289" y="4286819"/>
            <a:ext cx="63030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зо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62549" y="5149949"/>
            <a:ext cx="597599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3600" b="1" dirty="0" err="1" smtClean="0">
                <a:solidFill>
                  <a:srgbClr val="FF0000"/>
                </a:solidFill>
              </a:rPr>
              <a:t>зу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10455" y="4401120"/>
            <a:ext cx="638316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3600" b="1" dirty="0" err="1" smtClean="0">
                <a:solidFill>
                  <a:srgbClr val="FF0000"/>
                </a:solidFill>
              </a:rPr>
              <a:t>зи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10623" y="5269895"/>
            <a:ext cx="495649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зі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68688" y="4474557"/>
            <a:ext cx="66957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3600" b="1" dirty="0" err="1" smtClean="0">
                <a:solidFill>
                  <a:srgbClr val="FF0000"/>
                </a:solidFill>
              </a:rPr>
              <a:t>зе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5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583945" y="428184"/>
            <a:ext cx="8756193" cy="7139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текст. Придумай </a:t>
            </a:r>
            <a:r>
              <a:rPr lang="uk-UA" sz="4000" b="1" dirty="0">
                <a:solidFill>
                  <a:schemeClr val="bg1"/>
                </a:solidFill>
              </a:rPr>
              <a:t>заголовок. 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" y="1347095"/>
            <a:ext cx="7144584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uk-UA" sz="2800" dirty="0"/>
              <a:t>     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У міста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і села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завіт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ла зима.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Зас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пала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усі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двори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 Намел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а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високі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зам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е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Візерунками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прикр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сила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вікна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Перетвор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ла озера,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ріки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ставк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и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на к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взанки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fontAlgn="base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Діти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зраділи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зимі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Зіна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і Назар стали на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ковзан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и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А малу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Лізу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тато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посадив на санки і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везе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fontAlgn="base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Узимку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надв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рі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мор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зно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але так весело!</a:t>
            </a:r>
            <a:endParaRPr lang="uk-UA" sz="2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8044166-8F26-4B50-90B6-C066E798A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94" t="40668" r="9556" b="33804"/>
          <a:stretch/>
        </p:blipFill>
        <p:spPr>
          <a:xfrm>
            <a:off x="7944930" y="1265672"/>
            <a:ext cx="3585341" cy="4379758"/>
          </a:xfrm>
          <a:prstGeom prst="round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94361" y="4944521"/>
            <a:ext cx="7144584" cy="7828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Яка пора року завітала у міста і села? Що зима зробила у дворах, на озерах , ріках, ставках?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67715" y="5727329"/>
            <a:ext cx="10262556" cy="5653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Хто катається на ковзанах? Кого везе тато на </a:t>
            </a:r>
            <a:r>
              <a:rPr lang="uk-UA" sz="2400" b="1" dirty="0" err="1" smtClean="0">
                <a:solidFill>
                  <a:schemeClr val="bg1"/>
                </a:solidFill>
              </a:rPr>
              <a:t>санках</a:t>
            </a:r>
            <a:r>
              <a:rPr lang="uk-UA" sz="2400" b="1" dirty="0" smtClean="0">
                <a:solidFill>
                  <a:schemeClr val="bg1"/>
                </a:solidFill>
              </a:rPr>
              <a:t>? Яка погода взимку?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32016" y="1142166"/>
            <a:ext cx="3011168" cy="5653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Настала зима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52886</TotalTime>
  <Words>495</Words>
  <Application>Microsoft Office PowerPoint</Application>
  <PresentationFormat>Произвольный</PresentationFormat>
  <Paragraphs>95</Paragraphs>
  <Slides>14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3258</cp:revision>
  <dcterms:created xsi:type="dcterms:W3CDTF">2018-01-05T16:38:53Z</dcterms:created>
  <dcterms:modified xsi:type="dcterms:W3CDTF">2023-12-06T12:51:41Z</dcterms:modified>
</cp:coreProperties>
</file>