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71" r:id="rId3"/>
    <p:sldId id="972" r:id="rId4"/>
    <p:sldId id="973" r:id="rId5"/>
    <p:sldId id="974" r:id="rId6"/>
    <p:sldId id="761" r:id="rId7"/>
    <p:sldId id="901" r:id="rId8"/>
    <p:sldId id="914" r:id="rId9"/>
    <p:sldId id="922" r:id="rId10"/>
    <p:sldId id="975" r:id="rId11"/>
    <p:sldId id="97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6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70455" y="4472527"/>
            <a:ext cx="9244843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uk-UA" sz="4400" b="1" i="1" dirty="0">
                <a:solidFill>
                  <a:schemeClr val="bg1"/>
                </a:solidFill>
              </a:rPr>
              <a:t>з</a:t>
            </a:r>
            <a:r>
              <a:rPr lang="uk-UA" sz="4400" b="1" dirty="0">
                <a:solidFill>
                  <a:schemeClr val="bg1"/>
                </a:solidFill>
              </a:rPr>
              <a:t>, складів, слів і речень з вивченими буквами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75C9E4F-9F57-4D64-9C99-78F0E2AD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3"/>
          <a:stretch/>
        </p:blipFill>
        <p:spPr>
          <a:xfrm>
            <a:off x="1470455" y="1219200"/>
            <a:ext cx="4179231" cy="272029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44081" y="1338943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33201" y="1567226"/>
            <a:ext cx="4408971" cy="2142932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8991" y="1637480"/>
            <a:ext cx="4303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 слова, в яких буква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твердий звук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[з]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слова зі звуком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[з′]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3202" y="3816681"/>
            <a:ext cx="4392492" cy="132802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Зозуля, зебра, зайчик, козуля, зелений, казка, казати, розмовляти, мізинець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1947" y="5218721"/>
            <a:ext cx="4046767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Зірка, зябри, зяблик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231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6"/>
            <a:ext cx="8732066" cy="803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218714" y="5228987"/>
            <a:ext cx="2271661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890830"/>
            <a:ext cx="2805245" cy="289409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10080106" y="532633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8904138" y="529407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9868444" y="537958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9390477" y="533801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8278769" y="532692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3836726" y="1685531"/>
            <a:ext cx="3881246" cy="1852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chemeClr val="bg1"/>
                </a:solidFill>
              </a:rPr>
              <a:t>Довгі вуха, куций хвіст, моркву і капусту їсть</a:t>
            </a:r>
            <a:r>
              <a:rPr lang="uk-UA" b="1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</a:rPr>
              <a:t>В </a:t>
            </a:r>
            <a:r>
              <a:rPr lang="uk-UA" b="1" dirty="0">
                <a:solidFill>
                  <a:schemeClr val="bg1"/>
                </a:solidFill>
              </a:rPr>
              <a:t>сніжну зиму залюбки обгризає яблуньки.</a:t>
            </a:r>
            <a:endParaRPr lang="uk-UA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8658053" y="537958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371143" y="5218819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834323" y="4337879"/>
            <a:ext cx="15760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зайчик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3836726" y="3745513"/>
            <a:ext cx="4055417" cy="5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sz="2400" b="1" dirty="0" smtClean="0">
                <a:solidFill>
                  <a:schemeClr val="bg1"/>
                </a:solidFill>
                <a:cs typeface="Times New Roman" pitchFamily="18" charset="0"/>
              </a:rPr>
              <a:t>Назви </a:t>
            </a:r>
            <a:r>
              <a:rPr lang="uk-UA" sz="2400" b="1" dirty="0" smtClean="0">
                <a:solidFill>
                  <a:schemeClr val="bg1"/>
                </a:solidFill>
                <a:cs typeface="Times New Roman" pitchFamily="18" charset="0"/>
              </a:rPr>
              <a:t>звуки в слові </a:t>
            </a:r>
            <a:r>
              <a:rPr lang="uk-UA" sz="2400" b="1" dirty="0" smtClean="0">
                <a:solidFill>
                  <a:schemeClr val="bg1"/>
                </a:solidFill>
                <a:cs typeface="Times New Roman" pitchFamily="18" charset="0"/>
              </a:rPr>
              <a:t>відгадці</a:t>
            </a:r>
            <a:endParaRPr lang="uk-UA" sz="24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3219" y="1447000"/>
            <a:ext cx="5268684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букву 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Минус 29"/>
          <p:cNvSpPr/>
          <p:nvPr/>
        </p:nvSpPr>
        <p:spPr>
          <a:xfrm>
            <a:off x="8915828" y="542762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Картинки до тестів\Тварини\Зайчик з морквою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938" y="1748209"/>
            <a:ext cx="2357709" cy="2522623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  <p:bldP spid="24" grpId="0" animBg="1"/>
      <p:bldP spid="25" grpId="0" animBg="1"/>
      <p:bldP spid="26" grpId="0" animBg="1"/>
      <p:bldP spid="16" grpId="0" animBg="1"/>
      <p:bldP spid="20" grpId="0" animBg="1"/>
      <p:bldP spid="6" grpId="0" animBg="1"/>
      <p:bldP spid="28" grpId="0" animBg="1"/>
      <p:bldP spid="13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2" y="2481990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оо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 з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зм</a:t>
            </a:r>
            <a:r>
              <a:rPr lang="uk-UA" sz="3600" b="1" dirty="0">
                <a:solidFill>
                  <a:srgbClr val="FF0000"/>
                </a:solidFill>
              </a:rPr>
              <a:t>ія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я З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5" y="3243496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2371" y="521602"/>
            <a:ext cx="10045412" cy="11983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Куди прийшли діти? Яких тварин побачили в зоопарку? </a:t>
            </a:r>
            <a:r>
              <a:rPr lang="uk-UA" sz="2800" b="1" dirty="0" smtClean="0">
                <a:solidFill>
                  <a:schemeClr val="bg1"/>
                </a:solidFill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</a:rPr>
              <a:t>за малюнком слова з буквою «</a:t>
            </a:r>
            <a:r>
              <a:rPr lang="uk-UA" sz="2800" b="1" dirty="0" err="1">
                <a:solidFill>
                  <a:schemeClr val="bg1"/>
                </a:solidFill>
              </a:rPr>
              <a:t>зе</a:t>
            </a:r>
            <a:r>
              <a:rPr lang="uk-UA" sz="2800" b="1" dirty="0" smtClean="0">
                <a:solidFill>
                  <a:schemeClr val="bg1"/>
                </a:solidFill>
              </a:rPr>
              <a:t>».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1286" y="5523007"/>
            <a:ext cx="7846498" cy="7852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зображення малої рукописної букви «</a:t>
            </a:r>
            <a:r>
              <a:rPr lang="uk-UA" sz="2000" b="1" dirty="0" err="1">
                <a:solidFill>
                  <a:schemeClr val="bg1"/>
                </a:solidFill>
              </a:rPr>
              <a:t>зе</a:t>
            </a:r>
            <a:r>
              <a:rPr lang="uk-UA" sz="2000" b="1" dirty="0">
                <a:solidFill>
                  <a:schemeClr val="bg1"/>
                </a:solidFill>
              </a:rPr>
              <a:t>». З яких елементів вона складається? Наведи всі елементи букви «</a:t>
            </a:r>
            <a:r>
              <a:rPr lang="uk-UA" sz="2000" b="1" dirty="0" err="1">
                <a:solidFill>
                  <a:schemeClr val="bg1"/>
                </a:solidFill>
              </a:rPr>
              <a:t>зе</a:t>
            </a:r>
            <a:r>
              <a:rPr lang="uk-UA" sz="2000" b="1" dirty="0">
                <a:solidFill>
                  <a:schemeClr val="bg1"/>
                </a:solidFill>
              </a:rPr>
              <a:t>» на малюнку.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684" y="1841178"/>
            <a:ext cx="2937103" cy="13250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Зебра</a:t>
            </a:r>
            <a:r>
              <a:rPr lang="uk-UA" sz="2400" b="1" dirty="0">
                <a:solidFill>
                  <a:schemeClr val="bg1"/>
                </a:solidFill>
              </a:rPr>
              <a:t>, козуля, загорожа, </a:t>
            </a:r>
            <a:r>
              <a:rPr lang="uk-UA" sz="2400" b="1" dirty="0" smtClean="0">
                <a:solidFill>
                  <a:schemeClr val="bg1"/>
                </a:solidFill>
              </a:rPr>
              <a:t>зоопарк, зелень, взуття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A76B3B3-1F6A-4CAA-B826-0358D08DF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109" r="11341" b="73333"/>
          <a:stretch/>
        </p:blipFill>
        <p:spPr>
          <a:xfrm>
            <a:off x="3429320" y="1797635"/>
            <a:ext cx="7628463" cy="367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C4C0DA8-C7DE-4B33-BD2A-9FE09A0FE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8" r="71391" b="70276"/>
          <a:stretch/>
        </p:blipFill>
        <p:spPr>
          <a:xfrm>
            <a:off x="3429320" y="1797635"/>
            <a:ext cx="1257921" cy="16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flipV="1">
            <a:off x="4096568" y="2553541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096569" y="4117115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096569" y="478138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953815" y="405032"/>
            <a:ext cx="8756193" cy="10914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Написання малої рукописної букви «</a:t>
            </a:r>
            <a:r>
              <a:rPr lang="uk-UA" sz="3600" b="1" dirty="0" err="1" smtClean="0"/>
              <a:t>зе</a:t>
            </a:r>
            <a:r>
              <a:rPr lang="uk-UA" sz="3600" b="1" dirty="0" smtClean="0"/>
              <a:t>». </a:t>
            </a:r>
          </a:p>
          <a:p>
            <a:pPr algn="ctr"/>
            <a:r>
              <a:rPr lang="uk-UA" sz="3600" b="1" dirty="0" smtClean="0"/>
              <a:t>З яких елементів вона складається?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687578" y="1465926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811176" y="1588752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011024" y="6624337"/>
            <a:ext cx="7787754" cy="46061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лілінія: фігура 5">
            <a:extLst>
              <a:ext uri="{FF2B5EF4-FFF2-40B4-BE49-F238E27FC236}">
                <a16:creationId xmlns="" xmlns:a16="http://schemas.microsoft.com/office/drawing/2014/main" id="{83F212A5-8C70-4ADE-B93F-F74EB265865C}"/>
              </a:ext>
            </a:extLst>
          </p:cNvPr>
          <p:cNvSpPr/>
          <p:nvPr/>
        </p:nvSpPr>
        <p:spPr>
          <a:xfrm>
            <a:off x="6331912" y="2578052"/>
            <a:ext cx="3402931" cy="4046285"/>
          </a:xfrm>
          <a:custGeom>
            <a:avLst/>
            <a:gdLst>
              <a:gd name="connsiteX0" fmla="*/ 821585 w 1907435"/>
              <a:gd name="connsiteY0" fmla="*/ 344485 h 2603075"/>
              <a:gd name="connsiteX1" fmla="*/ 1397847 w 1907435"/>
              <a:gd name="connsiteY1" fmla="*/ 1585 h 2603075"/>
              <a:gd name="connsiteX2" fmla="*/ 1612160 w 1907435"/>
              <a:gd name="connsiteY2" fmla="*/ 230185 h 2603075"/>
              <a:gd name="connsiteX3" fmla="*/ 1483572 w 1907435"/>
              <a:gd name="connsiteY3" fmla="*/ 544510 h 2603075"/>
              <a:gd name="connsiteX4" fmla="*/ 1002560 w 1907435"/>
              <a:gd name="connsiteY4" fmla="*/ 806447 h 2603075"/>
              <a:gd name="connsiteX5" fmla="*/ 1059710 w 1907435"/>
              <a:gd name="connsiteY5" fmla="*/ 863597 h 2603075"/>
              <a:gd name="connsiteX6" fmla="*/ 1107335 w 1907435"/>
              <a:gd name="connsiteY6" fmla="*/ 1363660 h 2603075"/>
              <a:gd name="connsiteX7" fmla="*/ 869210 w 1907435"/>
              <a:gd name="connsiteY7" fmla="*/ 1911347 h 2603075"/>
              <a:gd name="connsiteX8" fmla="*/ 364385 w 1907435"/>
              <a:gd name="connsiteY8" fmla="*/ 2535235 h 2603075"/>
              <a:gd name="connsiteX9" fmla="*/ 64347 w 1907435"/>
              <a:gd name="connsiteY9" fmla="*/ 2554285 h 2603075"/>
              <a:gd name="connsiteX10" fmla="*/ 40535 w 1907435"/>
              <a:gd name="connsiteY10" fmla="*/ 2249485 h 2603075"/>
              <a:gd name="connsiteX11" fmla="*/ 526310 w 1907435"/>
              <a:gd name="connsiteY11" fmla="*/ 1573210 h 2603075"/>
              <a:gd name="connsiteX12" fmla="*/ 1907435 w 1907435"/>
              <a:gd name="connsiteY12" fmla="*/ 444497 h 2603075"/>
              <a:gd name="connsiteX0" fmla="*/ 821585 w 1907435"/>
              <a:gd name="connsiteY0" fmla="*/ 344485 h 2603075"/>
              <a:gd name="connsiteX1" fmla="*/ 1397847 w 1907435"/>
              <a:gd name="connsiteY1" fmla="*/ 1585 h 2603075"/>
              <a:gd name="connsiteX2" fmla="*/ 1612160 w 1907435"/>
              <a:gd name="connsiteY2" fmla="*/ 230185 h 2603075"/>
              <a:gd name="connsiteX3" fmla="*/ 1483572 w 1907435"/>
              <a:gd name="connsiteY3" fmla="*/ 544510 h 2603075"/>
              <a:gd name="connsiteX4" fmla="*/ 1035897 w 1907435"/>
              <a:gd name="connsiteY4" fmla="*/ 787397 h 2603075"/>
              <a:gd name="connsiteX5" fmla="*/ 1059710 w 1907435"/>
              <a:gd name="connsiteY5" fmla="*/ 863597 h 2603075"/>
              <a:gd name="connsiteX6" fmla="*/ 1107335 w 1907435"/>
              <a:gd name="connsiteY6" fmla="*/ 1363660 h 2603075"/>
              <a:gd name="connsiteX7" fmla="*/ 869210 w 1907435"/>
              <a:gd name="connsiteY7" fmla="*/ 1911347 h 2603075"/>
              <a:gd name="connsiteX8" fmla="*/ 364385 w 1907435"/>
              <a:gd name="connsiteY8" fmla="*/ 2535235 h 2603075"/>
              <a:gd name="connsiteX9" fmla="*/ 64347 w 1907435"/>
              <a:gd name="connsiteY9" fmla="*/ 2554285 h 2603075"/>
              <a:gd name="connsiteX10" fmla="*/ 40535 w 1907435"/>
              <a:gd name="connsiteY10" fmla="*/ 2249485 h 2603075"/>
              <a:gd name="connsiteX11" fmla="*/ 526310 w 1907435"/>
              <a:gd name="connsiteY11" fmla="*/ 1573210 h 2603075"/>
              <a:gd name="connsiteX12" fmla="*/ 1907435 w 1907435"/>
              <a:gd name="connsiteY12" fmla="*/ 444497 h 2603075"/>
              <a:gd name="connsiteX0" fmla="*/ 821585 w 1907435"/>
              <a:gd name="connsiteY0" fmla="*/ 344485 h 2603075"/>
              <a:gd name="connsiteX1" fmla="*/ 1397847 w 1907435"/>
              <a:gd name="connsiteY1" fmla="*/ 1585 h 2603075"/>
              <a:gd name="connsiteX2" fmla="*/ 1612160 w 1907435"/>
              <a:gd name="connsiteY2" fmla="*/ 230185 h 2603075"/>
              <a:gd name="connsiteX3" fmla="*/ 1483572 w 1907435"/>
              <a:gd name="connsiteY3" fmla="*/ 544510 h 2603075"/>
              <a:gd name="connsiteX4" fmla="*/ 1035897 w 1907435"/>
              <a:gd name="connsiteY4" fmla="*/ 787397 h 2603075"/>
              <a:gd name="connsiteX5" fmla="*/ 1059710 w 1907435"/>
              <a:gd name="connsiteY5" fmla="*/ 863597 h 2603075"/>
              <a:gd name="connsiteX6" fmla="*/ 1107335 w 1907435"/>
              <a:gd name="connsiteY6" fmla="*/ 1363660 h 2603075"/>
              <a:gd name="connsiteX7" fmla="*/ 869210 w 1907435"/>
              <a:gd name="connsiteY7" fmla="*/ 1911347 h 2603075"/>
              <a:gd name="connsiteX8" fmla="*/ 364385 w 1907435"/>
              <a:gd name="connsiteY8" fmla="*/ 2535235 h 2603075"/>
              <a:gd name="connsiteX9" fmla="*/ 64347 w 1907435"/>
              <a:gd name="connsiteY9" fmla="*/ 2554285 h 2603075"/>
              <a:gd name="connsiteX10" fmla="*/ 40535 w 1907435"/>
              <a:gd name="connsiteY10" fmla="*/ 2249485 h 2603075"/>
              <a:gd name="connsiteX11" fmla="*/ 526310 w 1907435"/>
              <a:gd name="connsiteY11" fmla="*/ 1573210 h 2603075"/>
              <a:gd name="connsiteX12" fmla="*/ 1907435 w 1907435"/>
              <a:gd name="connsiteY12" fmla="*/ 444497 h 260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7435" h="2603075">
                <a:moveTo>
                  <a:pt x="821585" y="344485"/>
                </a:moveTo>
                <a:cubicBezTo>
                  <a:pt x="1043835" y="182560"/>
                  <a:pt x="1266085" y="20635"/>
                  <a:pt x="1397847" y="1585"/>
                </a:cubicBezTo>
                <a:cubicBezTo>
                  <a:pt x="1529609" y="-17465"/>
                  <a:pt x="1597873" y="139698"/>
                  <a:pt x="1612160" y="230185"/>
                </a:cubicBezTo>
                <a:cubicBezTo>
                  <a:pt x="1626447" y="320672"/>
                  <a:pt x="1579616" y="451641"/>
                  <a:pt x="1483572" y="544510"/>
                </a:cubicBezTo>
                <a:cubicBezTo>
                  <a:pt x="1387528" y="637379"/>
                  <a:pt x="1051772" y="774697"/>
                  <a:pt x="1035897" y="787397"/>
                </a:cubicBezTo>
                <a:cubicBezTo>
                  <a:pt x="1020022" y="800097"/>
                  <a:pt x="1047804" y="767553"/>
                  <a:pt x="1059710" y="863597"/>
                </a:cubicBezTo>
                <a:cubicBezTo>
                  <a:pt x="1071616" y="959641"/>
                  <a:pt x="1139085" y="1189035"/>
                  <a:pt x="1107335" y="1363660"/>
                </a:cubicBezTo>
                <a:cubicBezTo>
                  <a:pt x="1075585" y="1538285"/>
                  <a:pt x="993035" y="1716085"/>
                  <a:pt x="869210" y="1911347"/>
                </a:cubicBezTo>
                <a:cubicBezTo>
                  <a:pt x="745385" y="2106609"/>
                  <a:pt x="498529" y="2428079"/>
                  <a:pt x="364385" y="2535235"/>
                </a:cubicBezTo>
                <a:cubicBezTo>
                  <a:pt x="230241" y="2642391"/>
                  <a:pt x="118322" y="2601910"/>
                  <a:pt x="64347" y="2554285"/>
                </a:cubicBezTo>
                <a:cubicBezTo>
                  <a:pt x="10372" y="2506660"/>
                  <a:pt x="-36459" y="2412997"/>
                  <a:pt x="40535" y="2249485"/>
                </a:cubicBezTo>
                <a:cubicBezTo>
                  <a:pt x="117529" y="2085973"/>
                  <a:pt x="215160" y="1874041"/>
                  <a:pt x="526310" y="1573210"/>
                </a:cubicBezTo>
                <a:cubicBezTo>
                  <a:pt x="837460" y="1272379"/>
                  <a:pt x="1372447" y="858438"/>
                  <a:pt x="1907435" y="44449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1" name="Picture 11" descr="ellipse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75" y="298771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7000" y="1486119"/>
            <a:ext cx="834218" cy="1596186"/>
          </a:xfrm>
          <a:prstGeom prst="rect">
            <a:avLst/>
          </a:prstGeom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1" y="2438466"/>
            <a:ext cx="3216016" cy="331788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7 L 0.03724 -0.03634 L 0.06067 -0.05787 L 0.07786 -0.06805 L 0.09127 -0.06805 L 0.1039 -0.05787 L 0.11093 -0.03079 L 0.11367 -0.00069 L 0.10547 0.03171 L 0.09257 0.06019 L 0.05534 0.09283 L 0.02929 0.11296 L 0.03606 0.14491 L 0.04049 0.21528 L 0.0358 0.26945 L 0.01784 0.33264 L -0.01224 0.40926 L -0.04688 0.47894 L -0.0711 0.51181 L -0.0862 0.5257 L -0.10104 0.52338 L -0.11354 0.5169 L -0.12175 0.49977 L -0.12318 0.47269 L -0.10977 0.42084 L -0.08724 0.36134 L -0.05287 0.2963 L 0.15677 0.03472 " pathEditMode="relative" rAng="0" ptsTypes="AAAAAAAAAAAAAAAAAAAAAAA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4 Блок р т д з й б\047 - Написання малої букви з\2023-12-04_195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29" y="2276474"/>
            <a:ext cx="7602983" cy="37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7FF7B346-4547-4C83-B156-9F83697F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4833149" y="2601464"/>
            <a:ext cx="551470" cy="65077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1E5C6F0-5ED6-43BD-8EF8-2795F606F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5259224" y="2555423"/>
            <a:ext cx="551470" cy="71885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1A76146B-DDB7-44CC-B93C-02DAFDAA3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5810694" y="2601464"/>
            <a:ext cx="551470" cy="6507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DABF7D2-432F-4D1C-959F-103444BB2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6362164" y="2601464"/>
            <a:ext cx="551470" cy="6507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41F9B42-DC9B-4FD3-91F8-4282BC700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6905819" y="2612481"/>
            <a:ext cx="551470" cy="6507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78D5B543-C593-4736-97AA-98B86C809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7426868" y="2589460"/>
            <a:ext cx="551470" cy="65077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530EE851-5274-43EC-9300-458F78EC7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8002544" y="2601464"/>
            <a:ext cx="551470" cy="65077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DDFF48-FBFC-4FD7-9981-C1BA4408B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8620379" y="2609945"/>
            <a:ext cx="551470" cy="65077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DE6C4E2-9E57-4CCC-8DC4-C020A37B0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9230233" y="2619863"/>
            <a:ext cx="551470" cy="65077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BFF42270-3C90-4543-8287-2E36E9FD1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9879854" y="2609945"/>
            <a:ext cx="551470" cy="6507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436A770-3094-453E-95AE-D9BD68232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3420" r="85804" b="43291"/>
          <a:stretch/>
        </p:blipFill>
        <p:spPr>
          <a:xfrm>
            <a:off x="3381967" y="3473831"/>
            <a:ext cx="784190" cy="685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60C6CE1-C0B3-4127-8FC9-278E903A4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3420" r="85804" b="43291"/>
          <a:stretch/>
        </p:blipFill>
        <p:spPr>
          <a:xfrm>
            <a:off x="3982372" y="3504705"/>
            <a:ext cx="784190" cy="65503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1213D36-6A1A-4922-BC05-C25C18763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3420" r="85804" b="43291"/>
          <a:stretch/>
        </p:blipFill>
        <p:spPr>
          <a:xfrm>
            <a:off x="4629451" y="3506881"/>
            <a:ext cx="784190" cy="6550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65BADDF-241B-4050-B2B1-70BA0CE41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 t="32888" r="53233" b="43823"/>
          <a:stretch/>
        </p:blipFill>
        <p:spPr>
          <a:xfrm>
            <a:off x="5463650" y="3444939"/>
            <a:ext cx="784190" cy="6825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D69D811-8CB7-4A23-9EFF-DDF0552F8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 t="32888" r="53233" b="43823"/>
          <a:stretch/>
        </p:blipFill>
        <p:spPr>
          <a:xfrm>
            <a:off x="6076689" y="3472471"/>
            <a:ext cx="784190" cy="6550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CCD1B75-3AFD-48B3-B46A-CF4145479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 t="32888" r="53233" b="43823"/>
          <a:stretch/>
        </p:blipFill>
        <p:spPr>
          <a:xfrm>
            <a:off x="6659121" y="3452323"/>
            <a:ext cx="784190" cy="6550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86EAC6E-5A79-4477-9CD2-E0A3B16A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4644" r="29238" b="62067"/>
          <a:stretch/>
        </p:blipFill>
        <p:spPr>
          <a:xfrm>
            <a:off x="7630960" y="3480335"/>
            <a:ext cx="784190" cy="6815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672F2C5-EC94-4435-B915-ADD1FE6CE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4644" r="29238" b="62067"/>
          <a:stretch/>
        </p:blipFill>
        <p:spPr>
          <a:xfrm>
            <a:off x="8368567" y="3488816"/>
            <a:ext cx="784190" cy="65503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72824ADC-050A-4D4B-A9F6-D9157B0EA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4644" r="29238" b="62067"/>
          <a:stretch/>
        </p:blipFill>
        <p:spPr>
          <a:xfrm>
            <a:off x="9057484" y="3488815"/>
            <a:ext cx="784190" cy="6550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799CC4FA-785C-4E92-AF18-8FCFCD01B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4" t="14644" r="29238" b="62067"/>
          <a:stretch/>
        </p:blipFill>
        <p:spPr>
          <a:xfrm>
            <a:off x="9732094" y="3488815"/>
            <a:ext cx="784190" cy="65503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84205688-FA94-4CFE-BB86-C6628893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40" r="78293" b="76944"/>
          <a:stretch/>
        </p:blipFill>
        <p:spPr>
          <a:xfrm>
            <a:off x="3205945" y="5287275"/>
            <a:ext cx="904746" cy="7331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EAE60C2-FEF6-4710-877E-744BAE170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40" r="78293" b="76944"/>
          <a:stretch/>
        </p:blipFill>
        <p:spPr>
          <a:xfrm>
            <a:off x="3773799" y="5289451"/>
            <a:ext cx="904746" cy="73314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B98FE55-4C71-4C63-9A03-2493968E6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40" r="78293" b="76944"/>
          <a:stretch/>
        </p:blipFill>
        <p:spPr>
          <a:xfrm>
            <a:off x="4360606" y="5289451"/>
            <a:ext cx="904746" cy="73314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46B2E6CB-9CD0-4CE3-A679-4ED383069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40" r="78293" b="76944"/>
          <a:stretch/>
        </p:blipFill>
        <p:spPr>
          <a:xfrm>
            <a:off x="4934789" y="5289451"/>
            <a:ext cx="904746" cy="7331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986D034F-A47B-42C7-BBAE-BA98F5877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4" t="3270" r="32078" b="75914"/>
          <a:stretch/>
        </p:blipFill>
        <p:spPr>
          <a:xfrm>
            <a:off x="8032842" y="5322502"/>
            <a:ext cx="2278013" cy="733147"/>
          </a:xfrm>
          <a:prstGeom prst="rect">
            <a:avLst/>
          </a:prstGeom>
        </p:spPr>
      </p:pic>
      <p:sp>
        <p:nvSpPr>
          <p:cNvPr id="5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3" y="2544406"/>
            <a:ext cx="2780988" cy="286907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603" y="562312"/>
            <a:ext cx="2046939" cy="1902429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055867" y="650447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з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61425" y="550483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Надпиши звуки над словами.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V="1">
            <a:off x="6776772" y="3813145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Блок-схема: узел 59"/>
          <p:cNvSpPr/>
          <p:nvPr/>
        </p:nvSpPr>
        <p:spPr>
          <a:xfrm>
            <a:off x="6700803" y="4062810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Минус 60"/>
          <p:cNvSpPr/>
          <p:nvPr/>
        </p:nvSpPr>
        <p:spPr>
          <a:xfrm>
            <a:off x="6901809" y="401233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Минус 61"/>
          <p:cNvSpPr/>
          <p:nvPr/>
        </p:nvSpPr>
        <p:spPr>
          <a:xfrm>
            <a:off x="6362164" y="406747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Минус 63"/>
          <p:cNvSpPr/>
          <p:nvPr/>
        </p:nvSpPr>
        <p:spPr>
          <a:xfrm>
            <a:off x="6889035" y="410852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Минус 64"/>
          <p:cNvSpPr/>
          <p:nvPr/>
        </p:nvSpPr>
        <p:spPr>
          <a:xfrm>
            <a:off x="6348263" y="396355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Минус 65"/>
          <p:cNvSpPr/>
          <p:nvPr/>
        </p:nvSpPr>
        <p:spPr>
          <a:xfrm>
            <a:off x="6013117" y="406747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8090307">
            <a:off x="5984602" y="3926162"/>
            <a:ext cx="903428" cy="9117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уга 67"/>
          <p:cNvSpPr/>
          <p:nvPr/>
        </p:nvSpPr>
        <p:spPr>
          <a:xfrm rot="9207585">
            <a:off x="6676722" y="4129443"/>
            <a:ext cx="1121977" cy="615346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7FF7B346-4547-4C83-B156-9F83697F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3299411" y="4437116"/>
            <a:ext cx="551470" cy="650776"/>
          </a:xfrm>
          <a:prstGeom prst="rect">
            <a:avLst/>
          </a:prstGeom>
        </p:spPr>
      </p:pic>
      <p:sp>
        <p:nvSpPr>
          <p:cNvPr id="78" name="Полилиния 77"/>
          <p:cNvSpPr/>
          <p:nvPr/>
        </p:nvSpPr>
        <p:spPr>
          <a:xfrm>
            <a:off x="3770961" y="4119668"/>
            <a:ext cx="308549" cy="581438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7FF7B346-4547-4C83-B156-9F83697F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4046928" y="4437116"/>
            <a:ext cx="551470" cy="650776"/>
          </a:xfrm>
          <a:prstGeom prst="rect">
            <a:avLst/>
          </a:prstGeom>
        </p:spPr>
      </p:pic>
      <p:sp>
        <p:nvSpPr>
          <p:cNvPr id="81" name="Полилиния 80"/>
          <p:cNvSpPr/>
          <p:nvPr/>
        </p:nvSpPr>
        <p:spPr>
          <a:xfrm>
            <a:off x="4459446" y="4129733"/>
            <a:ext cx="308549" cy="581438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7FF7B346-4547-4C83-B156-9F83697F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4531" r="67726" b="62180"/>
          <a:stretch/>
        </p:blipFill>
        <p:spPr>
          <a:xfrm>
            <a:off x="4844951" y="4437116"/>
            <a:ext cx="551470" cy="650776"/>
          </a:xfrm>
          <a:prstGeom prst="rect">
            <a:avLst/>
          </a:prstGeom>
        </p:spPr>
      </p:pic>
      <p:sp>
        <p:nvSpPr>
          <p:cNvPr id="83" name="Полилиния 82"/>
          <p:cNvSpPr/>
          <p:nvPr/>
        </p:nvSpPr>
        <p:spPr>
          <a:xfrm>
            <a:off x="5284529" y="4119668"/>
            <a:ext cx="308549" cy="581438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1 клас\1. Навчання грамоти\1 УРОКИ 2023\Письмо\4 Блок р т д з й б\047 - Написання малої букви з\2023-12-04_2028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03" y="4129733"/>
            <a:ext cx="1495599" cy="9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D:\1 клас\1. Навчання грамоти\1 УРОКИ 2023\Письмо\4 Блок р т д з й б\047 - Написання малої букви з\2023-12-04_2028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79" y="4139928"/>
            <a:ext cx="1495599" cy="9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Блок-схема: узел 62"/>
          <p:cNvSpPr/>
          <p:nvPr/>
        </p:nvSpPr>
        <p:spPr>
          <a:xfrm>
            <a:off x="7309652" y="4067475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Дуга 84"/>
          <p:cNvSpPr/>
          <p:nvPr/>
        </p:nvSpPr>
        <p:spPr>
          <a:xfrm rot="8399758">
            <a:off x="5985793" y="5019169"/>
            <a:ext cx="571531" cy="715325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 rot="7753767">
            <a:off x="6398730" y="5173062"/>
            <a:ext cx="467023" cy="588074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V="1">
            <a:off x="7345358" y="4945685"/>
            <a:ext cx="52429" cy="2068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Дуга 87"/>
          <p:cNvSpPr/>
          <p:nvPr/>
        </p:nvSpPr>
        <p:spPr>
          <a:xfrm rot="9133605">
            <a:off x="6698485" y="4566851"/>
            <a:ext cx="2042353" cy="1171380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Блок-схема: узел 88"/>
          <p:cNvSpPr/>
          <p:nvPr/>
        </p:nvSpPr>
        <p:spPr>
          <a:xfrm>
            <a:off x="6398116" y="5194917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Минус 89"/>
          <p:cNvSpPr/>
          <p:nvPr/>
        </p:nvSpPr>
        <p:spPr>
          <a:xfrm>
            <a:off x="7392843" y="5174312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Минус 90"/>
          <p:cNvSpPr/>
          <p:nvPr/>
        </p:nvSpPr>
        <p:spPr>
          <a:xfrm>
            <a:off x="6055931" y="515689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Блок-схема: узел 91"/>
          <p:cNvSpPr/>
          <p:nvPr/>
        </p:nvSpPr>
        <p:spPr>
          <a:xfrm>
            <a:off x="6632241" y="5205414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Минус 92"/>
          <p:cNvSpPr/>
          <p:nvPr/>
        </p:nvSpPr>
        <p:spPr>
          <a:xfrm>
            <a:off x="6796051" y="516423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Блок-схема: узел 93"/>
          <p:cNvSpPr/>
          <p:nvPr/>
        </p:nvSpPr>
        <p:spPr>
          <a:xfrm>
            <a:off x="7182538" y="5232938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Минус 94"/>
          <p:cNvSpPr/>
          <p:nvPr/>
        </p:nvSpPr>
        <p:spPr>
          <a:xfrm>
            <a:off x="7700789" y="518320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8" grpId="0" animBg="1"/>
      <p:bldP spid="81" grpId="0" animBg="1"/>
      <p:bldP spid="83" grpId="0" animBg="1"/>
      <p:bldP spid="63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D7B7B8-5803-4420-84A3-5B01923B6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" t="53809" r="13698" b="26531"/>
          <a:stretch/>
        </p:blipFill>
        <p:spPr>
          <a:xfrm>
            <a:off x="3836934" y="2204357"/>
            <a:ext cx="7869291" cy="258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DC14E50-7AB6-456D-9E8C-4C665237E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2" t="33138" r="20017" b="37784"/>
          <a:stretch/>
        </p:blipFill>
        <p:spPr>
          <a:xfrm>
            <a:off x="4605311" y="2912348"/>
            <a:ext cx="4261103" cy="1032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2ABDA1-470D-410F-9C04-15C14E882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5331" r="45443" b="1947"/>
          <a:stretch/>
        </p:blipFill>
        <p:spPr>
          <a:xfrm>
            <a:off x="6795223" y="3689227"/>
            <a:ext cx="4142382" cy="1129665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037" y="559477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слів у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4235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8943" y="524905"/>
            <a:ext cx="9478359" cy="8561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букву, написану на </a:t>
            </a:r>
            <a:r>
              <a:rPr lang="uk-UA" sz="2800" b="1" dirty="0" smtClean="0">
                <a:solidFill>
                  <a:schemeClr val="bg1"/>
                </a:solidFill>
              </a:rPr>
              <a:t>кружечку. Поясни, </a:t>
            </a:r>
            <a:r>
              <a:rPr lang="uk-UA" sz="2800" b="1" dirty="0">
                <a:solidFill>
                  <a:schemeClr val="bg1"/>
                </a:solidFill>
              </a:rPr>
              <a:t>чому від неї виходять стрілочки до малюнків.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4F7033E-B198-46CF-8091-45B621285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9" t="73434" r="13890" b="10512"/>
          <a:stretch/>
        </p:blipFill>
        <p:spPr>
          <a:xfrm>
            <a:off x="3222172" y="1794292"/>
            <a:ext cx="8745311" cy="293449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4" y="3165234"/>
            <a:ext cx="2718986" cy="280510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72131" y="5215939"/>
            <a:ext cx="8732066" cy="952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Добери </a:t>
            </a:r>
            <a:r>
              <a:rPr lang="uk-UA" sz="2400" b="1" dirty="0">
                <a:solidFill>
                  <a:schemeClr val="bg1"/>
                </a:solidFill>
              </a:rPr>
              <a:t>слова – назви тварин, у яких є буква «</a:t>
            </a:r>
            <a:r>
              <a:rPr lang="uk-UA" sz="2400" b="1" dirty="0" err="1">
                <a:solidFill>
                  <a:schemeClr val="bg1"/>
                </a:solidFill>
              </a:rPr>
              <a:t>зе</a:t>
            </a:r>
            <a:r>
              <a:rPr lang="uk-UA" sz="2400" b="1" dirty="0" smtClean="0">
                <a:solidFill>
                  <a:schemeClr val="bg1"/>
                </a:solidFill>
              </a:rPr>
              <a:t>». Намалюй </a:t>
            </a:r>
            <a:r>
              <a:rPr lang="uk-UA" sz="2400" b="1" dirty="0">
                <a:solidFill>
                  <a:schemeClr val="bg1"/>
                </a:solidFill>
              </a:rPr>
              <a:t>одну із цих тварин. </a:t>
            </a:r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2296" y="1489883"/>
            <a:ext cx="25206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заєць, коза, бізон, </a:t>
            </a:r>
            <a:r>
              <a:rPr lang="uk-UA" sz="2400" b="1" dirty="0" smtClean="0">
                <a:solidFill>
                  <a:schemeClr val="bg1"/>
                </a:solidFill>
              </a:rPr>
              <a:t>зубр, дрізд, зозуля, казарка, пузанок</a:t>
            </a:r>
            <a:endParaRPr lang="ru-RU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F6BCC2A-A7BA-4623-974C-62A8C4E1F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" t="2399" r="1218" b="4040"/>
          <a:stretch/>
        </p:blipFill>
        <p:spPr>
          <a:xfrm>
            <a:off x="3222172" y="1794292"/>
            <a:ext cx="8745312" cy="293449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5ED6765-F0F3-4C3C-9283-CE2B27970B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154" b="94620" l="1322" r="15230">
                        <a14:foregroundMark x1="4080" y1="87743" x2="4080" y2="87743"/>
                        <a14:foregroundMark x1="3046" y1="89604" x2="3046" y2="89604"/>
                        <a14:foregroundMark x1="3621" y1="91707" x2="3621" y2="91707"/>
                        <a14:foregroundMark x1="4770" y1="92799" x2="4770" y2="92799"/>
                        <a14:foregroundMark x1="5920" y1="93406" x2="5920" y2="93406"/>
                        <a14:foregroundMark x1="7299" y1="93932" x2="7299" y2="93932"/>
                        <a14:foregroundMark x1="8276" y1="93811" x2="8276" y2="93811"/>
                        <a14:foregroundMark x1="9310" y1="93892" x2="9310" y2="93892"/>
                        <a14:foregroundMark x1="10287" y1="93608" x2="10287" y2="93608"/>
                        <a14:foregroundMark x1="11092" y1="93325" x2="11092" y2="93325"/>
                        <a14:foregroundMark x1="3161" y1="90736" x2="3161" y2="90736"/>
                        <a14:foregroundMark x1="3046" y1="89037" x2="3046" y2="89037"/>
                        <a14:foregroundMark x1="3448" y1="88228" x2="3448" y2="88228"/>
                        <a14:foregroundMark x1="4483" y1="87136" x2="4483" y2="87136"/>
                        <a14:foregroundMark x1="5287" y1="86812" x2="5287" y2="86812"/>
                        <a14:foregroundMark x1="6149" y1="86408" x2="6149" y2="86408"/>
                        <a14:foregroundMark x1="6839" y1="86327" x2="6839" y2="86327"/>
                        <a14:foregroundMark x1="7701" y1="86206" x2="7701" y2="86206"/>
                        <a14:foregroundMark x1="8678" y1="86125" x2="8678" y2="86125"/>
                        <a14:foregroundMark x1="9828" y1="86327" x2="9828" y2="86327"/>
                        <a14:foregroundMark x1="10862" y1="86529" x2="10862" y2="86529"/>
                        <a14:foregroundMark x1="11724" y1="86853" x2="11724" y2="86853"/>
                        <a14:foregroundMark x1="12529" y1="87298" x2="12529" y2="87298"/>
                        <a14:foregroundMark x1="13103" y1="87743" x2="13103" y2="87743"/>
                        <a14:foregroundMark x1="13391" y1="88390" x2="13391" y2="88390"/>
                        <a14:foregroundMark x1="13851" y1="88835" x2="13851" y2="88835"/>
                        <a14:foregroundMark x1="13851" y1="89604" x2="13851" y2="89604"/>
                        <a14:foregroundMark x1="13966" y1="90210" x2="13966" y2="90210"/>
                        <a14:foregroundMark x1="13851" y1="90736" x2="13851" y2="90736"/>
                        <a14:foregroundMark x1="13563" y1="91222" x2="13563" y2="91222"/>
                        <a14:foregroundMark x1="13276" y1="91707" x2="13276" y2="917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" t="85319" r="84762" b="5299"/>
          <a:stretch/>
        </p:blipFill>
        <p:spPr>
          <a:xfrm>
            <a:off x="3222172" y="4035155"/>
            <a:ext cx="1345406" cy="13143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6" name="Picture 2" descr="ÐÐ°ÑÑÐ¸Ð½ÐºÐ¸ Ð¿Ð¾ Ð·Ð°Ð¿ÑÐ¾ÑÑ ÐºÐ»Ð¸Ð¿Ð°ÑÑ Ð·Ð°ÑÑ">
            <a:extLst>
              <a:ext uri="{FF2B5EF4-FFF2-40B4-BE49-F238E27FC236}">
                <a16:creationId xmlns="" xmlns:a16="http://schemas.microsoft.com/office/drawing/2014/main" id="{94C1C53A-BC79-4B29-BABC-2B389C10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343" y="2025124"/>
            <a:ext cx="1588554" cy="22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45392</TotalTime>
  <Words>367</Words>
  <Application>Microsoft Office PowerPoint</Application>
  <PresentationFormat>Произвольный</PresentationFormat>
  <Paragraphs>59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2905</cp:revision>
  <dcterms:created xsi:type="dcterms:W3CDTF">2018-01-05T16:38:53Z</dcterms:created>
  <dcterms:modified xsi:type="dcterms:W3CDTF">2023-12-04T20:44:38Z</dcterms:modified>
</cp:coreProperties>
</file>