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31" r:id="rId3"/>
    <p:sldId id="329" r:id="rId4"/>
    <p:sldId id="330" r:id="rId5"/>
    <p:sldId id="278" r:id="rId6"/>
    <p:sldId id="284" r:id="rId7"/>
    <p:sldId id="287" r:id="rId8"/>
    <p:sldId id="305" r:id="rId9"/>
    <p:sldId id="288" r:id="rId10"/>
    <p:sldId id="290" r:id="rId11"/>
    <p:sldId id="324" r:id="rId12"/>
    <p:sldId id="321" r:id="rId13"/>
    <p:sldId id="320" r:id="rId14"/>
    <p:sldId id="319" r:id="rId15"/>
    <p:sldId id="306" r:id="rId16"/>
    <p:sldId id="31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C31D58"/>
    <a:srgbClr val="295FFF"/>
    <a:srgbClr val="2F3242"/>
    <a:srgbClr val="722651"/>
    <a:srgbClr val="DED231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3371" y="4068450"/>
            <a:ext cx="9035143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Як я дбаю про чистоту </a:t>
            </a:r>
          </a:p>
          <a:p>
            <a:pPr algn="ctr"/>
            <a:r>
              <a:rPr lang="uk-UA" sz="5400" b="1" dirty="0">
                <a:solidFill>
                  <a:schemeClr val="bg1"/>
                </a:solidFill>
              </a:rPr>
              <a:t>в громадських місцях?</a:t>
            </a:r>
            <a:r>
              <a:rPr lang="uk-UA" sz="5400" b="1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72" y="831022"/>
            <a:ext cx="2291360" cy="2988731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509649" y="1332602"/>
            <a:ext cx="3875318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400" b="1" cap="all" dirty="0" err="1" smtClean="0"/>
              <a:t>людина</a:t>
            </a:r>
            <a:r>
              <a:rPr lang="ru-RU" sz="2400" b="1" cap="all" dirty="0" smtClean="0"/>
              <a:t> </a:t>
            </a:r>
            <a:r>
              <a:rPr lang="ru-RU" sz="2400" b="1" cap="all" dirty="0" err="1"/>
              <a:t>серед</a:t>
            </a:r>
            <a:r>
              <a:rPr lang="ru-RU" sz="2400" b="1" cap="all" dirty="0"/>
              <a:t> </a:t>
            </a:r>
            <a:r>
              <a:rPr lang="ru-RU" sz="2400" b="1" cap="all" dirty="0" smtClean="0"/>
              <a:t>людей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4</a:t>
            </a:r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8686" y="494528"/>
            <a:ext cx="9775371" cy="12471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Упізнай професії.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Чим </a:t>
            </a:r>
            <a:r>
              <a:rPr lang="uk-UA" sz="3600" b="1" dirty="0">
                <a:solidFill>
                  <a:schemeClr val="bg1"/>
                </a:solidFill>
              </a:rPr>
              <a:t>вони важливі для кожного з нас?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" b="8544"/>
          <a:stretch/>
        </p:blipFill>
        <p:spPr>
          <a:xfrm>
            <a:off x="8294914" y="1942415"/>
            <a:ext cx="2884714" cy="2978953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" b="7606"/>
          <a:stretch/>
        </p:blipFill>
        <p:spPr>
          <a:xfrm>
            <a:off x="1216401" y="1981200"/>
            <a:ext cx="2027542" cy="2953231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" b="8732"/>
          <a:stretch/>
        </p:blipFill>
        <p:spPr>
          <a:xfrm>
            <a:off x="3955108" y="1909488"/>
            <a:ext cx="3610465" cy="3044809"/>
          </a:xfrm>
          <a:prstGeom prst="roundRect">
            <a:avLst/>
          </a:prstGeom>
          <a:ln w="28575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2888" y="4954297"/>
            <a:ext cx="3529769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Офіціант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 —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обличчя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будь-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якого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ресторану,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кафе.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завдання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входять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спілкування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з гостем,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приймання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замовлення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сервування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столу.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84173" y="4970943"/>
            <a:ext cx="35814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Стюардеса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</a:rPr>
              <a:t>працівниця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авіаційного</a:t>
            </a:r>
            <a:r>
              <a:rPr lang="ru-RU" b="1" dirty="0">
                <a:solidFill>
                  <a:srgbClr val="002060"/>
                </a:solidFill>
              </a:rPr>
              <a:t> транспорту,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супроводить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пасажирські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літаки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стежить</a:t>
            </a:r>
            <a:r>
              <a:rPr lang="ru-RU" b="1" dirty="0">
                <a:solidFill>
                  <a:srgbClr val="002060"/>
                </a:solidFill>
              </a:rPr>
              <a:t> за порядком, </a:t>
            </a:r>
            <a:r>
              <a:rPr lang="ru-RU" b="1" dirty="0" err="1">
                <a:solidFill>
                  <a:srgbClr val="002060"/>
                </a:solidFill>
              </a:rPr>
              <a:t>обслуговує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пасажирів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3271" y="5072474"/>
            <a:ext cx="3048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Будівельник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працівник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який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займається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будівництвом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чогось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07796" y="494529"/>
            <a:ext cx="8732066" cy="8280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Закінчи речення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8576" y="2019738"/>
            <a:ext cx="4299909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Я дякую двірнику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 …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804">
                        <a14:foregroundMark x1="37321" y1="27000" x2="30861" y2="22375"/>
                        <a14:foregroundMark x1="74641" y1="25750" x2="66268" y2="22125"/>
                        <a14:foregroundMark x1="59809" y1="41125" x2="50957" y2="37000"/>
                        <a14:foregroundMark x1="39713" y1="25125" x2="33254" y2="21625"/>
                        <a14:foregroundMark x1="41148" y1="48875" x2="82536" y2="97625"/>
                        <a14:foregroundMark x1="57895" y1="51625" x2="45215" y2="48875"/>
                        <a14:foregroundMark x1="53349" y1="95125" x2="30861" y2="96875"/>
                        <a14:foregroundMark x1="53349" y1="96125" x2="36842" y2="99250"/>
                        <a14:foregroundMark x1="68660" y1="95625" x2="79904" y2="97625"/>
                        <a14:foregroundMark x1="58373" y1="51125" x2="60287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0" y="1878779"/>
            <a:ext cx="2089743" cy="3999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69585" y="3372582"/>
            <a:ext cx="4308900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 дякую лікареві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1" b="8905"/>
          <a:stretch/>
        </p:blipFill>
        <p:spPr>
          <a:xfrm>
            <a:off x="8142107" y="1997773"/>
            <a:ext cx="3371328" cy="4175273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169585" y="4686909"/>
            <a:ext cx="4299909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Я дякую будівельнику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 …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7052" y="495118"/>
            <a:ext cx="9260947" cy="807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7052" y="1476022"/>
            <a:ext cx="5301557" cy="11304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правило співжиття ти вважаєш найважливішим?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7052" y="2882163"/>
            <a:ext cx="5301559" cy="10734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Що потрібно знати, щоб відчувати себе в безпеці?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635" y="1157489"/>
            <a:ext cx="4388666" cy="539213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407054" y="4214771"/>
            <a:ext cx="5301557" cy="1256470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Які правила співпраці людей допомогли мені цього тижня?</a:t>
            </a:r>
          </a:p>
        </p:txBody>
      </p:sp>
    </p:spTree>
    <p:extLst>
      <p:ext uri="{BB962C8B-B14F-4D97-AF65-F5344CB8AC3E}">
        <p14:creationId xmlns:p14="http://schemas.microsoft.com/office/powerpoint/2010/main" val="10334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17337" y="1800813"/>
            <a:ext cx="3808349" cy="2956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Розглянь малюнок. </a:t>
            </a:r>
            <a:r>
              <a:rPr lang="uk-UA" sz="2400" b="1" dirty="0" smtClean="0">
                <a:solidFill>
                  <a:schemeClr val="bg1"/>
                </a:solidFill>
              </a:rPr>
              <a:t>Допоможи дослідникам правильно посортувати сміття. З’єднай лініями. Що ще можна викидати в ці смітники? Підпиши і домалюй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-8017" y="5769429"/>
            <a:ext cx="1020388" cy="1088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1854" y="495119"/>
            <a:ext cx="8732066" cy="8830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3 Я досліджую світ\1 УРОКИ 2023\Тиждень 16\№47 Як я дбаю про чистоту в громадських місцях\2023-12-24_112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30" y="1565794"/>
            <a:ext cx="7278090" cy="483500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0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5868" y="1457908"/>
            <a:ext cx="8564675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З’єднай лініями частини прислів’їв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7925" y="3599516"/>
            <a:ext cx="4062675" cy="8056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Бджола мала, 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1829" y="2416849"/>
            <a:ext cx="3762799" cy="8056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і та працює.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7925" y="4657411"/>
            <a:ext cx="4062675" cy="8056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Тяжко тому жити,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7925" y="2313920"/>
            <a:ext cx="4062675" cy="10115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 </a:t>
            </a:r>
            <a:r>
              <a:rPr lang="ru-RU" sz="3200" b="1" dirty="0" err="1" smtClean="0"/>
              <a:t>одяг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прикрашає</a:t>
            </a:r>
            <a:r>
              <a:rPr lang="ru-RU" sz="3200" b="1" dirty="0" smtClean="0"/>
              <a:t> </a:t>
            </a:r>
            <a:r>
              <a:rPr lang="ru-RU" sz="3200" b="1" dirty="0" err="1"/>
              <a:t>людину</a:t>
            </a:r>
            <a:r>
              <a:rPr lang="ru-RU" sz="3200" b="1" dirty="0"/>
              <a:t>,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21829" y="3563202"/>
            <a:ext cx="3879566" cy="8056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хто не хоче робити.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34743" y="4633965"/>
            <a:ext cx="3762799" cy="8056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а добрі справи.</a:t>
            </a:r>
            <a:endParaRPr lang="ru-RU" sz="3200" b="1" dirty="0"/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-8017" y="5769429"/>
            <a:ext cx="1020388" cy="1088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1854" y="495119"/>
            <a:ext cx="8732066" cy="8830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 стрелкой 2"/>
          <p:cNvCxnSpPr>
            <a:endCxn id="11" idx="1"/>
          </p:cNvCxnSpPr>
          <p:nvPr/>
        </p:nvCxnSpPr>
        <p:spPr>
          <a:xfrm>
            <a:off x="4713514" y="2819682"/>
            <a:ext cx="1121229" cy="221711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781555" y="2819682"/>
            <a:ext cx="1140274" cy="133043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833039" y="3966034"/>
            <a:ext cx="1001704" cy="119821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Картинки до тестів\Людина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567" y="2416848"/>
            <a:ext cx="1834890" cy="387829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06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0224" y="595999"/>
            <a:ext cx="8732066" cy="7458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«Дозволено чи заборонено»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0224" y="1383829"/>
            <a:ext cx="8732065" cy="9921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/>
              <a:t>Перевір</a:t>
            </a:r>
            <a:r>
              <a:rPr lang="uk-UA" sz="2400" b="1" dirty="0" smtClean="0"/>
              <a:t>, як ти дбаєш про довкілля. </a:t>
            </a:r>
            <a:r>
              <a:rPr lang="uk-UA" sz="2400" b="1" dirty="0" smtClean="0"/>
              <a:t>Відповідай </a:t>
            </a:r>
            <a:r>
              <a:rPr lang="uk-UA" sz="2400" b="1" dirty="0" smtClean="0"/>
              <a:t>цеглинками ЛЕГО</a:t>
            </a:r>
            <a:r>
              <a:rPr lang="uk-UA" sz="2400" b="1" smtClean="0"/>
              <a:t>: </a:t>
            </a:r>
            <a:r>
              <a:rPr lang="uk-UA" sz="2400" b="1" smtClean="0"/>
              <a:t>«</a:t>
            </a:r>
            <a:r>
              <a:rPr lang="uk-UA" sz="2400" b="1" dirty="0"/>
              <a:t>дозволено» - зелена, «заборонено» – червона.</a:t>
            </a:r>
            <a:endParaRPr lang="ru-RU" sz="2400" b="1" dirty="0"/>
          </a:p>
        </p:txBody>
      </p:sp>
      <p:sp>
        <p:nvSpPr>
          <p:cNvPr id="8" name="Табличка 7"/>
          <p:cNvSpPr/>
          <p:nvPr/>
        </p:nvSpPr>
        <p:spPr>
          <a:xfrm>
            <a:off x="3770291" y="2497119"/>
            <a:ext cx="3657599" cy="708951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Смітити на берегах.</a:t>
            </a:r>
            <a:endParaRPr lang="ru-RU" sz="2800" b="1" dirty="0"/>
          </a:p>
        </p:txBody>
      </p:sp>
      <p:sp>
        <p:nvSpPr>
          <p:cNvPr id="9" name="Табличка 8"/>
          <p:cNvSpPr/>
          <p:nvPr/>
        </p:nvSpPr>
        <p:spPr>
          <a:xfrm>
            <a:off x="3802640" y="3456547"/>
            <a:ext cx="3625250" cy="708951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Рвати багато квітів.</a:t>
            </a:r>
            <a:endParaRPr lang="ru-RU" sz="2800" b="1" dirty="0"/>
          </a:p>
        </p:txBody>
      </p:sp>
      <p:sp>
        <p:nvSpPr>
          <p:cNvPr id="10" name="Табличка 9"/>
          <p:cNvSpPr/>
          <p:nvPr/>
        </p:nvSpPr>
        <p:spPr>
          <a:xfrm>
            <a:off x="7623525" y="3398541"/>
            <a:ext cx="3447244" cy="708951"/>
          </a:xfrm>
          <a:prstGeom prst="plaqu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Ловити метеликів.</a:t>
            </a:r>
            <a:endParaRPr lang="ru-RU" sz="2800" b="1" dirty="0"/>
          </a:p>
        </p:txBody>
      </p:sp>
      <p:sp>
        <p:nvSpPr>
          <p:cNvPr id="11" name="Табличка 10"/>
          <p:cNvSpPr/>
          <p:nvPr/>
        </p:nvSpPr>
        <p:spPr>
          <a:xfrm>
            <a:off x="4082143" y="4382674"/>
            <a:ext cx="3436358" cy="896897"/>
          </a:xfrm>
          <a:prstGeom prst="plaque">
            <a:avLst/>
          </a:prstGeom>
          <a:solidFill>
            <a:srgbClr val="C31D5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Прибирати місце відпочинку.</a:t>
            </a:r>
            <a:endParaRPr lang="ru-RU" sz="2800" b="1" dirty="0"/>
          </a:p>
        </p:txBody>
      </p:sp>
      <p:sp>
        <p:nvSpPr>
          <p:cNvPr id="12" name="Табличка 11"/>
          <p:cNvSpPr/>
          <p:nvPr/>
        </p:nvSpPr>
        <p:spPr>
          <a:xfrm>
            <a:off x="7565569" y="2497119"/>
            <a:ext cx="3505510" cy="708951"/>
          </a:xfrm>
          <a:prstGeom prst="plaque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Годувати пташок.</a:t>
            </a:r>
            <a:endParaRPr lang="ru-RU" sz="2800" b="1" dirty="0"/>
          </a:p>
        </p:txBody>
      </p:sp>
      <p:sp>
        <p:nvSpPr>
          <p:cNvPr id="13" name="Табличка 12"/>
          <p:cNvSpPr/>
          <p:nvPr/>
        </p:nvSpPr>
        <p:spPr>
          <a:xfrm>
            <a:off x="7623525" y="4316928"/>
            <a:ext cx="3804866" cy="962643"/>
          </a:xfrm>
          <a:prstGeom prst="plaqu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Милуватися красою природи.</a:t>
            </a:r>
            <a:endParaRPr lang="ru-RU" sz="2800" b="1" dirty="0"/>
          </a:p>
        </p:txBody>
      </p:sp>
      <p:pic>
        <p:nvPicPr>
          <p:cNvPr id="2050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2"/>
          <a:stretch/>
        </p:blipFill>
        <p:spPr bwMode="auto">
          <a:xfrm>
            <a:off x="345212" y="2566011"/>
            <a:ext cx="2974929" cy="3672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7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951339" y="494528"/>
            <a:ext cx="8732066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Рефлексія.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Вправа «Емоційна ромашка».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16923"/>
          <a:stretch/>
        </p:blipFill>
        <p:spPr>
          <a:xfrm>
            <a:off x="709146" y="1201872"/>
            <a:ext cx="2983846" cy="3170218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6667"/>
          <a:stretch/>
        </p:blipFill>
        <p:spPr>
          <a:xfrm>
            <a:off x="8223007" y="1102743"/>
            <a:ext cx="3073928" cy="3332805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b="16693"/>
          <a:stretch/>
        </p:blipFill>
        <p:spPr>
          <a:xfrm>
            <a:off x="4416043" y="1138414"/>
            <a:ext cx="3169088" cy="329713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Выноска-облако 1"/>
          <p:cNvSpPr/>
          <p:nvPr/>
        </p:nvSpPr>
        <p:spPr>
          <a:xfrm>
            <a:off x="632946" y="4693079"/>
            <a:ext cx="2956415" cy="1628502"/>
          </a:xfrm>
          <a:prstGeom prst="cloudCallout">
            <a:avLst>
              <a:gd name="adj1" fmla="val -1906"/>
              <a:gd name="adj2" fmla="val -7913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мене все вийшло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522380" y="4727072"/>
            <a:ext cx="2956415" cy="1628502"/>
          </a:xfrm>
          <a:prstGeom prst="cloudCallout">
            <a:avLst>
              <a:gd name="adj1" fmla="val -1906"/>
              <a:gd name="adj2" fmla="val -79131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важко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8264319" y="4693079"/>
            <a:ext cx="2956415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313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Нічого не зрозумів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78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8609" y="494529"/>
            <a:ext cx="8732066" cy="7215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Налаштування </a:t>
            </a:r>
            <a:r>
              <a:rPr lang="uk-UA" sz="4000" b="1" dirty="0"/>
              <a:t>«Імбирний настрій</a:t>
            </a:r>
            <a:r>
              <a:rPr lang="uk-UA" sz="4000" b="1" dirty="0" smtClean="0"/>
              <a:t>»</a:t>
            </a:r>
            <a:endParaRPr lang="uk-UA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114D2C-C1D8-4522-BC61-ED45351584C4}"/>
              </a:ext>
            </a:extLst>
          </p:cNvPr>
          <p:cNvSpPr txBox="1"/>
          <p:nvPr/>
        </p:nvSpPr>
        <p:spPr>
          <a:xfrm>
            <a:off x="773969" y="1925943"/>
            <a:ext cx="215908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з усім </a:t>
            </a:r>
            <a:r>
              <a:rPr lang="uk-UA" sz="2400" b="1" dirty="0" smtClean="0">
                <a:solidFill>
                  <a:schemeClr val="bg1"/>
                </a:solidFill>
              </a:rPr>
              <a:t>впораюсь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7589664" y="2002974"/>
            <a:ext cx="1793794" cy="830997"/>
          </a:xfrm>
          <a:prstGeom prst="rect">
            <a:avLst/>
          </a:prstGeom>
          <a:solidFill>
            <a:srgbClr val="C31D5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</a:t>
            </a:r>
            <a:r>
              <a:rPr lang="uk-UA" sz="2400" b="1" dirty="0">
                <a:solidFill>
                  <a:schemeClr val="bg1"/>
                </a:solidFill>
              </a:rPr>
              <a:t>легко та просто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FFBFCE0-0251-4BB9-A612-87DA6DB82A63}"/>
              </a:ext>
            </a:extLst>
          </p:cNvPr>
          <p:cNvSpPr txBox="1"/>
          <p:nvPr/>
        </p:nvSpPr>
        <p:spPr>
          <a:xfrm>
            <a:off x="4499749" y="5269228"/>
            <a:ext cx="2391841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</a:t>
            </a:r>
            <a:r>
              <a:rPr lang="uk-UA" sz="2400" b="1" dirty="0">
                <a:solidFill>
                  <a:schemeClr val="bg1"/>
                </a:solidFill>
              </a:rPr>
              <a:t>складно та </a:t>
            </a:r>
            <a:r>
              <a:rPr lang="uk-UA" sz="2400" b="1" dirty="0" smtClean="0">
                <a:solidFill>
                  <a:schemeClr val="bg1"/>
                </a:solidFill>
              </a:rPr>
              <a:t>не </a:t>
            </a:r>
            <a:r>
              <a:rPr lang="uk-UA" sz="2400" b="1" dirty="0">
                <a:solidFill>
                  <a:schemeClr val="bg1"/>
                </a:solidFill>
              </a:rPr>
              <a:t>зрозуміло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9249732" y="5001336"/>
            <a:ext cx="2108313" cy="830997"/>
          </a:xfrm>
          <a:prstGeom prst="rect">
            <a:avLst/>
          </a:prstGeom>
          <a:solidFill>
            <a:srgbClr val="295F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Чекаю </a:t>
            </a:r>
            <a:r>
              <a:rPr lang="uk-UA" sz="2400" b="1" dirty="0" smtClean="0">
                <a:solidFill>
                  <a:schemeClr val="bg1"/>
                </a:solidFill>
              </a:rPr>
              <a:t>цікавий </a:t>
            </a:r>
            <a:r>
              <a:rPr lang="uk-UA" sz="2400" b="1" dirty="0">
                <a:solidFill>
                  <a:schemeClr val="bg1"/>
                </a:solidFill>
              </a:rPr>
              <a:t>урок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471" y="2355024"/>
            <a:ext cx="2663803" cy="21843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153" y="3710413"/>
            <a:ext cx="2748299" cy="2748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45" y="2818195"/>
            <a:ext cx="2430528" cy="24305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014" y="3848818"/>
            <a:ext cx="1839313" cy="23050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3656318" y="1925942"/>
            <a:ext cx="179742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</a:t>
            </a:r>
            <a:r>
              <a:rPr lang="uk-UA" sz="2400" b="1" dirty="0" smtClean="0">
                <a:solidFill>
                  <a:schemeClr val="bg1"/>
                </a:solidFill>
              </a:rPr>
              <a:t>втомлюсь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9732" y="1697342"/>
            <a:ext cx="2700487" cy="270048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578609" y="1264289"/>
            <a:ext cx="8732066" cy="539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/>
              <a:t>Обери</a:t>
            </a:r>
            <a:r>
              <a:rPr lang="uk-UA" sz="2000" b="1" dirty="0" smtClean="0"/>
              <a:t> </a:t>
            </a:r>
            <a:r>
              <a:rPr lang="uk-UA" sz="2000" b="1" dirty="0"/>
              <a:t>емотикон, який відповідає твоєму настрою </a:t>
            </a:r>
            <a:r>
              <a:rPr lang="uk-UA" sz="2000" b="1" dirty="0" smtClean="0"/>
              <a:t>на початку уроку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55052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Повторимо пори року і дні тижня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4086" y="1869264"/>
            <a:ext cx="391839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86" y="2764397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86" y="3624639"/>
            <a:ext cx="3918397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5083629" y="1533412"/>
            <a:ext cx="6117069" cy="48576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4086" y="4528150"/>
            <a:ext cx="3918397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887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99177" y="2881870"/>
            <a:ext cx="4136109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8764" y="1393545"/>
            <a:ext cx="4116522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333" y="2074057"/>
            <a:ext cx="4127953" cy="76999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Тепло чи холодно надворі? </a:t>
            </a:r>
          </a:p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8764" y="3933622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9177" y="4960266"/>
            <a:ext cx="296404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ознаки зими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природі?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27570" y="2528032"/>
            <a:ext cx="297911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Дні короткі,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а ночі довгі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82255" y="3862175"/>
            <a:ext cx="3066606" cy="919401"/>
          </a:xfrm>
          <a:prstGeom prst="roundRect">
            <a:avLst/>
          </a:prstGeom>
          <a:solidFill>
            <a:srgbClr val="295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Небо часто похмуре.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Повітря морозне.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82255" y="5148616"/>
            <a:ext cx="3066606" cy="919401"/>
          </a:xfrm>
          <a:prstGeom prst="roundRect">
            <a:avLst/>
          </a:prstGeom>
          <a:solidFill>
            <a:srgbClr val="9751C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Випадає сніг.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lvl="0" algn="ctr"/>
            <a:r>
              <a:rPr lang="uk-UA" sz="2400" b="1" dirty="0" smtClean="0"/>
              <a:t>Дерева голі.</a:t>
            </a:r>
            <a:endParaRPr lang="ru-RU" sz="24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18029" r="6362" b="12113"/>
          <a:stretch/>
        </p:blipFill>
        <p:spPr>
          <a:xfrm>
            <a:off x="4556979" y="3787123"/>
            <a:ext cx="3770591" cy="259751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8327570" y="1386538"/>
            <a:ext cx="297911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Сонце піднімається низько над землею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Сонце. Сонце і Земля - Підручник з Природничих наук. 1 частина. 10 клас.  Гільберг - Нова програм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4895" r="4645" b="3772"/>
          <a:stretch/>
        </p:blipFill>
        <p:spPr bwMode="auto">
          <a:xfrm>
            <a:off x="5034943" y="1393545"/>
            <a:ext cx="3042258" cy="2272952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8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3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03739" y="527776"/>
            <a:ext cx="8732066" cy="6697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03076" y="1462111"/>
            <a:ext cx="6823003" cy="14552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Привчайся змалку до порядку. Якщо десь </a:t>
            </a:r>
            <a:r>
              <a:rPr lang="uk-UA" sz="2800" b="1" dirty="0" err="1"/>
              <a:t>насмічено</a:t>
            </a:r>
            <a:r>
              <a:rPr lang="uk-UA" sz="2800" b="1" dirty="0"/>
              <a:t> – </a:t>
            </a:r>
            <a:r>
              <a:rPr lang="uk-UA" sz="2800" b="1" dirty="0" err="1"/>
              <a:t>прибери</a:t>
            </a:r>
            <a:r>
              <a:rPr lang="uk-UA" sz="2800" b="1" dirty="0"/>
              <a:t>, розлито – витри. Приємно, коли навколо охайно.</a:t>
            </a:r>
            <a:endParaRPr lang="ru-RU" sz="2800" b="1" dirty="0"/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63" y="1462111"/>
            <a:ext cx="3129643" cy="447091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778742" y="3180332"/>
            <a:ext cx="3616781" cy="23113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Розглянь малюнки і розкажи, чи всі діти дбають про чистоту й порядок у довкіллі. 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8128" r="7651" b="14101"/>
          <a:stretch/>
        </p:blipFill>
        <p:spPr>
          <a:xfrm>
            <a:off x="397205" y="3180332"/>
            <a:ext cx="4248000" cy="309600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3882" y="494529"/>
            <a:ext cx="9141204" cy="1203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Чи </a:t>
            </a:r>
            <a:r>
              <a:rPr lang="uk-UA" sz="3600" b="1" dirty="0">
                <a:solidFill>
                  <a:schemeClr val="bg1"/>
                </a:solidFill>
              </a:rPr>
              <a:t>всі діти дбають про </a:t>
            </a:r>
            <a:r>
              <a:rPr lang="uk-UA" sz="3600" b="1" dirty="0" smtClean="0">
                <a:solidFill>
                  <a:schemeClr val="bg1"/>
                </a:solidFill>
              </a:rPr>
              <a:t>чистоту і порядок </a:t>
            </a:r>
            <a:r>
              <a:rPr lang="uk-UA" sz="3600" b="1" dirty="0">
                <a:solidFill>
                  <a:schemeClr val="bg1"/>
                </a:solidFill>
              </a:rPr>
              <a:t>в довкіллі?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9" y="2130402"/>
            <a:ext cx="5495045" cy="37705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" b="11174"/>
          <a:stretch/>
        </p:blipFill>
        <p:spPr>
          <a:xfrm>
            <a:off x="6487885" y="2153886"/>
            <a:ext cx="4682504" cy="368194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42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54315" y="549547"/>
            <a:ext cx="8732066" cy="7515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Поясни прислів’я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9" y="2340428"/>
            <a:ext cx="4020552" cy="402055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4" b="9102"/>
          <a:stretch/>
        </p:blipFill>
        <p:spPr>
          <a:xfrm>
            <a:off x="7025129" y="2340428"/>
            <a:ext cx="4499642" cy="4159579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8422341" y="2795918"/>
            <a:ext cx="1250576" cy="6454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2F3242"/>
                </a:solidFill>
              </a:rPr>
              <a:t>Не сміти</a:t>
            </a:r>
            <a:endParaRPr lang="ru-RU" sz="2400" b="1" dirty="0">
              <a:solidFill>
                <a:srgbClr val="2F324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65900" y="1332358"/>
            <a:ext cx="5218099" cy="1008070"/>
          </a:xfrm>
          <a:prstGeom prst="round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Чисто не там, де прибирають,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а </a:t>
            </a:r>
            <a:r>
              <a:rPr lang="uk-UA" sz="2800" b="1" dirty="0"/>
              <a:t>там, де не смітять.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6951" y="1312132"/>
            <a:ext cx="4211031" cy="11118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Що в порядку лежить, саме в руку біжить.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35442" y="2717157"/>
            <a:ext cx="2191715" cy="14484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Лінивому все ніколи.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269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629" y="516890"/>
            <a:ext cx="10134600" cy="786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Добери слова протилежні за значенням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8489" y="1308499"/>
            <a:ext cx="3653768" cy="8088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Розклав</a:t>
            </a:r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96543" y="1303848"/>
            <a:ext cx="3803502" cy="8172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склади</a:t>
            </a:r>
            <a:endParaRPr lang="ru-RU" sz="3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4573" y="3138583"/>
            <a:ext cx="3648743" cy="7107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Розлив </a:t>
            </a:r>
            <a:r>
              <a:rPr lang="ru-RU" sz="3600" dirty="0"/>
              <a:t> </a:t>
            </a:r>
            <a:endParaRPr lang="ru-RU" sz="3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96543" y="3138583"/>
            <a:ext cx="3803502" cy="7107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 </a:t>
            </a:r>
            <a:r>
              <a:rPr lang="ru-RU" sz="3600" b="1" dirty="0" err="1"/>
              <a:t>витри</a:t>
            </a:r>
            <a:endParaRPr lang="ru-RU" sz="3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8489" y="4868755"/>
            <a:ext cx="3653768" cy="7658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Замастив</a:t>
            </a:r>
            <a:r>
              <a:rPr lang="ru-RU" sz="3600" b="1" dirty="0"/>
              <a:t> 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96543" y="2282878"/>
            <a:ext cx="3803502" cy="778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 </a:t>
            </a:r>
            <a:r>
              <a:rPr lang="ru-RU" sz="3600" b="1" dirty="0" err="1"/>
              <a:t>підмети</a:t>
            </a:r>
            <a:endParaRPr lang="ru-RU" sz="3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8489" y="2279656"/>
            <a:ext cx="3653768" cy="778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Насмітив</a:t>
            </a:r>
            <a:r>
              <a:rPr lang="ru-RU" sz="3600" b="1" dirty="0"/>
              <a:t> 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96543" y="4868754"/>
            <a:ext cx="3803502" cy="7658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помий</a:t>
            </a:r>
            <a:r>
              <a:rPr lang="ru-RU" sz="3600" b="1" dirty="0"/>
              <a:t> 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8489" y="3936409"/>
            <a:ext cx="3653768" cy="8136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Розсипав</a:t>
            </a:r>
            <a:r>
              <a:rPr lang="ru-RU" sz="3600" b="1" dirty="0"/>
              <a:t> 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96543" y="3936409"/>
            <a:ext cx="3803502" cy="8136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збери</a:t>
            </a:r>
            <a:r>
              <a:rPr lang="ru-RU" sz="3600" b="1" dirty="0"/>
              <a:t> 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98489" y="5783640"/>
            <a:ext cx="3653768" cy="776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Де взяв </a:t>
            </a:r>
            <a:r>
              <a:rPr lang="ru-RU" sz="3600" b="1" dirty="0" err="1" smtClean="0"/>
              <a:t>річ</a:t>
            </a:r>
            <a:r>
              <a:rPr lang="ru-RU" sz="3600" b="1" dirty="0" smtClean="0"/>
              <a:t>,</a:t>
            </a:r>
            <a:r>
              <a:rPr lang="ru-RU" sz="3600" b="1" dirty="0"/>
              <a:t> 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96543" y="5753247"/>
            <a:ext cx="3803502" cy="789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туди</a:t>
            </a:r>
            <a:r>
              <a:rPr lang="ru-RU" sz="3600" b="1" dirty="0"/>
              <a:t> і </a:t>
            </a:r>
            <a:r>
              <a:rPr lang="ru-RU" sz="3600" b="1" dirty="0" err="1"/>
              <a:t>поклади</a:t>
            </a:r>
            <a:endParaRPr lang="ru-RU" sz="36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1373" r="13435" b="7451"/>
          <a:stretch/>
        </p:blipFill>
        <p:spPr>
          <a:xfrm>
            <a:off x="9001205" y="2669082"/>
            <a:ext cx="2837331" cy="372700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88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20710" y="494529"/>
            <a:ext cx="8732066" cy="8008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Пофантазуй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4042" y="1564437"/>
            <a:ext cx="6155730" cy="13638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Уяви собі, що </a:t>
            </a:r>
            <a:r>
              <a:rPr lang="uk-UA" sz="2400" b="1" dirty="0">
                <a:solidFill>
                  <a:srgbClr val="FF0000"/>
                </a:solidFill>
              </a:rPr>
              <a:t>прибиральниці</a:t>
            </a:r>
            <a:r>
              <a:rPr lang="uk-UA" sz="2400" b="1" dirty="0"/>
              <a:t> відмовилися виконувати свої професійні </a:t>
            </a:r>
            <a:r>
              <a:rPr lang="uk-UA" sz="2400" b="1" dirty="0" smtClean="0"/>
              <a:t>обов’язки. </a:t>
            </a:r>
            <a:r>
              <a:rPr lang="uk-UA" sz="2400" b="1" dirty="0"/>
              <a:t>Яким стане тоді світ?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27538" y="3077188"/>
            <a:ext cx="6155735" cy="13424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Уяви собі, що </a:t>
            </a:r>
            <a:r>
              <a:rPr lang="uk-UA" sz="2400" b="1" dirty="0">
                <a:solidFill>
                  <a:srgbClr val="FF0000"/>
                </a:solidFill>
              </a:rPr>
              <a:t>двірники</a:t>
            </a:r>
            <a:r>
              <a:rPr lang="uk-UA" sz="2400" b="1" dirty="0"/>
              <a:t> відмовилися виконувати свої професійні </a:t>
            </a:r>
            <a:r>
              <a:rPr lang="uk-UA" sz="2400" b="1" dirty="0" smtClean="0"/>
              <a:t>обов’язки. </a:t>
            </a:r>
            <a:r>
              <a:rPr lang="uk-UA" sz="2400" b="1" dirty="0"/>
              <a:t>Яким стане тоді світ?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59629" y="4551977"/>
            <a:ext cx="5579794" cy="13847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Уяви собі, що </a:t>
            </a:r>
            <a:r>
              <a:rPr lang="uk-UA" sz="2400" b="1" dirty="0">
                <a:solidFill>
                  <a:srgbClr val="FF0000"/>
                </a:solidFill>
              </a:rPr>
              <a:t>водії</a:t>
            </a:r>
            <a:r>
              <a:rPr lang="uk-UA" sz="2400" b="1" dirty="0"/>
              <a:t> відмовилися виконувати свої професійні </a:t>
            </a:r>
            <a:r>
              <a:rPr lang="uk-UA" sz="2400" b="1" dirty="0" smtClean="0"/>
              <a:t>обов’язки. </a:t>
            </a:r>
            <a:r>
              <a:rPr lang="uk-UA" sz="2400" b="1" dirty="0"/>
              <a:t>Яким стане тоді світ?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8" r="16837" b="8333"/>
          <a:stretch/>
        </p:blipFill>
        <p:spPr>
          <a:xfrm>
            <a:off x="9280013" y="1455579"/>
            <a:ext cx="2147845" cy="4781933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Picture 2" descr="робота прибиральниц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r="6396"/>
          <a:stretch/>
        </p:blipFill>
        <p:spPr bwMode="auto">
          <a:xfrm>
            <a:off x="279639" y="3925554"/>
            <a:ext cx="2420017" cy="272219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1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500</Words>
  <Application>Microsoft Office PowerPoint</Application>
  <PresentationFormat>Произвольный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80</cp:revision>
  <dcterms:created xsi:type="dcterms:W3CDTF">2018-01-05T16:38:53Z</dcterms:created>
  <dcterms:modified xsi:type="dcterms:W3CDTF">2023-12-26T15:27:43Z</dcterms:modified>
</cp:coreProperties>
</file>