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966" r:id="rId3"/>
    <p:sldId id="967" r:id="rId4"/>
    <p:sldId id="968" r:id="rId5"/>
    <p:sldId id="808" r:id="rId6"/>
    <p:sldId id="761" r:id="rId7"/>
    <p:sldId id="901" r:id="rId8"/>
    <p:sldId id="923" r:id="rId9"/>
    <p:sldId id="956" r:id="rId10"/>
    <p:sldId id="969" r:id="rId11"/>
    <p:sldId id="97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CC00CC"/>
    <a:srgbClr val="78B64E"/>
    <a:srgbClr val="FF66FF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77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8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06.12.2023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06.12.2023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06.12.2023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4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.jpe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90601" y="4652277"/>
            <a:ext cx="10178142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Написання великої букви З. Письмо складів, слів і речень з вивченими буквами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1C2F791-4079-42B6-A549-2CAE3D7660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8"/>
          <a:stretch/>
        </p:blipFill>
        <p:spPr>
          <a:xfrm>
            <a:off x="1154769" y="1347658"/>
            <a:ext cx="4316680" cy="2821607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327110" y="1347658"/>
            <a:ext cx="3433916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4</a:t>
            </a:r>
            <a:r>
              <a:rPr lang="en-US" sz="2800" b="1" dirty="0" smtClean="0">
                <a:solidFill>
                  <a:schemeClr val="bg1"/>
                </a:solidFill>
              </a:rPr>
              <a:t>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3552" y="494528"/>
            <a:ext cx="8732066" cy="7924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12290" name="Picture 2" descr="Певица — стоковый векто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10037"/>
          <a:stretch/>
        </p:blipFill>
        <p:spPr bwMode="auto">
          <a:xfrm>
            <a:off x="489856" y="1601754"/>
            <a:ext cx="3167743" cy="4076668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Пение Школа мальчик — стоковый векто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r="18067"/>
          <a:stretch/>
        </p:blipFill>
        <p:spPr bwMode="auto">
          <a:xfrm flipH="1">
            <a:off x="8782050" y="1590344"/>
            <a:ext cx="2768600" cy="3972256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011148" y="1763169"/>
            <a:ext cx="4408971" cy="2449602"/>
          </a:xfrm>
          <a:prstGeom prst="roundRect">
            <a:avLst/>
          </a:prstGeom>
          <a:solidFill>
            <a:srgbClr val="78B6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116938" y="1904447"/>
            <a:ext cx="43031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потрібна велика буква?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які починаються з великої букви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38991" y="4480692"/>
            <a:ext cx="4392492" cy="919401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Зоряна, Зоя, Захар, Золотко, </a:t>
            </a:r>
            <a:r>
              <a:rPr lang="uk-UA" sz="2400" b="1" smtClean="0"/>
              <a:t>Запоріжжя, Замбія</a:t>
            </a:r>
            <a:r>
              <a:rPr lang="uk-UA" sz="2400" b="1" dirty="0"/>
              <a:t>.</a:t>
            </a:r>
            <a:r>
              <a:rPr lang="uk-UA" sz="2400" b="1" smtClean="0"/>
              <a:t>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78062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8414" y="513466"/>
            <a:ext cx="8732066" cy="8037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</a:t>
            </a:r>
            <a:r>
              <a:rPr lang="uk-UA" sz="36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свій </a:t>
            </a:r>
            <a:r>
              <a:rPr lang="uk-UA" sz="3600" b="1" dirty="0" smtClean="0">
                <a:solidFill>
                  <a:schemeClr val="bg1"/>
                </a:solidFill>
              </a:rPr>
              <a:t>олівець.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3082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49989" r="52778"/>
          <a:stretch/>
        </p:blipFill>
        <p:spPr bwMode="auto">
          <a:xfrm>
            <a:off x="926131" y="2449167"/>
            <a:ext cx="1930885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1" r="52145" b="50011"/>
          <a:stretch/>
        </p:blipFill>
        <p:spPr bwMode="auto">
          <a:xfrm>
            <a:off x="9474867" y="2431580"/>
            <a:ext cx="1991227" cy="270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1" r="14078" b="50579"/>
          <a:stretch/>
        </p:blipFill>
        <p:spPr bwMode="auto">
          <a:xfrm>
            <a:off x="6509966" y="2408973"/>
            <a:ext cx="2036480" cy="266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5" t="49989" r="11616"/>
          <a:stretch/>
        </p:blipFill>
        <p:spPr bwMode="auto">
          <a:xfrm>
            <a:off x="3521943" y="2449167"/>
            <a:ext cx="2323096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b="27395"/>
          <a:stretch/>
        </p:blipFill>
        <p:spPr bwMode="auto">
          <a:xfrm rot="21248882">
            <a:off x="1734840" y="1539646"/>
            <a:ext cx="436764" cy="174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71" b="23299"/>
          <a:stretch/>
        </p:blipFill>
        <p:spPr bwMode="auto">
          <a:xfrm rot="268393">
            <a:off x="4481158" y="1475219"/>
            <a:ext cx="426438" cy="184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7029" b="22248"/>
          <a:stretch/>
        </p:blipFill>
        <p:spPr bwMode="auto">
          <a:xfrm rot="294658">
            <a:off x="7206058" y="1477586"/>
            <a:ext cx="402649" cy="18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4524" b="21304"/>
          <a:stretch/>
        </p:blipFill>
        <p:spPr bwMode="auto">
          <a:xfrm rot="162794">
            <a:off x="10269544" y="1496600"/>
            <a:ext cx="398762" cy="18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8726" y="3539068"/>
            <a:ext cx="18182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Було легко!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63366" y="3539067"/>
            <a:ext cx="1614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Можу краще!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99469" y="3572316"/>
            <a:ext cx="1696172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цікаво!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93417" y="3539068"/>
            <a:ext cx="1656425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важко!</a:t>
            </a:r>
          </a:p>
        </p:txBody>
      </p:sp>
      <p:pic>
        <p:nvPicPr>
          <p:cNvPr id="25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r="-630" b="587"/>
          <a:stretch/>
        </p:blipFill>
        <p:spPr bwMode="auto">
          <a:xfrm rot="6985696">
            <a:off x="7681154" y="4586304"/>
            <a:ext cx="497722" cy="268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9716" b="435"/>
          <a:stretch/>
        </p:blipFill>
        <p:spPr bwMode="auto">
          <a:xfrm rot="7135075">
            <a:off x="10105763" y="4569805"/>
            <a:ext cx="477451" cy="268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5092" b="-1024"/>
          <a:stretch/>
        </p:blipFill>
        <p:spPr bwMode="auto">
          <a:xfrm rot="14685160">
            <a:off x="4446692" y="4553279"/>
            <a:ext cx="490771" cy="272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1457" b="-833"/>
          <a:stretch/>
        </p:blipFill>
        <p:spPr bwMode="auto">
          <a:xfrm rot="14670016">
            <a:off x="1717707" y="4440284"/>
            <a:ext cx="513064" cy="271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70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8605" y="397146"/>
            <a:ext cx="8732066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Олівці\images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98" y="1975668"/>
            <a:ext cx="2600325" cy="2965677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72" y="1954889"/>
            <a:ext cx="1881251" cy="2965677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4358"/>
          <a:stretch/>
        </p:blipFill>
        <p:spPr bwMode="auto">
          <a:xfrm>
            <a:off x="6214638" y="1975669"/>
            <a:ext cx="2229451" cy="2944898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201" y="1975668"/>
            <a:ext cx="1797243" cy="2843698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21641" y="1217236"/>
            <a:ext cx="6785993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Які твої очікування від уроку?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9478" y="5033288"/>
            <a:ext cx="1712008" cy="91940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 цікаво!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6200" y="5054161"/>
            <a:ext cx="1736997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 легко!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19510" y="4917306"/>
            <a:ext cx="2212623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Впораюсь із завданнями!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64846" y="4994738"/>
            <a:ext cx="1783584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Відчую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успіх!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8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6773252" y="5160757"/>
            <a:ext cx="1919121" cy="44834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8887045" y="4426979"/>
            <a:ext cx="1919121" cy="44834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20825" y="445746"/>
            <a:ext cx="8569550" cy="8931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2890830"/>
            <a:ext cx="2805245" cy="2894099"/>
          </a:xfrm>
          <a:prstGeom prst="round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Дитячий журнал «Куля» - Скоромовка — жанр як фольклорного, так і  літературного походження: дотепна гра спеціально скомпонованих  важковимовних слів, і звуків, що створюють труднощі для швидкої й виразної  вимови слів. Зазвичай має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10099283" y="4577573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Минус 21"/>
          <p:cNvSpPr/>
          <p:nvPr/>
        </p:nvSpPr>
        <p:spPr>
          <a:xfrm>
            <a:off x="7589254" y="5350448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Минус 23"/>
          <p:cNvSpPr/>
          <p:nvPr/>
        </p:nvSpPr>
        <p:spPr>
          <a:xfrm>
            <a:off x="9703047" y="4536010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Минус 25"/>
          <p:cNvSpPr/>
          <p:nvPr/>
        </p:nvSpPr>
        <p:spPr>
          <a:xfrm>
            <a:off x="10382508" y="4524917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Минус 15"/>
          <p:cNvSpPr/>
          <p:nvPr/>
        </p:nvSpPr>
        <p:spPr>
          <a:xfrm>
            <a:off x="8947100" y="4524917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одержимое 2"/>
          <p:cNvSpPr txBox="1">
            <a:spLocks/>
          </p:cNvSpPr>
          <p:nvPr/>
        </p:nvSpPr>
        <p:spPr>
          <a:xfrm>
            <a:off x="3981473" y="1511359"/>
            <a:ext cx="4055417" cy="20482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b="1" dirty="0">
                <a:solidFill>
                  <a:schemeClr val="bg1"/>
                </a:solidFill>
              </a:rPr>
              <a:t>Захар </a:t>
            </a:r>
            <a:r>
              <a:rPr lang="ru-RU" b="1" dirty="0" err="1" smtClean="0">
                <a:solidFill>
                  <a:schemeClr val="bg1"/>
                </a:solidFill>
              </a:rPr>
              <a:t>заліз</a:t>
            </a:r>
            <a:r>
              <a:rPr lang="ru-RU" b="1" dirty="0" smtClean="0">
                <a:solidFill>
                  <a:schemeClr val="bg1"/>
                </a:solidFill>
              </a:rPr>
              <a:t> на </a:t>
            </a:r>
            <a:r>
              <a:rPr lang="ru-RU" b="1" dirty="0">
                <a:solidFill>
                  <a:schemeClr val="bg1"/>
                </a:solidFill>
              </a:rPr>
              <a:t>перелаз.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– </a:t>
            </a:r>
            <a:r>
              <a:rPr lang="ru-RU" b="1" dirty="0" err="1">
                <a:solidFill>
                  <a:schemeClr val="bg1"/>
                </a:solidFill>
              </a:rPr>
              <a:t>Захарку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злізь</a:t>
            </a:r>
            <a:r>
              <a:rPr lang="ru-RU" b="1" dirty="0">
                <a:solidFill>
                  <a:schemeClr val="bg1"/>
                </a:solidFill>
              </a:rPr>
              <a:t>!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– </a:t>
            </a:r>
            <a:r>
              <a:rPr lang="ru-RU" b="1" dirty="0" err="1">
                <a:solidFill>
                  <a:schemeClr val="bg1"/>
                </a:solidFill>
              </a:rPr>
              <a:t>Захарку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злазь</a:t>
            </a:r>
            <a:r>
              <a:rPr lang="ru-RU" b="1" dirty="0">
                <a:solidFill>
                  <a:schemeClr val="bg1"/>
                </a:solidFill>
              </a:rPr>
              <a:t>!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 err="1">
                <a:solidFill>
                  <a:schemeClr val="bg1"/>
                </a:solidFill>
              </a:rPr>
              <a:t>Зумів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залізти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–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Знай</a:t>
            </a:r>
            <a:r>
              <a:rPr lang="ru-RU" b="1" dirty="0">
                <a:solidFill>
                  <a:schemeClr val="bg1"/>
                </a:solidFill>
              </a:rPr>
              <a:t>, як </a:t>
            </a:r>
            <a:r>
              <a:rPr lang="ru-RU" b="1" dirty="0" err="1">
                <a:solidFill>
                  <a:schemeClr val="bg1"/>
                </a:solidFill>
              </a:rPr>
              <a:t>злізти</a:t>
            </a:r>
            <a:r>
              <a:rPr lang="ru-RU" b="1" dirty="0">
                <a:solidFill>
                  <a:schemeClr val="bg1"/>
                </a:solidFill>
              </a:rPr>
              <a:t>.</a:t>
            </a:r>
            <a:endParaRPr lang="uk-UA" b="1" dirty="0" smtClean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9326384" y="4577573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9630965" y="4432032"/>
            <a:ext cx="0" cy="44531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8907861" y="3691091"/>
            <a:ext cx="189830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Захар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8" name="Содержимое 2"/>
          <p:cNvSpPr txBox="1">
            <a:spLocks/>
          </p:cNvSpPr>
          <p:nvPr/>
        </p:nvSpPr>
        <p:spPr>
          <a:xfrm>
            <a:off x="3981474" y="3574711"/>
            <a:ext cx="4237240" cy="10863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uk-UA" sz="2000" b="1" dirty="0" smtClean="0">
                <a:solidFill>
                  <a:schemeClr val="bg1"/>
                </a:solidFill>
                <a:cs typeface="Times New Roman" pitchFamily="18" charset="0"/>
              </a:rPr>
              <a:t>В яких словах зустрічається твердий звук [з], м’який звук [з’]?</a:t>
            </a:r>
            <a:r>
              <a:rPr lang="uk-UA" sz="20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uk-UA" sz="2000" b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buNone/>
            </a:pPr>
            <a:r>
              <a:rPr lang="uk-UA" sz="2000" b="1" dirty="0" smtClean="0">
                <a:solidFill>
                  <a:schemeClr val="bg1"/>
                </a:solidFill>
                <a:cs typeface="Times New Roman" pitchFamily="18" charset="0"/>
              </a:rPr>
              <a:t>Назви звуки в слові </a:t>
            </a:r>
            <a:r>
              <a:rPr lang="uk-UA" sz="2000" b="1" i="1" dirty="0" smtClean="0">
                <a:solidFill>
                  <a:schemeClr val="bg1"/>
                </a:solidFill>
                <a:cs typeface="Times New Roman" pitchFamily="18" charset="0"/>
              </a:rPr>
              <a:t>Захар, заліз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8947100" y="5008427"/>
            <a:ext cx="190715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заліз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2718" y="1420237"/>
            <a:ext cx="5268684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навчимося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писати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велику рукописну букву </a:t>
            </a:r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З,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з’єднувати її з іншими буквами</a:t>
            </a:r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писати слова і речення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вивченими буквами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Блок-схема: узел 30"/>
          <p:cNvSpPr/>
          <p:nvPr/>
        </p:nvSpPr>
        <p:spPr>
          <a:xfrm>
            <a:off x="7985490" y="5311351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Минус 31"/>
          <p:cNvSpPr/>
          <p:nvPr/>
        </p:nvSpPr>
        <p:spPr>
          <a:xfrm>
            <a:off x="7589254" y="5269788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Минус 32"/>
          <p:cNvSpPr/>
          <p:nvPr/>
        </p:nvSpPr>
        <p:spPr>
          <a:xfrm>
            <a:off x="8218714" y="5273330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Минус 33"/>
          <p:cNvSpPr/>
          <p:nvPr/>
        </p:nvSpPr>
        <p:spPr>
          <a:xfrm>
            <a:off x="6833307" y="5258695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7212591" y="5311351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7517172" y="5165810"/>
            <a:ext cx="0" cy="44531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Король Матіуш Перший (fb2) | Флибуст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44049"/>
          <a:stretch/>
        </p:blipFill>
        <p:spPr bwMode="auto">
          <a:xfrm>
            <a:off x="8490857" y="1511359"/>
            <a:ext cx="2732314" cy="210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98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7" grpId="0" animBg="1"/>
      <p:bldP spid="21" grpId="0" animBg="1"/>
      <p:bldP spid="22" grpId="0" animBg="1"/>
      <p:bldP spid="24" grpId="0" animBg="1"/>
      <p:bldP spid="26" grpId="0" animBg="1"/>
      <p:bldP spid="16" grpId="0" animBg="1"/>
      <p:bldP spid="20" grpId="0" animBg="1"/>
      <p:bldP spid="6" grpId="0" animBg="1"/>
      <p:bldP spid="29" grpId="0" animBg="1"/>
      <p:bldP spid="13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799" y="1911493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663490"/>
            <a:ext cx="8732066" cy="905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 Словникова робота  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2" y="2481990"/>
            <a:ext cx="4527932" cy="2862322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600" b="1" dirty="0" smtClean="0">
                <a:solidFill>
                  <a:srgbClr val="FF0000"/>
                </a:solidFill>
              </a:rPr>
              <a:t>и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 smtClean="0">
                <a:solidFill>
                  <a:srgbClr val="FF0000"/>
                </a:solidFill>
              </a:rPr>
              <a:t>а 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>
                <a:solidFill>
                  <a:srgbClr val="FF0000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 smtClean="0">
                <a:solidFill>
                  <a:srgbClr val="FF0000"/>
                </a:solidFill>
              </a:rPr>
              <a:t>о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 smtClean="0">
                <a:solidFill>
                  <a:srgbClr val="FF0000"/>
                </a:solidFill>
              </a:rPr>
              <a:t>о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з 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нк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</a:p>
          <a:p>
            <a:pPr algn="ctr"/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 smtClean="0">
                <a:solidFill>
                  <a:srgbClr val="FF0000"/>
                </a:solidFill>
              </a:rPr>
              <a:t>а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600" b="1" dirty="0" smtClean="0">
                <a:solidFill>
                  <a:srgbClr val="FF0000"/>
                </a:solidFill>
              </a:rPr>
              <a:t>а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р 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 к</a:t>
            </a:r>
            <a:r>
              <a:rPr lang="uk-UA" sz="3600" b="1" dirty="0" smtClean="0">
                <a:solidFill>
                  <a:srgbClr val="FF0000"/>
                </a:solidFill>
              </a:rPr>
              <a:t>о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вз</a:t>
            </a:r>
            <a:r>
              <a:rPr lang="uk-UA" sz="3600" b="1" dirty="0" smtClean="0">
                <a:solidFill>
                  <a:srgbClr val="FF0000"/>
                </a:solidFill>
              </a:rPr>
              <a:t>а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нк</a:t>
            </a:r>
            <a:r>
              <a:rPr lang="uk-UA" sz="3600" b="1" dirty="0" smtClean="0">
                <a:solidFill>
                  <a:srgbClr val="FF0000"/>
                </a:solidFill>
              </a:rPr>
              <a:t>и</a:t>
            </a:r>
            <a:endParaRPr lang="uk-UA" sz="3600" b="1" dirty="0">
              <a:solidFill>
                <a:srgbClr val="FF0000"/>
              </a:solidFill>
            </a:endParaRPr>
          </a:p>
          <a:p>
            <a:pPr algn="ctr"/>
            <a:r>
              <a:rPr lang="uk-UA" sz="3600" b="1" dirty="0">
                <a:solidFill>
                  <a:srgbClr val="FF0000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мк</a:t>
            </a:r>
            <a:r>
              <a:rPr lang="uk-UA" sz="3600" b="1" dirty="0">
                <a:solidFill>
                  <a:srgbClr val="FF0000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 м</a:t>
            </a:r>
            <a:r>
              <a:rPr lang="uk-UA" sz="3600" b="1" dirty="0" smtClean="0">
                <a:solidFill>
                  <a:srgbClr val="FF0000"/>
                </a:solidFill>
              </a:rPr>
              <a:t>о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 smtClean="0">
                <a:solidFill>
                  <a:srgbClr val="FF0000"/>
                </a:solidFill>
              </a:rPr>
              <a:t>о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зн</a:t>
            </a:r>
            <a:r>
              <a:rPr lang="uk-UA" sz="3600" b="1" dirty="0" smtClean="0">
                <a:solidFill>
                  <a:srgbClr val="FF0000"/>
                </a:solidFill>
              </a:rPr>
              <a:t>о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uk-UA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4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88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D047072-886B-40D0-8672-FC9807BCB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1967" r="21013" b="73941"/>
          <a:stretch/>
        </p:blipFill>
        <p:spPr>
          <a:xfrm>
            <a:off x="3636669" y="1932496"/>
            <a:ext cx="6696000" cy="3420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0C91ED5-5A7D-4EA3-A25C-D62FCADF2B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760" b="68892"/>
          <a:stretch/>
        </p:blipFill>
        <p:spPr>
          <a:xfrm>
            <a:off x="3636669" y="1932495"/>
            <a:ext cx="1272128" cy="18028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143037" y="620584"/>
            <a:ext cx="9733361" cy="80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малюнок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вгорі сторінки зошита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89171"/>
            <a:ext cx="871369" cy="9688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3036" y="620584"/>
            <a:ext cx="9733361" cy="13119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</a:t>
            </a:r>
            <a:r>
              <a:rPr lang="uk-UA" sz="2800" b="1" dirty="0">
                <a:solidFill>
                  <a:schemeClr val="bg1"/>
                </a:solidFill>
              </a:rPr>
              <a:t>зображено на малюнку? Яка пора року за вікном?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Хто </a:t>
            </a:r>
            <a:r>
              <a:rPr lang="uk-UA" sz="2800" b="1" dirty="0">
                <a:solidFill>
                  <a:schemeClr val="bg1"/>
                </a:solidFill>
              </a:rPr>
              <a:t>розмалював візерунки на </a:t>
            </a:r>
            <a:r>
              <a:rPr lang="uk-UA" sz="2800" b="1" dirty="0" smtClean="0">
                <a:solidFill>
                  <a:schemeClr val="bg1"/>
                </a:solidFill>
              </a:rPr>
              <a:t>вікні? Хто </a:t>
            </a:r>
            <a:r>
              <a:rPr lang="uk-UA" sz="2800" b="1" dirty="0">
                <a:solidFill>
                  <a:schemeClr val="bg1"/>
                </a:solidFill>
              </a:rPr>
              <a:t>стоїть біля </a:t>
            </a:r>
            <a:r>
              <a:rPr lang="uk-UA" sz="2800" b="1" dirty="0" smtClean="0">
                <a:solidFill>
                  <a:schemeClr val="bg1"/>
                </a:solidFill>
              </a:rPr>
              <a:t>вікна?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</a:t>
            </a:r>
            <a:r>
              <a:rPr lang="uk-UA" sz="2800" b="1" dirty="0">
                <a:solidFill>
                  <a:schemeClr val="bg1"/>
                </a:solidFill>
              </a:rPr>
              <a:t>роблять діти і кішка. </a:t>
            </a:r>
          </a:p>
        </p:txBody>
      </p:sp>
      <p:pic>
        <p:nvPicPr>
          <p:cNvPr id="1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4" y="3243495"/>
            <a:ext cx="2456740" cy="253455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18810" y="2058891"/>
            <a:ext cx="3417859" cy="10326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Зима, візерунки, вазон, зелений, морозно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24169" y="5398628"/>
            <a:ext cx="8732066" cy="9810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Придумай </a:t>
            </a:r>
            <a:r>
              <a:rPr lang="uk-UA" sz="2000" b="1" dirty="0">
                <a:solidFill>
                  <a:schemeClr val="bg1"/>
                </a:solidFill>
              </a:rPr>
              <a:t>на букву «</a:t>
            </a:r>
            <a:r>
              <a:rPr lang="uk-UA" sz="2000" b="1" dirty="0" err="1">
                <a:solidFill>
                  <a:schemeClr val="bg1"/>
                </a:solidFill>
              </a:rPr>
              <a:t>зе</a:t>
            </a:r>
            <a:r>
              <a:rPr lang="uk-UA" sz="2000" b="1" dirty="0">
                <a:solidFill>
                  <a:schemeClr val="bg1"/>
                </a:solidFill>
              </a:rPr>
              <a:t>» імена дітям і кличку кішці. Які ще слова пишуться з великої букви? </a:t>
            </a:r>
            <a:r>
              <a:rPr lang="uk-UA" sz="20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000" b="1" dirty="0">
                <a:solidFill>
                  <a:schemeClr val="bg1"/>
                </a:solidFill>
              </a:rPr>
              <a:t>зразок великої рукописної букви З. </a:t>
            </a:r>
            <a:r>
              <a:rPr lang="uk-UA" sz="2000" b="1" dirty="0" smtClean="0">
                <a:solidFill>
                  <a:schemeClr val="bg1"/>
                </a:solidFill>
              </a:rPr>
              <a:t>Наведи </a:t>
            </a:r>
            <a:r>
              <a:rPr lang="uk-UA" sz="2000" b="1" dirty="0">
                <a:solidFill>
                  <a:schemeClr val="bg1"/>
                </a:solidFill>
              </a:rPr>
              <a:t>синім олівцем всі елементи букви «</a:t>
            </a:r>
            <a:r>
              <a:rPr lang="uk-UA" sz="2000" b="1" dirty="0" err="1">
                <a:solidFill>
                  <a:schemeClr val="bg1"/>
                </a:solidFill>
              </a:rPr>
              <a:t>зе</a:t>
            </a:r>
            <a:r>
              <a:rPr lang="uk-UA" sz="2000" b="1" dirty="0">
                <a:solidFill>
                  <a:schemeClr val="bg1"/>
                </a:solidFill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16237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 flipV="1">
            <a:off x="3524165" y="4174398"/>
            <a:ext cx="7616667" cy="2451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3524166" y="5737972"/>
            <a:ext cx="7616667" cy="2707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3524166" y="2098995"/>
            <a:ext cx="7616667" cy="1920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833974" y="433771"/>
            <a:ext cx="8756193" cy="10289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Написання </a:t>
            </a:r>
            <a:r>
              <a:rPr lang="uk-UA" sz="3200" b="1" dirty="0"/>
              <a:t>великої букви </a:t>
            </a:r>
            <a:r>
              <a:rPr lang="uk-UA" sz="3200" b="1" dirty="0" smtClean="0"/>
              <a:t>З. </a:t>
            </a:r>
          </a:p>
          <a:p>
            <a:pPr algn="ctr"/>
            <a:r>
              <a:rPr lang="uk-UA" sz="3200" b="1" dirty="0" smtClean="0"/>
              <a:t>З яких </a:t>
            </a:r>
            <a:r>
              <a:rPr lang="uk-UA" sz="3200" b="1" dirty="0"/>
              <a:t>елементів вона </a:t>
            </a:r>
            <a:r>
              <a:rPr lang="uk-UA" sz="3200" b="1" dirty="0" smtClean="0"/>
              <a:t>складається?</a:t>
            </a:r>
            <a:endParaRPr lang="uk-UA" sz="3200" b="1" dirty="0">
              <a:solidFill>
                <a:schemeClr val="bg1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4115175" y="1462693"/>
            <a:ext cx="2218135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8238773" y="1462693"/>
            <a:ext cx="2021174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олілінія: фігура 1">
            <a:extLst>
              <a:ext uri="{FF2B5EF4-FFF2-40B4-BE49-F238E27FC236}">
                <a16:creationId xmlns="" xmlns:a16="http://schemas.microsoft.com/office/drawing/2014/main" id="{CCE2FF38-17C9-4AF7-9862-ECDA5845F28D}"/>
              </a:ext>
            </a:extLst>
          </p:cNvPr>
          <p:cNvSpPr/>
          <p:nvPr/>
        </p:nvSpPr>
        <p:spPr>
          <a:xfrm>
            <a:off x="5622115" y="2118199"/>
            <a:ext cx="2616658" cy="3619773"/>
          </a:xfrm>
          <a:custGeom>
            <a:avLst/>
            <a:gdLst>
              <a:gd name="connsiteX0" fmla="*/ 823913 w 1786168"/>
              <a:gd name="connsiteY0" fmla="*/ 309850 h 2427506"/>
              <a:gd name="connsiteX1" fmla="*/ 1109663 w 1786168"/>
              <a:gd name="connsiteY1" fmla="*/ 71725 h 2427506"/>
              <a:gd name="connsiteX2" fmla="*/ 1504950 w 1786168"/>
              <a:gd name="connsiteY2" fmla="*/ 288 h 2427506"/>
              <a:gd name="connsiteX3" fmla="*/ 1738313 w 1786168"/>
              <a:gd name="connsiteY3" fmla="*/ 90775 h 2427506"/>
              <a:gd name="connsiteX4" fmla="*/ 1766888 w 1786168"/>
              <a:gd name="connsiteY4" fmla="*/ 362238 h 2427506"/>
              <a:gd name="connsiteX5" fmla="*/ 1509713 w 1786168"/>
              <a:gd name="connsiteY5" fmla="*/ 714663 h 2427506"/>
              <a:gd name="connsiteX6" fmla="*/ 842963 w 1786168"/>
              <a:gd name="connsiteY6" fmla="*/ 967075 h 2427506"/>
              <a:gd name="connsiteX7" fmla="*/ 1071563 w 1786168"/>
              <a:gd name="connsiteY7" fmla="*/ 952788 h 2427506"/>
              <a:gd name="connsiteX8" fmla="*/ 1357313 w 1786168"/>
              <a:gd name="connsiteY8" fmla="*/ 1124238 h 2427506"/>
              <a:gd name="connsiteX9" fmla="*/ 1443038 w 1786168"/>
              <a:gd name="connsiteY9" fmla="*/ 1481425 h 2427506"/>
              <a:gd name="connsiteX10" fmla="*/ 1285875 w 1786168"/>
              <a:gd name="connsiteY10" fmla="*/ 1976725 h 2427506"/>
              <a:gd name="connsiteX11" fmla="*/ 866775 w 1786168"/>
              <a:gd name="connsiteY11" fmla="*/ 2352963 h 2427506"/>
              <a:gd name="connsiteX12" fmla="*/ 404813 w 1786168"/>
              <a:gd name="connsiteY12" fmla="*/ 2424400 h 2427506"/>
              <a:gd name="connsiteX13" fmla="*/ 95250 w 1786168"/>
              <a:gd name="connsiteY13" fmla="*/ 2300575 h 2427506"/>
              <a:gd name="connsiteX14" fmla="*/ 0 w 1786168"/>
              <a:gd name="connsiteY14" fmla="*/ 2076738 h 242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86168" h="2427506">
                <a:moveTo>
                  <a:pt x="823913" y="309850"/>
                </a:moveTo>
                <a:cubicBezTo>
                  <a:pt x="910035" y="216584"/>
                  <a:pt x="996157" y="123319"/>
                  <a:pt x="1109663" y="71725"/>
                </a:cubicBezTo>
                <a:cubicBezTo>
                  <a:pt x="1223169" y="20131"/>
                  <a:pt x="1400175" y="-2887"/>
                  <a:pt x="1504950" y="288"/>
                </a:cubicBezTo>
                <a:cubicBezTo>
                  <a:pt x="1609725" y="3463"/>
                  <a:pt x="1694657" y="30450"/>
                  <a:pt x="1738313" y="90775"/>
                </a:cubicBezTo>
                <a:cubicBezTo>
                  <a:pt x="1781969" y="151100"/>
                  <a:pt x="1804988" y="258257"/>
                  <a:pt x="1766888" y="362238"/>
                </a:cubicBezTo>
                <a:cubicBezTo>
                  <a:pt x="1728788" y="466219"/>
                  <a:pt x="1663700" y="613857"/>
                  <a:pt x="1509713" y="714663"/>
                </a:cubicBezTo>
                <a:cubicBezTo>
                  <a:pt x="1355726" y="815469"/>
                  <a:pt x="915988" y="927388"/>
                  <a:pt x="842963" y="967075"/>
                </a:cubicBezTo>
                <a:cubicBezTo>
                  <a:pt x="769938" y="1006763"/>
                  <a:pt x="985838" y="926594"/>
                  <a:pt x="1071563" y="952788"/>
                </a:cubicBezTo>
                <a:cubicBezTo>
                  <a:pt x="1157288" y="978982"/>
                  <a:pt x="1295401" y="1036132"/>
                  <a:pt x="1357313" y="1124238"/>
                </a:cubicBezTo>
                <a:cubicBezTo>
                  <a:pt x="1419226" y="1212344"/>
                  <a:pt x="1454944" y="1339344"/>
                  <a:pt x="1443038" y="1481425"/>
                </a:cubicBezTo>
                <a:cubicBezTo>
                  <a:pt x="1431132" y="1623506"/>
                  <a:pt x="1381919" y="1831469"/>
                  <a:pt x="1285875" y="1976725"/>
                </a:cubicBezTo>
                <a:cubicBezTo>
                  <a:pt x="1189831" y="2121981"/>
                  <a:pt x="1013619" y="2278350"/>
                  <a:pt x="866775" y="2352963"/>
                </a:cubicBezTo>
                <a:cubicBezTo>
                  <a:pt x="719931" y="2427576"/>
                  <a:pt x="533400" y="2433131"/>
                  <a:pt x="404813" y="2424400"/>
                </a:cubicBezTo>
                <a:cubicBezTo>
                  <a:pt x="276225" y="2415669"/>
                  <a:pt x="162719" y="2358519"/>
                  <a:pt x="95250" y="2300575"/>
                </a:cubicBezTo>
                <a:cubicBezTo>
                  <a:pt x="27781" y="2242631"/>
                  <a:pt x="13890" y="2159684"/>
                  <a:pt x="0" y="2076738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" name="Picture 12" descr="ellipse_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151" y="2417035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63299" y="1273789"/>
            <a:ext cx="676122" cy="1293686"/>
          </a:xfrm>
          <a:prstGeom prst="rect">
            <a:avLst/>
          </a:prstGeom>
        </p:spPr>
      </p:pic>
      <p:pic>
        <p:nvPicPr>
          <p:cNvPr id="16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1" y="2438466"/>
            <a:ext cx="3216016" cy="3317880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139 L 0.02214 -0.0412 L 0.04896 -0.05532 L 0.08126 -0.06505 L 0.09961 -0.05463 L 0.10951 -0.03472 L 0.10951 0.00394 L 0.10183 0.04583 L 0.08451 0.08403 L 0.05066 0.1162 L -0.00065 0.14861 L 0.02865 0.14259 L 0.04558 0.15185 L 0.06537 0.18611 L 0.07175 0.25833 L 0.06446 0.31736 L 0.04974 0.37176 L 0.02995 0.41181 L 5E-6 0.44977 L -0.0211 0.46227 L -0.05052 0.46389 L -0.07982 0.45162 L -0.09609 0.42546 L -0.10092 0.38796 " pathEditMode="relative" rAng="0" ptsTypes="AAAAAAAAAAAAAAAAAAAAAAAA">
                                      <p:cBhvr>
                                        <p:cTn id="10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399E655-949E-44DB-AF10-2F9C25EA17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0" t="27224" r="18494" b="53050"/>
          <a:stretch/>
        </p:blipFill>
        <p:spPr>
          <a:xfrm>
            <a:off x="3364701" y="2578408"/>
            <a:ext cx="6780935" cy="2474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D58AB83-B128-4EEC-9B2D-C2FFB963A0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3" t="2456" r="76312" b="66470"/>
          <a:stretch/>
        </p:blipFill>
        <p:spPr>
          <a:xfrm>
            <a:off x="5075726" y="2539537"/>
            <a:ext cx="588835" cy="8018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04143FFD-FE2A-4CF5-AFAD-C2B9C77443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3" t="2456" r="76312" b="66470"/>
          <a:stretch/>
        </p:blipFill>
        <p:spPr>
          <a:xfrm>
            <a:off x="5563184" y="2539537"/>
            <a:ext cx="588835" cy="8018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527619FB-C58E-41E8-8089-78731B9B6A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3" t="2456" r="76312" b="66470"/>
          <a:stretch/>
        </p:blipFill>
        <p:spPr>
          <a:xfrm>
            <a:off x="6031958" y="2539537"/>
            <a:ext cx="588835" cy="8018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F5CD966B-283D-4F67-A819-64131032EE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3" t="2456" r="76312" b="66470"/>
          <a:stretch/>
        </p:blipFill>
        <p:spPr>
          <a:xfrm>
            <a:off x="6519416" y="2539537"/>
            <a:ext cx="588835" cy="8018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95445A63-23BC-4987-9534-592339F335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3" t="2456" r="76312" b="66470"/>
          <a:stretch/>
        </p:blipFill>
        <p:spPr>
          <a:xfrm>
            <a:off x="7029640" y="2539537"/>
            <a:ext cx="588835" cy="8018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6B44573E-CA47-4B91-93C6-50FCDB3CB6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3" t="2456" r="76312" b="66470"/>
          <a:stretch/>
        </p:blipFill>
        <p:spPr>
          <a:xfrm>
            <a:off x="7519744" y="2539537"/>
            <a:ext cx="588835" cy="8018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EF2E58CA-4073-4DBC-9AE4-440738D957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3" t="2456" r="76312" b="66470"/>
          <a:stretch/>
        </p:blipFill>
        <p:spPr>
          <a:xfrm>
            <a:off x="8023080" y="2539537"/>
            <a:ext cx="588835" cy="8018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8613C938-9A82-4836-82E8-5BECB4708B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3" t="2456" r="76312" b="66470"/>
          <a:stretch/>
        </p:blipFill>
        <p:spPr>
          <a:xfrm>
            <a:off x="8516492" y="2539537"/>
            <a:ext cx="588835" cy="8018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9F30D9D3-A033-46AE-ACE9-92CC3545BE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3" t="2456" r="76312" b="66470"/>
          <a:stretch/>
        </p:blipFill>
        <p:spPr>
          <a:xfrm>
            <a:off x="9011621" y="2539537"/>
            <a:ext cx="588835" cy="8018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589FCEED-68F5-4249-996B-9E752A8DB0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3" t="2456" r="76312" b="66470"/>
          <a:stretch/>
        </p:blipFill>
        <p:spPr>
          <a:xfrm>
            <a:off x="9478900" y="2539537"/>
            <a:ext cx="588835" cy="8018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AD61E07E-217B-4A6D-A8D1-699F82D993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" t="34463" r="87546" b="34463"/>
          <a:stretch/>
        </p:blipFill>
        <p:spPr>
          <a:xfrm>
            <a:off x="3558709" y="3386318"/>
            <a:ext cx="722526" cy="77789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002F3AB5-D945-40B5-97A1-E10D183E18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" t="34463" r="87546" b="34463"/>
          <a:stretch/>
        </p:blipFill>
        <p:spPr>
          <a:xfrm>
            <a:off x="4484492" y="3390881"/>
            <a:ext cx="722526" cy="77789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E6586AB9-6DA4-47BF-B770-35CCE3E424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8" t="34761" r="62131" b="34165"/>
          <a:stretch/>
        </p:blipFill>
        <p:spPr>
          <a:xfrm>
            <a:off x="5536363" y="3379049"/>
            <a:ext cx="753268" cy="81098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3C987192-A283-4948-BD28-3F864A6F43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8" t="34761" r="62131" b="34165"/>
          <a:stretch/>
        </p:blipFill>
        <p:spPr>
          <a:xfrm>
            <a:off x="6598729" y="3395598"/>
            <a:ext cx="722526" cy="77789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0BC595A0-D5DC-40BF-A320-D242B25DCD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5" t="35521" r="36384" b="33405"/>
          <a:stretch/>
        </p:blipFill>
        <p:spPr>
          <a:xfrm>
            <a:off x="7564144" y="3409788"/>
            <a:ext cx="722526" cy="77789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4D82016B-B48C-4DF4-B089-6B25ED6B57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5" t="35521" r="36384" b="33405"/>
          <a:stretch/>
        </p:blipFill>
        <p:spPr>
          <a:xfrm>
            <a:off x="8516492" y="3409788"/>
            <a:ext cx="722526" cy="77789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F3FAB2AD-C41A-40A4-B23E-F84D442F50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5" t="35521" r="36384" b="33405"/>
          <a:stretch/>
        </p:blipFill>
        <p:spPr>
          <a:xfrm>
            <a:off x="9423110" y="3409788"/>
            <a:ext cx="722526" cy="77789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016DCC6F-9EF2-4611-A894-266B34D389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" t="67897" r="89059" b="1029"/>
          <a:stretch/>
        </p:blipFill>
        <p:spPr>
          <a:xfrm>
            <a:off x="3441749" y="4225952"/>
            <a:ext cx="746026" cy="80319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9EC236AB-EEF3-40D3-B88E-F423E7143B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" t="67897" r="89059" b="1029"/>
          <a:stretch/>
        </p:blipFill>
        <p:spPr>
          <a:xfrm>
            <a:off x="4128931" y="4225223"/>
            <a:ext cx="746026" cy="80319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09C4C281-A96E-4BDA-B830-1C8328B75E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" t="67897" r="89059" b="1029"/>
          <a:stretch/>
        </p:blipFill>
        <p:spPr>
          <a:xfrm>
            <a:off x="4867104" y="4207642"/>
            <a:ext cx="746026" cy="80319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6B1E43A3-4B66-4437-BD66-893B79D438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" t="67897" r="89059" b="1029"/>
          <a:stretch/>
        </p:blipFill>
        <p:spPr>
          <a:xfrm>
            <a:off x="5562139" y="4227709"/>
            <a:ext cx="746026" cy="80319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A377CBF1-00B3-4D4D-B946-0998A72C54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0" t="68150" r="46726" b="776"/>
          <a:stretch/>
        </p:blipFill>
        <p:spPr>
          <a:xfrm>
            <a:off x="7564144" y="4222966"/>
            <a:ext cx="1158759" cy="80319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59C4B090-43E9-422E-97FC-0D4E276EB7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0" t="68150" r="46726" b="776"/>
          <a:stretch/>
        </p:blipFill>
        <p:spPr>
          <a:xfrm>
            <a:off x="8843730" y="4218577"/>
            <a:ext cx="1158759" cy="803190"/>
          </a:xfrm>
          <a:prstGeom prst="rect">
            <a:avLst/>
          </a:prstGeom>
        </p:spPr>
      </p:pic>
      <p:sp>
        <p:nvSpPr>
          <p:cNvPr id="4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978530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4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33" y="2544406"/>
            <a:ext cx="2780988" cy="2869073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1055867" y="650447"/>
            <a:ext cx="8952778" cy="11656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велику рукописну букву </a:t>
            </a:r>
            <a:r>
              <a:rPr lang="uk-UA" sz="3200" b="1" i="1" dirty="0" smtClean="0">
                <a:solidFill>
                  <a:schemeClr val="bg1"/>
                </a:solidFill>
              </a:rPr>
              <a:t>З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 першому рядку </a:t>
            </a:r>
            <a:r>
              <a:rPr lang="uk-UA" sz="3200" b="1" dirty="0">
                <a:solidFill>
                  <a:schemeClr val="bg1"/>
                </a:solidFill>
              </a:rPr>
              <a:t>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979667" y="527039"/>
            <a:ext cx="9105178" cy="15677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склади, слова у наступних рядках. Надпиши звуки над словом. Розділи його на склади, постав наголос.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798336" y="602185"/>
            <a:ext cx="2046939" cy="1902429"/>
          </a:xfrm>
          <a:prstGeom prst="rect">
            <a:avLst/>
          </a:prstGeom>
        </p:spPr>
      </p:pic>
      <p:cxnSp>
        <p:nvCxnSpPr>
          <p:cNvPr id="48" name="Прямая соединительная линия 47"/>
          <p:cNvCxnSpPr/>
          <p:nvPr/>
        </p:nvCxnSpPr>
        <p:spPr>
          <a:xfrm flipV="1">
            <a:off x="6840281" y="3956757"/>
            <a:ext cx="47018" cy="16579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Блок-схема: узел 48"/>
          <p:cNvSpPr/>
          <p:nvPr/>
        </p:nvSpPr>
        <p:spPr>
          <a:xfrm>
            <a:off x="6709250" y="4164208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Минус 49"/>
          <p:cNvSpPr/>
          <p:nvPr/>
        </p:nvSpPr>
        <p:spPr>
          <a:xfrm>
            <a:off x="6370611" y="4151867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Минус 50"/>
          <p:cNvSpPr/>
          <p:nvPr/>
        </p:nvSpPr>
        <p:spPr>
          <a:xfrm>
            <a:off x="6897482" y="4151867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Блок-схема: узел 51"/>
          <p:cNvSpPr/>
          <p:nvPr/>
        </p:nvSpPr>
        <p:spPr>
          <a:xfrm>
            <a:off x="7309981" y="4166866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Минус 52"/>
          <p:cNvSpPr/>
          <p:nvPr/>
        </p:nvSpPr>
        <p:spPr>
          <a:xfrm>
            <a:off x="6370611" y="4072539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Дуга 53"/>
          <p:cNvSpPr/>
          <p:nvPr/>
        </p:nvSpPr>
        <p:spPr>
          <a:xfrm rot="8090307">
            <a:off x="6143467" y="4085707"/>
            <a:ext cx="806828" cy="812992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Дуга 54"/>
          <p:cNvSpPr/>
          <p:nvPr/>
        </p:nvSpPr>
        <p:spPr>
          <a:xfrm rot="9207585">
            <a:off x="6763069" y="4231298"/>
            <a:ext cx="1121977" cy="615346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6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F2D55EB-041C-4982-9B31-872A3DE6C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1" t="46493" r="16144" b="27234"/>
          <a:stretch/>
        </p:blipFill>
        <p:spPr>
          <a:xfrm>
            <a:off x="3889430" y="2012033"/>
            <a:ext cx="7144842" cy="3389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838DED3-FAA9-4431-96E9-1F4E77A787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41" b="64070"/>
          <a:stretch/>
        </p:blipFill>
        <p:spPr>
          <a:xfrm>
            <a:off x="3889430" y="2799045"/>
            <a:ext cx="5772086" cy="12811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4C923C6-6EB3-489B-A2C3-250B379674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7" t="46677" r="28848" b="17393"/>
          <a:stretch/>
        </p:blipFill>
        <p:spPr>
          <a:xfrm>
            <a:off x="3783769" y="4430023"/>
            <a:ext cx="5988634" cy="1329204"/>
          </a:xfrm>
          <a:prstGeom prst="rect">
            <a:avLst/>
          </a:prstGeom>
        </p:spPr>
      </p:pic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981252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3" y="2544406"/>
            <a:ext cx="2889961" cy="298149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879899" y="208823"/>
            <a:ext cx="2046939" cy="19024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34580" y="4551137"/>
            <a:ext cx="2007537" cy="185675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30036" y="559477"/>
            <a:ext cx="8575810" cy="1551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речення у наступних рядках.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Скільки слів у кожному реченні?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їх за </a:t>
            </a:r>
            <a:r>
              <a:rPr lang="uk-UA" sz="3200" b="1" dirty="0">
                <a:solidFill>
                  <a:schemeClr val="bg1"/>
                </a:solidFill>
              </a:rPr>
              <a:t>зразком </a:t>
            </a:r>
          </a:p>
        </p:txBody>
      </p:sp>
    </p:spTree>
    <p:extLst>
      <p:ext uri="{BB962C8B-B14F-4D97-AF65-F5344CB8AC3E}">
        <p14:creationId xmlns:p14="http://schemas.microsoft.com/office/powerpoint/2010/main" val="78325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66800" y="546675"/>
            <a:ext cx="10112829" cy="14345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800" b="1" dirty="0">
                <a:solidFill>
                  <a:schemeClr val="bg1"/>
                </a:solidFill>
              </a:rPr>
              <a:t>візерунки на вікнах. На третьому вікні </a:t>
            </a:r>
            <a:r>
              <a:rPr lang="uk-UA" sz="2800" b="1" dirty="0" smtClean="0">
                <a:solidFill>
                  <a:schemeClr val="bg1"/>
                </a:solidFill>
              </a:rPr>
              <a:t>намалюй </a:t>
            </a:r>
            <a:r>
              <a:rPr lang="uk-UA" sz="2800" b="1" dirty="0">
                <a:solidFill>
                  <a:schemeClr val="bg1"/>
                </a:solidFill>
              </a:rPr>
              <a:t>свій візерунок. </a:t>
            </a:r>
            <a:r>
              <a:rPr lang="uk-UA" sz="2800" b="1" dirty="0" smtClean="0">
                <a:solidFill>
                  <a:schemeClr val="bg1"/>
                </a:solidFill>
              </a:rPr>
              <a:t>Склади </a:t>
            </a:r>
            <a:r>
              <a:rPr lang="uk-UA" sz="2800" b="1" dirty="0">
                <a:solidFill>
                  <a:schemeClr val="bg1"/>
                </a:solidFill>
              </a:rPr>
              <a:t>речення про зображені на візерунках предмети або короткі розповіді.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17D1518-7375-44D6-AB68-9D8F553A3B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6" t="74103" r="18348" b="13541"/>
          <a:stretch/>
        </p:blipFill>
        <p:spPr>
          <a:xfrm>
            <a:off x="3102429" y="2274713"/>
            <a:ext cx="8585331" cy="2035803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81252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4" y="3165234"/>
            <a:ext cx="2718986" cy="280510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47248B6-35DE-4B1A-8611-8DA8DDFB5F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3245" r="1185" b="5154"/>
          <a:stretch/>
        </p:blipFill>
        <p:spPr>
          <a:xfrm>
            <a:off x="3102429" y="2229304"/>
            <a:ext cx="8563559" cy="208121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3489493" y="4567787"/>
            <a:ext cx="7842536" cy="9948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Зафарбуй </a:t>
            </a:r>
            <a:r>
              <a:rPr lang="uk-UA" sz="2400" b="1" dirty="0">
                <a:solidFill>
                  <a:schemeClr val="bg1"/>
                </a:solidFill>
              </a:rPr>
              <a:t>усі малюнки кольоровими олівцями.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Якими </a:t>
            </a:r>
            <a:r>
              <a:rPr lang="uk-UA" sz="2400" b="1" dirty="0">
                <a:solidFill>
                  <a:schemeClr val="bg1"/>
                </a:solidFill>
              </a:rPr>
              <a:t>кольорами </a:t>
            </a:r>
            <a:r>
              <a:rPr lang="uk-UA" sz="2400" b="1" dirty="0" smtClean="0">
                <a:solidFill>
                  <a:schemeClr val="bg1"/>
                </a:solidFill>
              </a:rPr>
              <a:t>ти зафарбуєш </a:t>
            </a:r>
            <a:r>
              <a:rPr lang="uk-UA" sz="2400" b="1" dirty="0">
                <a:solidFill>
                  <a:schemeClr val="bg1"/>
                </a:solidFill>
              </a:rPr>
              <a:t>візерунки на вікнах?</a:t>
            </a:r>
          </a:p>
        </p:txBody>
      </p:sp>
    </p:spTree>
    <p:extLst>
      <p:ext uri="{BB962C8B-B14F-4D97-AF65-F5344CB8AC3E}">
        <p14:creationId xmlns:p14="http://schemas.microsoft.com/office/powerpoint/2010/main" val="3386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45307</TotalTime>
  <Words>354</Words>
  <Application>Microsoft Office PowerPoint</Application>
  <PresentationFormat>Произвольный</PresentationFormat>
  <Paragraphs>62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2900</cp:revision>
  <dcterms:created xsi:type="dcterms:W3CDTF">2018-01-05T16:38:53Z</dcterms:created>
  <dcterms:modified xsi:type="dcterms:W3CDTF">2023-12-06T14:56:55Z</dcterms:modified>
</cp:coreProperties>
</file>