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912" r:id="rId3"/>
    <p:sldId id="958" r:id="rId4"/>
    <p:sldId id="959" r:id="rId5"/>
    <p:sldId id="960" r:id="rId6"/>
    <p:sldId id="934" r:id="rId7"/>
    <p:sldId id="902" r:id="rId8"/>
    <p:sldId id="952" r:id="rId9"/>
    <p:sldId id="956" r:id="rId10"/>
    <p:sldId id="948" r:id="rId11"/>
    <p:sldId id="957" r:id="rId12"/>
    <p:sldId id="942" r:id="rId13"/>
    <p:sldId id="91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6FF"/>
    <a:srgbClr val="295FFF"/>
    <a:srgbClr val="E2E9F6"/>
    <a:srgbClr val="CC00CC"/>
    <a:srgbClr val="78B64E"/>
    <a:srgbClr val="F5F6F9"/>
    <a:srgbClr val="F7F8FB"/>
    <a:srgbClr val="FCFCFE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5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85360" y="4030290"/>
            <a:ext cx="987334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Удосконалення </a:t>
            </a:r>
            <a:r>
              <a:rPr lang="ru-RU" sz="4000" b="1" dirty="0" err="1">
                <a:solidFill>
                  <a:schemeClr val="bg1"/>
                </a:solidFill>
              </a:rPr>
              <a:t>вміння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вивчені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, слова і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r>
              <a:rPr lang="ru-RU" sz="4000" b="1" dirty="0">
                <a:solidFill>
                  <a:schemeClr val="bg1"/>
                </a:solidFill>
              </a:rPr>
              <a:t> з ними. 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Розвиток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зв’язного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мовлення</a:t>
            </a:r>
            <a:r>
              <a:rPr lang="ru-RU" sz="4000" b="1" dirty="0" smtClean="0">
                <a:solidFill>
                  <a:schemeClr val="bg1"/>
                </a:solidFill>
              </a:rPr>
              <a:t>: </a:t>
            </a:r>
            <a:r>
              <a:rPr lang="ru-RU" sz="4000" b="1" dirty="0">
                <a:solidFill>
                  <a:schemeClr val="bg1"/>
                </a:solidFill>
              </a:rPr>
              <a:t>«</a:t>
            </a:r>
            <a:r>
              <a:rPr lang="ru-RU" sz="4000" b="1" dirty="0" err="1">
                <a:solidFill>
                  <a:schemeClr val="bg1"/>
                </a:solidFill>
              </a:rPr>
              <a:t>Меблі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03" y="703807"/>
            <a:ext cx="3125383" cy="3125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9920" y="1634452"/>
            <a:ext cx="3689843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Букварний період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85236" y="448246"/>
            <a:ext cx="8732066" cy="803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Розвиток зв'язного </a:t>
            </a:r>
            <a:r>
              <a:rPr lang="uk-UA" sz="4000" b="1" dirty="0" smtClean="0">
                <a:solidFill>
                  <a:schemeClr val="bg1"/>
                </a:solidFill>
              </a:rPr>
              <a:t>мовлення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0" y="2173729"/>
            <a:ext cx="2469742" cy="297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58" y="2210098"/>
            <a:ext cx="8283243" cy="20500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38940"/>
            <a:ext cx="1054100" cy="10190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85235" y="1251858"/>
            <a:ext cx="873206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малюнки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предмети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smtClean="0">
                <a:solidFill>
                  <a:schemeClr val="bg1"/>
                </a:solidFill>
              </a:rPr>
              <a:t>поясни, </a:t>
            </a:r>
            <a:r>
              <a:rPr lang="ru-RU" sz="2000" b="1" dirty="0">
                <a:solidFill>
                  <a:schemeClr val="bg1"/>
                </a:solidFill>
              </a:rPr>
              <a:t>для </a:t>
            </a:r>
            <a:r>
              <a:rPr lang="ru-RU" sz="2000" b="1" dirty="0" err="1">
                <a:solidFill>
                  <a:schemeClr val="bg1"/>
                </a:solidFill>
              </a:rPr>
              <a:t>чого</a:t>
            </a:r>
            <a:r>
              <a:rPr lang="ru-RU" sz="2000" b="1" dirty="0">
                <a:solidFill>
                  <a:schemeClr val="bg1"/>
                </a:solidFill>
              </a:rPr>
              <a:t> вони </a:t>
            </a:r>
            <a:r>
              <a:rPr lang="ru-RU" sz="2000" b="1" dirty="0" err="1">
                <a:solidFill>
                  <a:schemeClr val="bg1"/>
                </a:solidFill>
              </a:rPr>
              <a:t>призначені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Добери </a:t>
            </a:r>
            <a:r>
              <a:rPr lang="ru-RU" sz="2000" b="1" dirty="0">
                <a:solidFill>
                  <a:schemeClr val="bg1"/>
                </a:solidFill>
              </a:rPr>
              <a:t>слово, </a:t>
            </a:r>
            <a:r>
              <a:rPr lang="ru-RU" sz="2000" b="1" dirty="0" err="1">
                <a:solidFill>
                  <a:schemeClr val="bg1"/>
                </a:solidFill>
              </a:rPr>
              <a:t>яким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можна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назвати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всі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ці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предмети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8769" t="50839" r="52819" b="20383"/>
          <a:stretch/>
        </p:blipFill>
        <p:spPr>
          <a:xfrm>
            <a:off x="2469742" y="2196000"/>
            <a:ext cx="6192000" cy="3528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054100" y="1287817"/>
            <a:ext cx="9763202" cy="849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Порадь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Марійці</a:t>
            </a:r>
            <a:r>
              <a:rPr lang="ru-RU" sz="2000" b="1" dirty="0">
                <a:solidFill>
                  <a:schemeClr val="bg1"/>
                </a:solidFill>
              </a:rPr>
              <a:t>, як </a:t>
            </a:r>
            <a:r>
              <a:rPr lang="ru-RU" sz="2000" b="1" dirty="0" err="1">
                <a:solidFill>
                  <a:schemeClr val="bg1"/>
                </a:solidFill>
              </a:rPr>
              <a:t>краще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обставити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кімнату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меблями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Спочатку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меблі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будуть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кімнаті</a:t>
            </a:r>
            <a:r>
              <a:rPr lang="ru-RU" sz="2000" b="1" dirty="0">
                <a:solidFill>
                  <a:schemeClr val="bg1"/>
                </a:solidFill>
              </a:rPr>
              <a:t>, а </a:t>
            </a:r>
            <a:r>
              <a:rPr lang="ru-RU" sz="2000" b="1" dirty="0" err="1">
                <a:solidFill>
                  <a:schemeClr val="bg1"/>
                </a:solidFill>
              </a:rPr>
              <a:t>потім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запронуй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>
                <a:solidFill>
                  <a:schemeClr val="bg1"/>
                </a:solidFill>
              </a:rPr>
              <a:t>де </a:t>
            </a:r>
            <a:r>
              <a:rPr lang="ru-RU" sz="2000" b="1" dirty="0" err="1">
                <a:solidFill>
                  <a:schemeClr val="bg1"/>
                </a:solidFill>
              </a:rPr>
              <a:t>краще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їх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поставити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</a:t>
            </a:r>
            <a:r>
              <a:rPr lang="ru-RU" sz="2000" b="1" dirty="0" err="1" smtClean="0">
                <a:solidFill>
                  <a:schemeClr val="bg1"/>
                </a:solidFill>
              </a:rPr>
              <a:t>бґрунтуй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чому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саме</a:t>
            </a:r>
            <a:r>
              <a:rPr lang="ru-RU" sz="2000" b="1" dirty="0">
                <a:solidFill>
                  <a:schemeClr val="bg1"/>
                </a:solidFill>
              </a:rPr>
              <a:t> там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7057" y="2195999"/>
            <a:ext cx="3513303" cy="351330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31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156" t="42778" r="45235" b="21667"/>
          <a:stretch/>
        </p:blipFill>
        <p:spPr>
          <a:xfrm>
            <a:off x="2159708" y="2262116"/>
            <a:ext cx="7872583" cy="39751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362262" y="470017"/>
            <a:ext cx="9467474" cy="7818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переплутав </a:t>
            </a:r>
            <a:r>
              <a:rPr lang="uk-UA" sz="3600" b="1" dirty="0" err="1" smtClean="0">
                <a:solidFill>
                  <a:schemeClr val="bg1"/>
                </a:solidFill>
              </a:rPr>
              <a:t>Домовичок</a:t>
            </a:r>
            <a:r>
              <a:rPr lang="uk-UA" sz="3600" b="1" dirty="0" smtClean="0">
                <a:solidFill>
                  <a:schemeClr val="bg1"/>
                </a:solidFill>
              </a:rPr>
              <a:t>. Дай йому пораду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761274" y="2736292"/>
            <a:ext cx="2037474" cy="255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4786" y="2268630"/>
            <a:ext cx="2536296" cy="305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38940"/>
            <a:ext cx="1054100" cy="10190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62262" y="1251858"/>
            <a:ext cx="9417749" cy="9035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 </a:t>
            </a:r>
            <a:r>
              <a:rPr lang="uk-UA" sz="2000" b="1" dirty="0">
                <a:solidFill>
                  <a:schemeClr val="bg1"/>
                </a:solidFill>
              </a:rPr>
              <a:t>траплялися з </a:t>
            </a:r>
            <a:r>
              <a:rPr lang="uk-UA" sz="2000" b="1" dirty="0" smtClean="0">
                <a:solidFill>
                  <a:schemeClr val="bg1"/>
                </a:solidFill>
              </a:rPr>
              <a:t>тобою </a:t>
            </a:r>
            <a:r>
              <a:rPr lang="uk-UA" sz="2000" b="1" dirty="0">
                <a:solidFill>
                  <a:schemeClr val="bg1"/>
                </a:solidFill>
              </a:rPr>
              <a:t>випадки, коли </a:t>
            </a:r>
            <a:r>
              <a:rPr lang="uk-UA" sz="2000" b="1" dirty="0" smtClean="0">
                <a:solidFill>
                  <a:schemeClr val="bg1"/>
                </a:solidFill>
              </a:rPr>
              <a:t>твої </a:t>
            </a:r>
            <a:r>
              <a:rPr lang="uk-UA" sz="2000" b="1" dirty="0">
                <a:solidFill>
                  <a:schemeClr val="bg1"/>
                </a:solidFill>
              </a:rPr>
              <a:t>речі опинялися не на своїх місцях?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Хто тобі </a:t>
            </a:r>
            <a:r>
              <a:rPr lang="uk-UA" sz="2000" b="1" dirty="0">
                <a:solidFill>
                  <a:schemeClr val="bg1"/>
                </a:solidFill>
              </a:rPr>
              <a:t>давав пораду чи допомагав покласти або поставити все на місце?</a:t>
            </a:r>
          </a:p>
        </p:txBody>
      </p:sp>
    </p:spTree>
    <p:extLst>
      <p:ext uri="{BB962C8B-B14F-4D97-AF65-F5344CB8AC3E}">
        <p14:creationId xmlns:p14="http://schemas.microsoft.com/office/powerpoint/2010/main" val="19450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5" y="738998"/>
            <a:ext cx="9496862" cy="8067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«Відкритий мікрофон»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19152" y="2147685"/>
            <a:ext cx="4915838" cy="2435201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89725" y="2387508"/>
            <a:ext cx="45991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яке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найцікавішим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завдань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виникали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труднощі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8" y="238750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9310" y="494528"/>
            <a:ext cx="8732066" cy="1018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Рефлексія «Мій настрій». </a:t>
            </a:r>
            <a:r>
              <a:rPr lang="uk-UA" sz="3200" b="1" dirty="0" err="1"/>
              <a:t>Обери</a:t>
            </a:r>
            <a:r>
              <a:rPr lang="uk-UA" sz="3200" b="1" dirty="0"/>
              <a:t> </a:t>
            </a:r>
            <a:r>
              <a:rPr lang="uk-UA" sz="3200" b="1" dirty="0" smtClean="0"/>
              <a:t>емоцію, яка </a:t>
            </a:r>
            <a:r>
              <a:rPr lang="uk-UA" sz="3200" b="1" dirty="0"/>
              <a:t>відповідає твоєму настрою в кінці уроку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13" y="1600687"/>
            <a:ext cx="9651263" cy="47212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8115" y="4342291"/>
            <a:ext cx="914400" cy="11647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63886" y="3477431"/>
            <a:ext cx="914400" cy="4838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04858" y="5591519"/>
            <a:ext cx="914400" cy="6095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99841" y="3864429"/>
            <a:ext cx="993013" cy="401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1583574" y="2123310"/>
            <a:ext cx="168880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впорався/ впоралась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3486445" y="435664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Було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909120" y="4016057"/>
            <a:ext cx="233582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втомилась/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втомився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7438600" y="2158404"/>
            <a:ext cx="129174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Було цікаво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3826" y="468285"/>
            <a:ext cx="9567899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Емоційне налаштування «Екран </a:t>
            </a:r>
            <a:r>
              <a:rPr lang="uk-UA" sz="3600" b="1" dirty="0" smtClean="0">
                <a:solidFill>
                  <a:schemeClr val="bg1"/>
                </a:solidFill>
              </a:rPr>
              <a:t>очікувань»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5767498" y="1353383"/>
            <a:ext cx="2684453" cy="21417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6" y="1577473"/>
            <a:ext cx="2165507" cy="21655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922" y="3359382"/>
            <a:ext cx="2256987" cy="22569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3505143" y="3318800"/>
            <a:ext cx="2217542" cy="2032949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6844549" y="5200870"/>
            <a:ext cx="168880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1233045" y="517602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Буде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12075" y="3873609"/>
            <a:ext cx="233582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втомлюсь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8533355" y="1488256"/>
            <a:ext cx="236837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цікавий урок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541634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421780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21725" y="4574188"/>
            <a:ext cx="5752904" cy="6369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295FFF"/>
                </a:solidFill>
              </a:rPr>
              <a:t>В Д 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295FFF"/>
                </a:solidFill>
              </a:rPr>
              <a:t>З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295FFF"/>
                </a:solidFill>
              </a:rPr>
              <a:t>К Л М Н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295FFF"/>
                </a:solidFill>
              </a:rPr>
              <a:t>П Р С Т 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21725" y="3840935"/>
            <a:ext cx="47739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Назви друковані букви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1725" y="1617548"/>
            <a:ext cx="647057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З чого складається слово?  Які бувають звуки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21725" y="2210152"/>
            <a:ext cx="647057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Як </a:t>
            </a:r>
            <a:r>
              <a:rPr lang="uk-UA" sz="2400" b="1" dirty="0"/>
              <a:t>вимовляються голосні, приголосні звуки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21725" y="2809151"/>
            <a:ext cx="6470574" cy="83099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Чим </a:t>
            </a:r>
            <a:r>
              <a:rPr lang="uk-UA" sz="2400" b="1" dirty="0"/>
              <a:t>позначаються звуки на письмі</a:t>
            </a:r>
            <a:r>
              <a:rPr lang="uk-UA" sz="2400" b="1" dirty="0" smtClean="0"/>
              <a:t>? </a:t>
            </a:r>
          </a:p>
          <a:p>
            <a:pPr algn="ctr"/>
            <a:r>
              <a:rPr lang="uk-UA" sz="2400" b="1" dirty="0" smtClean="0"/>
              <a:t>Які бувають букви?</a:t>
            </a:r>
            <a:endParaRPr lang="ru-RU" sz="2400" b="1" dirty="0"/>
          </a:p>
        </p:txBody>
      </p:sp>
      <p:pic>
        <p:nvPicPr>
          <p:cNvPr id="1026" name="Picture 2" descr="D:\Картинки до тестів\Людина\міркуванн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4" y="3797991"/>
            <a:ext cx="2403279" cy="293602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1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4656" r="6335" b="17912"/>
          <a:stretch/>
        </p:blipFill>
        <p:spPr bwMode="auto">
          <a:xfrm>
            <a:off x="963930" y="1616730"/>
            <a:ext cx="4356599" cy="48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0130" y="696595"/>
            <a:ext cx="9715500" cy="85788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/>
              <a:t>Українська абетка. Рукописні букви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60720" y="3251057"/>
            <a:ext cx="2903220" cy="1569660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/>
              <a:t>Назви букви червоного кольору. </a:t>
            </a:r>
          </a:p>
          <a:p>
            <a:pPr lvl="0" algn="ctr"/>
            <a:r>
              <a:rPr lang="uk-UA" sz="2400" b="1" dirty="0" smtClean="0"/>
              <a:t>Які звуки вони позначають?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60720" y="4987028"/>
            <a:ext cx="294894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/>
              <a:t>Назви букви приголосних звуків, які ми вже вивчили</a:t>
            </a:r>
            <a:endParaRPr lang="ru-RU" sz="2400" b="1" dirty="0"/>
          </a:p>
        </p:txBody>
      </p:sp>
      <p:sp>
        <p:nvSpPr>
          <p:cNvPr id="4" name="Овал 3"/>
          <p:cNvSpPr/>
          <p:nvPr/>
        </p:nvSpPr>
        <p:spPr>
          <a:xfrm>
            <a:off x="1126154" y="3739884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03394" y="3739882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868930" y="3739883"/>
            <a:ext cx="909856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874495" y="367728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26154" y="436096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3394" y="432686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680634" y="4354496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85874" y="4351422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68930" y="161673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806440" y="1904618"/>
            <a:ext cx="28575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/>
              <a:t>Розглянь українську абетку. </a:t>
            </a:r>
          </a:p>
          <a:p>
            <a:pPr lvl="0" algn="ctr"/>
            <a:r>
              <a:rPr lang="uk-UA" sz="2400" b="1" dirty="0" smtClean="0"/>
              <a:t>В ній 33 літери.</a:t>
            </a:r>
            <a:endParaRPr lang="ru-RU" sz="2400" b="1" dirty="0"/>
          </a:p>
        </p:txBody>
      </p:sp>
      <p:pic>
        <p:nvPicPr>
          <p:cNvPr id="1029" name="Picture 5" descr="D:\Картинки до тестів\Людина\Хлоп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r="4863"/>
          <a:stretch/>
        </p:blipFill>
        <p:spPr bwMode="auto">
          <a:xfrm>
            <a:off x="9006840" y="2308416"/>
            <a:ext cx="2693160" cy="374567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1126154" y="237347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49036" y="307270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50479" y="1616731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104019" y="2359426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840048" y="3010102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682077" y="3010101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651735" y="3721468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43289" y="4431305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12540"/>
            <a:ext cx="3246088" cy="334890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6722" y="1712267"/>
            <a:ext cx="4204574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Що посієш, те й пожнеш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71675" y="2982282"/>
            <a:ext cx="4204574" cy="23671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Ми </a:t>
            </a:r>
            <a:r>
              <a:rPr lang="ru-RU" sz="2400" b="1" dirty="0" err="1" smtClean="0"/>
              <a:t>відповідаємо</a:t>
            </a:r>
            <a:r>
              <a:rPr lang="ru-RU" sz="2400" b="1" dirty="0" smtClean="0"/>
              <a:t> за </a:t>
            </a:r>
            <a:r>
              <a:rPr lang="ru-RU" sz="2400" b="1" dirty="0" err="1" smtClean="0"/>
              <a:t>свої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вчинки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err="1" smtClean="0"/>
              <a:t>Посієш</a:t>
            </a:r>
            <a:r>
              <a:rPr lang="ru-RU" sz="2400" b="1" dirty="0" smtClean="0"/>
              <a:t> </a:t>
            </a:r>
            <a:r>
              <a:rPr lang="ru-RU" sz="2400" b="1" dirty="0"/>
              <a:t>добро - </a:t>
            </a:r>
            <a:r>
              <a:rPr lang="ru-RU" sz="2400" b="1" dirty="0" err="1"/>
              <a:t>отримаєш</a:t>
            </a:r>
            <a:r>
              <a:rPr lang="ru-RU" sz="2400" b="1" dirty="0"/>
              <a:t> добро, </a:t>
            </a:r>
            <a:r>
              <a:rPr lang="ru-RU" sz="2400" b="1" dirty="0" err="1"/>
              <a:t>посієш</a:t>
            </a:r>
            <a:r>
              <a:rPr lang="ru-RU" sz="2400" b="1" dirty="0"/>
              <a:t> зло, не </a:t>
            </a:r>
            <a:r>
              <a:rPr lang="ru-RU" sz="2400" b="1" dirty="0" err="1"/>
              <a:t>ображайся</a:t>
            </a:r>
            <a:r>
              <a:rPr lang="ru-RU" sz="2400" b="1" dirty="0"/>
              <a:t>, у </a:t>
            </a:r>
            <a:r>
              <a:rPr lang="ru-RU" sz="2400" b="1" dirty="0" err="1"/>
              <a:t>відповідь</a:t>
            </a:r>
            <a:r>
              <a:rPr lang="ru-RU" sz="2400" b="1" dirty="0"/>
              <a:t> </a:t>
            </a:r>
            <a:r>
              <a:rPr lang="ru-RU" sz="2400" b="1" dirty="0" err="1"/>
              <a:t>отримаєш</a:t>
            </a:r>
            <a:r>
              <a:rPr lang="ru-RU" sz="2400" b="1" dirty="0"/>
              <a:t> зло.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Як розповісти дитині про особистий простір? - Міська дитяча лікарня №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Картинки до тестів\!!!!!!Эсмира\OIG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13" y="1712267"/>
            <a:ext cx="3358309" cy="335830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826722" y="2411863"/>
            <a:ext cx="4204574" cy="5626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 ти розумієш це прислів’я?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8160" y="1437464"/>
            <a:ext cx="4413895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Сьогодні на </a:t>
            </a:r>
            <a:r>
              <a:rPr lang="uk-UA" sz="2800" b="1" dirty="0" err="1"/>
              <a:t>уроці</a:t>
            </a:r>
            <a:r>
              <a:rPr lang="uk-UA" sz="2800" b="1" dirty="0"/>
              <a:t> повторимо написання вивчених </a:t>
            </a:r>
            <a:r>
              <a:rPr lang="uk-UA" sz="2800" b="1" dirty="0" smtClean="0"/>
              <a:t>рукописних букв, підпишемо малюнки.</a:t>
            </a:r>
          </a:p>
          <a:p>
            <a:pPr algn="ctr"/>
            <a:r>
              <a:rPr lang="uk-UA" sz="2800" b="1" dirty="0" err="1" smtClean="0"/>
              <a:t>Запишемо</a:t>
            </a:r>
            <a:r>
              <a:rPr lang="uk-UA" sz="2800" b="1" dirty="0" smtClean="0"/>
              <a:t> друковане речення рукописними буквами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0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1" r="37149" b="81630"/>
          <a:stretch/>
        </p:blipFill>
        <p:spPr>
          <a:xfrm>
            <a:off x="540000" y="1762277"/>
            <a:ext cx="10260000" cy="227330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067934" y="528971"/>
            <a:ext cx="8732066" cy="8362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друковані букви рукописними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38940"/>
            <a:ext cx="1054100" cy="10190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64" y="3731535"/>
            <a:ext cx="2963770" cy="2963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498" y="2153256"/>
            <a:ext cx="1028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а            у            м             к            в              р               </a:t>
            </a:r>
            <a:r>
              <a:rPr lang="uk-UA" sz="3600" dirty="0" smtClean="0"/>
              <a:t>              </a:t>
            </a:r>
            <a:endParaRPr lang="uk-UA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952498" y="3149738"/>
            <a:ext cx="984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Е            Н            К             П            В              Д               </a:t>
            </a:r>
            <a:r>
              <a:rPr lang="uk-UA" sz="3600" dirty="0" smtClean="0"/>
              <a:t>    </a:t>
            </a:r>
            <a:endParaRPr lang="uk-UA" sz="36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t="50102" r="76461" b="40582"/>
          <a:stretch/>
        </p:blipFill>
        <p:spPr>
          <a:xfrm>
            <a:off x="1382803" y="2136242"/>
            <a:ext cx="776601" cy="66334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50721" r="86312" b="35533"/>
          <a:stretch/>
        </p:blipFill>
        <p:spPr>
          <a:xfrm>
            <a:off x="2908122" y="2173609"/>
            <a:ext cx="621132" cy="9964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9" t="53113" r="61712" b="39876"/>
          <a:stretch/>
        </p:blipFill>
        <p:spPr>
          <a:xfrm>
            <a:off x="4625608" y="2340135"/>
            <a:ext cx="821759" cy="55879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44674" r="69291" b="47149"/>
          <a:stretch/>
        </p:blipFill>
        <p:spPr>
          <a:xfrm>
            <a:off x="6196085" y="2211535"/>
            <a:ext cx="735290" cy="6693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41374" r="86083" b="47629"/>
          <a:stretch/>
        </p:blipFill>
        <p:spPr>
          <a:xfrm>
            <a:off x="7517471" y="1902475"/>
            <a:ext cx="927866" cy="94565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7" t="45636" r="75778" b="42818"/>
          <a:stretch/>
        </p:blipFill>
        <p:spPr>
          <a:xfrm>
            <a:off x="9091309" y="2260915"/>
            <a:ext cx="763571" cy="9296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0550" r="86469" b="48178"/>
          <a:stretch/>
        </p:blipFill>
        <p:spPr>
          <a:xfrm>
            <a:off x="1609500" y="2860401"/>
            <a:ext cx="637416" cy="87113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t="40275" r="68574" b="47217"/>
          <a:stretch/>
        </p:blipFill>
        <p:spPr>
          <a:xfrm>
            <a:off x="2847911" y="2816358"/>
            <a:ext cx="1115448" cy="10276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t="40549" r="60316" b="46392"/>
          <a:stretch/>
        </p:blipFill>
        <p:spPr>
          <a:xfrm>
            <a:off x="4416602" y="2813081"/>
            <a:ext cx="1084083" cy="107969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 t="40137" r="68959" b="45979"/>
          <a:stretch/>
        </p:blipFill>
        <p:spPr>
          <a:xfrm>
            <a:off x="6068978" y="2813081"/>
            <a:ext cx="857839" cy="110246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40274" r="69294" b="47492"/>
          <a:stretch/>
        </p:blipFill>
        <p:spPr>
          <a:xfrm>
            <a:off x="7712558" y="2864752"/>
            <a:ext cx="880743" cy="91459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39037" r="85464" b="47629"/>
          <a:stretch/>
        </p:blipFill>
        <p:spPr>
          <a:xfrm>
            <a:off x="9471802" y="2719375"/>
            <a:ext cx="1007376" cy="10857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B83843-B239-42FD-8922-D65688BE41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5147442" y="0"/>
            <a:ext cx="5016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3804" y="494529"/>
            <a:ext cx="8732066" cy="779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Пальчикова гімнастика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218" t="57781" r="18372" b="9312"/>
          <a:stretch/>
        </p:blipFill>
        <p:spPr>
          <a:xfrm>
            <a:off x="1771067" y="1456402"/>
            <a:ext cx="7977541" cy="240457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218" t="22358" r="18372" b="45155"/>
          <a:stretch/>
        </p:blipFill>
        <p:spPr>
          <a:xfrm>
            <a:off x="1771067" y="4180748"/>
            <a:ext cx="7966548" cy="23706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838067" y="1947086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35943" y="4669870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77579" b="59589"/>
          <a:stretch/>
        </p:blipFill>
        <p:spPr>
          <a:xfrm>
            <a:off x="3454894" y="1938557"/>
            <a:ext cx="1461218" cy="18970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" t="61368" r="75927"/>
          <a:stretch/>
        </p:blipFill>
        <p:spPr>
          <a:xfrm>
            <a:off x="3355596" y="4751794"/>
            <a:ext cx="1555486" cy="1798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75515" b="59284"/>
          <a:stretch/>
        </p:blipFill>
        <p:spPr>
          <a:xfrm>
            <a:off x="4986251" y="1873579"/>
            <a:ext cx="1395696" cy="1891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758" t="62226" r="76074" b="1"/>
          <a:stretch/>
        </p:blipFill>
        <p:spPr>
          <a:xfrm>
            <a:off x="4911082" y="4795034"/>
            <a:ext cx="1206631" cy="17548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28226" t="1958" r="49614" b="59893"/>
          <a:stretch/>
        </p:blipFill>
        <p:spPr>
          <a:xfrm>
            <a:off x="6670821" y="1970550"/>
            <a:ext cx="1263192" cy="17722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28391" t="62835" r="49449"/>
          <a:stretch/>
        </p:blipFill>
        <p:spPr>
          <a:xfrm>
            <a:off x="6381947" y="4751794"/>
            <a:ext cx="1263192" cy="17265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79988" b="59284"/>
          <a:stretch/>
        </p:blipFill>
        <p:spPr>
          <a:xfrm>
            <a:off x="8148428" y="1851287"/>
            <a:ext cx="1140733" cy="18915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80650" t="59385"/>
          <a:stretch/>
        </p:blipFill>
        <p:spPr>
          <a:xfrm>
            <a:off x="8027343" y="4666464"/>
            <a:ext cx="1103026" cy="18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64038" y="522970"/>
            <a:ext cx="8732066" cy="848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Підпиши малюнки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7" y="1853286"/>
            <a:ext cx="2801552" cy="2801552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38940"/>
            <a:ext cx="1054100" cy="10190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Письмо\4 Блок р т д з й б\049 - РЗМ на тему «Меблі». Спис друков речення\2023-12-07_154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26" y="1560062"/>
            <a:ext cx="8378018" cy="410050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E5E2512-DD14-4F2B-B0F0-7E063E447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69" b="71203"/>
          <a:stretch/>
        </p:blipFill>
        <p:spPr>
          <a:xfrm>
            <a:off x="3369742" y="3013600"/>
            <a:ext cx="1420962" cy="810000"/>
          </a:xfrm>
          <a:prstGeom prst="rect">
            <a:avLst/>
          </a:prstGeom>
        </p:spPr>
      </p:pic>
      <p:pic>
        <p:nvPicPr>
          <p:cNvPr id="2052" name="Picture 4" descr="D:\1 клас\1. Навчання грамоти\1 УРОКИ 2023\Письмо\4 Блок р т д з й б\049 - РЗМ на тему «Меблі». Спис друков речення\2023-12-07_1557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50"/>
          <a:stretch/>
        </p:blipFill>
        <p:spPr bwMode="auto">
          <a:xfrm>
            <a:off x="5838187" y="2906064"/>
            <a:ext cx="1044000" cy="9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 rot="1100546">
            <a:off x="6883121" y="3274574"/>
            <a:ext cx="166216" cy="2220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8436678" y="3278628"/>
            <a:ext cx="553581" cy="213979"/>
            <a:chOff x="7775169" y="3408680"/>
            <a:chExt cx="638447" cy="243381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24" name="Прямая соединительная линия 23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Полилиния 25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Овал 21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3D056F6-7434-4FE7-A5A5-F22206E3DF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6" r="6708"/>
          <a:stretch/>
        </p:blipFill>
        <p:spPr>
          <a:xfrm>
            <a:off x="8984209" y="3000614"/>
            <a:ext cx="696960" cy="628386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 rot="1100546">
            <a:off x="10331084" y="3285460"/>
            <a:ext cx="166216" cy="2220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1 клас\1. Навчання грамоти\1 УРОКИ 2023\Письмо\4 Блок р т д з й б\049 - РЗМ на тему «Меблі». Спис друков речення\2023-12-07_2132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784" y="3281252"/>
            <a:ext cx="703041" cy="2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837282" y="522970"/>
            <a:ext cx="10438762" cy="848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Утвори нове слово, замінюючи підкреслену букву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19" b="63139"/>
          <a:stretch/>
        </p:blipFill>
        <p:spPr>
          <a:xfrm>
            <a:off x="8145402" y="3715197"/>
            <a:ext cx="1567257" cy="7300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9" t="2457" r="33420" b="60682"/>
          <a:stretch/>
        </p:blipFill>
        <p:spPr>
          <a:xfrm>
            <a:off x="6492091" y="3682146"/>
            <a:ext cx="1539206" cy="803029"/>
          </a:xfrm>
          <a:prstGeom prst="rect">
            <a:avLst/>
          </a:prstGeom>
        </p:spPr>
      </p:pic>
      <p:pic>
        <p:nvPicPr>
          <p:cNvPr id="1027" name="Picture 3" descr="D:\1 клас\1. Навчання грамоти\1 УРОКИ 2023\Письмо\4 Блок р т д з й б\049 - РЗМ на тему «Меблі». Спис друков речення\2023-12-07_21443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r="-12050"/>
          <a:stretch/>
        </p:blipFill>
        <p:spPr bwMode="auto">
          <a:xfrm>
            <a:off x="3658034" y="4096647"/>
            <a:ext cx="502040" cy="26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4036020" y="4126260"/>
            <a:ext cx="226074" cy="205740"/>
            <a:chOff x="4900476" y="3705964"/>
            <a:chExt cx="1042471" cy="999386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Полилиния 33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37E9FC6D-97F7-4F5F-B19B-3CC1625C5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9" t="1006" r="58840" b="70197"/>
          <a:stretch/>
        </p:blipFill>
        <p:spPr>
          <a:xfrm>
            <a:off x="4525927" y="3971397"/>
            <a:ext cx="1291784" cy="73636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09F8EB80-C7E1-4E8D-BBD0-750DE63364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4106340" y="4924910"/>
            <a:ext cx="697398" cy="420785"/>
          </a:xfrm>
          <a:prstGeom prst="rect">
            <a:avLst/>
          </a:prstGeom>
        </p:spPr>
      </p:pic>
      <p:pic>
        <p:nvPicPr>
          <p:cNvPr id="1028" name="Picture 4" descr="D:\1 клас\1. Навчання грамоти\1 УРОКИ 2023\Письмо\4 Блок р т д з й б\049 - РЗМ на тему «Меблі». Спис друков речення\2023-12-07_22045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76" y="4965542"/>
            <a:ext cx="610839" cy="2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/>
          <p:cNvGrpSpPr/>
          <p:nvPr/>
        </p:nvGrpSpPr>
        <p:grpSpPr>
          <a:xfrm>
            <a:off x="5137398" y="4738175"/>
            <a:ext cx="595517" cy="527722"/>
            <a:chOff x="2054069" y="3162768"/>
            <a:chExt cx="837140" cy="752980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52" name="Прямая соединительная линия 51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Полилиния 52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олилиния 53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09F8EB80-C7E1-4E8D-BBD0-750DE63364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5414142" y="4931139"/>
            <a:ext cx="697398" cy="42078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9F8EB80-C7E1-4E8D-BBD0-750DE63364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6414245" y="4942784"/>
            <a:ext cx="697398" cy="420785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 rot="1100546">
            <a:off x="10078999" y="5035481"/>
            <a:ext cx="166216" cy="2220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2" descr="D:\1 клас\1. Навчання грамоти\1 УРОКИ 2023\Письмо\4 Блок р т д з й б\049 - РЗМ на тему «Меблі». Спис друков речення\2023-12-07_2132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96" y="5041781"/>
            <a:ext cx="773345" cy="2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Овал 63"/>
          <p:cNvSpPr/>
          <p:nvPr/>
        </p:nvSpPr>
        <p:spPr>
          <a:xfrm rot="1100546">
            <a:off x="7883646" y="5049032"/>
            <a:ext cx="166216" cy="2220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Picture 2" descr="D:\1 клас\1. Навчання грамоти\1 УРОКИ 2023\Письмо\4 Блок р т д з й б\049 - РЗМ на тему «Меблі». Спис друков речення\2023-12-07_2132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29" y="5044824"/>
            <a:ext cx="703041" cy="2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Группа 65"/>
          <p:cNvGrpSpPr/>
          <p:nvPr/>
        </p:nvGrpSpPr>
        <p:grpSpPr>
          <a:xfrm>
            <a:off x="6989822" y="4745230"/>
            <a:ext cx="316912" cy="534340"/>
            <a:chOff x="4927242" y="1792431"/>
            <a:chExt cx="316912" cy="459195"/>
          </a:xfrm>
        </p:grpSpPr>
        <p:sp>
          <p:nvSpPr>
            <p:cNvPr id="67" name="Полилиния 6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9171192" y="4777398"/>
            <a:ext cx="316912" cy="485764"/>
            <a:chOff x="4927242" y="1792431"/>
            <a:chExt cx="316912" cy="459195"/>
          </a:xfrm>
        </p:grpSpPr>
        <p:sp>
          <p:nvSpPr>
            <p:cNvPr id="76" name="Полилиния 7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sp>
        <p:nvSpPr>
          <p:cNvPr id="78" name="Полилиния 77"/>
          <p:cNvSpPr/>
          <p:nvPr/>
        </p:nvSpPr>
        <p:spPr>
          <a:xfrm>
            <a:off x="8778872" y="5075418"/>
            <a:ext cx="419816" cy="201004"/>
          </a:xfrm>
          <a:custGeom>
            <a:avLst/>
            <a:gdLst>
              <a:gd name="connsiteX0" fmla="*/ 0 w 2104007"/>
              <a:gd name="connsiteY0" fmla="*/ 640926 h 961077"/>
              <a:gd name="connsiteX1" fmla="*/ 53266 w 2104007"/>
              <a:gd name="connsiteY1" fmla="*/ 880623 h 961077"/>
              <a:gd name="connsiteX2" fmla="*/ 221941 w 2104007"/>
              <a:gd name="connsiteY2" fmla="*/ 925011 h 961077"/>
              <a:gd name="connsiteX3" fmla="*/ 585926 w 2104007"/>
              <a:gd name="connsiteY3" fmla="*/ 703069 h 961077"/>
              <a:gd name="connsiteX4" fmla="*/ 1065320 w 2104007"/>
              <a:gd name="connsiteY4" fmla="*/ 1733 h 961077"/>
              <a:gd name="connsiteX5" fmla="*/ 852256 w 2104007"/>
              <a:gd name="connsiteY5" fmla="*/ 516638 h 961077"/>
              <a:gd name="connsiteX6" fmla="*/ 843378 w 2104007"/>
              <a:gd name="connsiteY6" fmla="*/ 907256 h 961077"/>
              <a:gd name="connsiteX7" fmla="*/ 1047565 w 2104007"/>
              <a:gd name="connsiteY7" fmla="*/ 862867 h 961077"/>
              <a:gd name="connsiteX8" fmla="*/ 1686757 w 2104007"/>
              <a:gd name="connsiteY8" fmla="*/ 37244 h 961077"/>
              <a:gd name="connsiteX9" fmla="*/ 1464815 w 2104007"/>
              <a:gd name="connsiteY9" fmla="*/ 658681 h 961077"/>
              <a:gd name="connsiteX10" fmla="*/ 1491448 w 2104007"/>
              <a:gd name="connsiteY10" fmla="*/ 933889 h 961077"/>
              <a:gd name="connsiteX11" fmla="*/ 1873188 w 2104007"/>
              <a:gd name="connsiteY11" fmla="*/ 720825 h 961077"/>
              <a:gd name="connsiteX12" fmla="*/ 2104007 w 2104007"/>
              <a:gd name="connsiteY12" fmla="*/ 454495 h 961077"/>
              <a:gd name="connsiteX0" fmla="*/ 0 w 2104007"/>
              <a:gd name="connsiteY0" fmla="*/ 640926 h 961077"/>
              <a:gd name="connsiteX1" fmla="*/ 53266 w 2104007"/>
              <a:gd name="connsiteY1" fmla="*/ 880623 h 961077"/>
              <a:gd name="connsiteX2" fmla="*/ 221941 w 2104007"/>
              <a:gd name="connsiteY2" fmla="*/ 925011 h 961077"/>
              <a:gd name="connsiteX3" fmla="*/ 585926 w 2104007"/>
              <a:gd name="connsiteY3" fmla="*/ 703069 h 961077"/>
              <a:gd name="connsiteX4" fmla="*/ 1065320 w 2104007"/>
              <a:gd name="connsiteY4" fmla="*/ 1733 h 961077"/>
              <a:gd name="connsiteX5" fmla="*/ 852256 w 2104007"/>
              <a:gd name="connsiteY5" fmla="*/ 516638 h 961077"/>
              <a:gd name="connsiteX6" fmla="*/ 843378 w 2104007"/>
              <a:gd name="connsiteY6" fmla="*/ 907256 h 961077"/>
              <a:gd name="connsiteX7" fmla="*/ 1047565 w 2104007"/>
              <a:gd name="connsiteY7" fmla="*/ 862867 h 961077"/>
              <a:gd name="connsiteX8" fmla="*/ 1686757 w 2104007"/>
              <a:gd name="connsiteY8" fmla="*/ 37244 h 961077"/>
              <a:gd name="connsiteX9" fmla="*/ 1464815 w 2104007"/>
              <a:gd name="connsiteY9" fmla="*/ 658681 h 961077"/>
              <a:gd name="connsiteX10" fmla="*/ 1491448 w 2104007"/>
              <a:gd name="connsiteY10" fmla="*/ 933889 h 961077"/>
              <a:gd name="connsiteX11" fmla="*/ 1873188 w 2104007"/>
              <a:gd name="connsiteY11" fmla="*/ 720825 h 961077"/>
              <a:gd name="connsiteX12" fmla="*/ 2104007 w 2104007"/>
              <a:gd name="connsiteY12" fmla="*/ 454495 h 961077"/>
              <a:gd name="connsiteX0" fmla="*/ 0 w 2104007"/>
              <a:gd name="connsiteY0" fmla="*/ 666661 h 990729"/>
              <a:gd name="connsiteX1" fmla="*/ 53266 w 2104007"/>
              <a:gd name="connsiteY1" fmla="*/ 906358 h 990729"/>
              <a:gd name="connsiteX2" fmla="*/ 221941 w 2104007"/>
              <a:gd name="connsiteY2" fmla="*/ 950746 h 990729"/>
              <a:gd name="connsiteX3" fmla="*/ 585926 w 2104007"/>
              <a:gd name="connsiteY3" fmla="*/ 728804 h 990729"/>
              <a:gd name="connsiteX4" fmla="*/ 1065320 w 2104007"/>
              <a:gd name="connsiteY4" fmla="*/ 27468 h 990729"/>
              <a:gd name="connsiteX5" fmla="*/ 852256 w 2104007"/>
              <a:gd name="connsiteY5" fmla="*/ 542373 h 990729"/>
              <a:gd name="connsiteX6" fmla="*/ 843378 w 2104007"/>
              <a:gd name="connsiteY6" fmla="*/ 932991 h 990729"/>
              <a:gd name="connsiteX7" fmla="*/ 1047565 w 2104007"/>
              <a:gd name="connsiteY7" fmla="*/ 888602 h 990729"/>
              <a:gd name="connsiteX8" fmla="*/ 1704512 w 2104007"/>
              <a:gd name="connsiteY8" fmla="*/ 836 h 990729"/>
              <a:gd name="connsiteX9" fmla="*/ 1464815 w 2104007"/>
              <a:gd name="connsiteY9" fmla="*/ 684416 h 990729"/>
              <a:gd name="connsiteX10" fmla="*/ 1491448 w 2104007"/>
              <a:gd name="connsiteY10" fmla="*/ 959624 h 990729"/>
              <a:gd name="connsiteX11" fmla="*/ 1873188 w 2104007"/>
              <a:gd name="connsiteY11" fmla="*/ 746560 h 990729"/>
              <a:gd name="connsiteX12" fmla="*/ 2104007 w 2104007"/>
              <a:gd name="connsiteY12" fmla="*/ 480230 h 990729"/>
              <a:gd name="connsiteX0" fmla="*/ 0 w 2104007"/>
              <a:gd name="connsiteY0" fmla="*/ 666661 h 990729"/>
              <a:gd name="connsiteX1" fmla="*/ 53266 w 2104007"/>
              <a:gd name="connsiteY1" fmla="*/ 906358 h 990729"/>
              <a:gd name="connsiteX2" fmla="*/ 221941 w 2104007"/>
              <a:gd name="connsiteY2" fmla="*/ 950746 h 990729"/>
              <a:gd name="connsiteX3" fmla="*/ 585926 w 2104007"/>
              <a:gd name="connsiteY3" fmla="*/ 728804 h 990729"/>
              <a:gd name="connsiteX4" fmla="*/ 1065320 w 2104007"/>
              <a:gd name="connsiteY4" fmla="*/ 27468 h 990729"/>
              <a:gd name="connsiteX5" fmla="*/ 852256 w 2104007"/>
              <a:gd name="connsiteY5" fmla="*/ 542373 h 990729"/>
              <a:gd name="connsiteX6" fmla="*/ 843378 w 2104007"/>
              <a:gd name="connsiteY6" fmla="*/ 932991 h 990729"/>
              <a:gd name="connsiteX7" fmla="*/ 1047565 w 2104007"/>
              <a:gd name="connsiteY7" fmla="*/ 888602 h 990729"/>
              <a:gd name="connsiteX8" fmla="*/ 1704512 w 2104007"/>
              <a:gd name="connsiteY8" fmla="*/ 836 h 990729"/>
              <a:gd name="connsiteX9" fmla="*/ 1464815 w 2104007"/>
              <a:gd name="connsiteY9" fmla="*/ 684416 h 990729"/>
              <a:gd name="connsiteX10" fmla="*/ 1491448 w 2104007"/>
              <a:gd name="connsiteY10" fmla="*/ 959624 h 990729"/>
              <a:gd name="connsiteX11" fmla="*/ 1873188 w 2104007"/>
              <a:gd name="connsiteY11" fmla="*/ 746560 h 990729"/>
              <a:gd name="connsiteX12" fmla="*/ 2104007 w 2104007"/>
              <a:gd name="connsiteY12" fmla="*/ 480230 h 990729"/>
              <a:gd name="connsiteX0" fmla="*/ 0 w 2104007"/>
              <a:gd name="connsiteY0" fmla="*/ 701370 h 1025438"/>
              <a:gd name="connsiteX1" fmla="*/ 53266 w 2104007"/>
              <a:gd name="connsiteY1" fmla="*/ 941067 h 1025438"/>
              <a:gd name="connsiteX2" fmla="*/ 221941 w 2104007"/>
              <a:gd name="connsiteY2" fmla="*/ 985455 h 1025438"/>
              <a:gd name="connsiteX3" fmla="*/ 585926 w 2104007"/>
              <a:gd name="connsiteY3" fmla="*/ 763513 h 1025438"/>
              <a:gd name="connsiteX4" fmla="*/ 1100831 w 2104007"/>
              <a:gd name="connsiteY4" fmla="*/ 34 h 1025438"/>
              <a:gd name="connsiteX5" fmla="*/ 852256 w 2104007"/>
              <a:gd name="connsiteY5" fmla="*/ 577082 h 1025438"/>
              <a:gd name="connsiteX6" fmla="*/ 843378 w 2104007"/>
              <a:gd name="connsiteY6" fmla="*/ 967700 h 1025438"/>
              <a:gd name="connsiteX7" fmla="*/ 1047565 w 2104007"/>
              <a:gd name="connsiteY7" fmla="*/ 923311 h 1025438"/>
              <a:gd name="connsiteX8" fmla="*/ 1704512 w 2104007"/>
              <a:gd name="connsiteY8" fmla="*/ 35545 h 1025438"/>
              <a:gd name="connsiteX9" fmla="*/ 1464815 w 2104007"/>
              <a:gd name="connsiteY9" fmla="*/ 719125 h 1025438"/>
              <a:gd name="connsiteX10" fmla="*/ 1491448 w 2104007"/>
              <a:gd name="connsiteY10" fmla="*/ 994333 h 1025438"/>
              <a:gd name="connsiteX11" fmla="*/ 1873188 w 2104007"/>
              <a:gd name="connsiteY11" fmla="*/ 781269 h 1025438"/>
              <a:gd name="connsiteX12" fmla="*/ 2104007 w 2104007"/>
              <a:gd name="connsiteY12" fmla="*/ 514939 h 1025438"/>
              <a:gd name="connsiteX0" fmla="*/ 0 w 2104007"/>
              <a:gd name="connsiteY0" fmla="*/ 701370 h 1007748"/>
              <a:gd name="connsiteX1" fmla="*/ 53266 w 2104007"/>
              <a:gd name="connsiteY1" fmla="*/ 941067 h 1007748"/>
              <a:gd name="connsiteX2" fmla="*/ 221941 w 2104007"/>
              <a:gd name="connsiteY2" fmla="*/ 985455 h 1007748"/>
              <a:gd name="connsiteX3" fmla="*/ 585926 w 2104007"/>
              <a:gd name="connsiteY3" fmla="*/ 763513 h 1007748"/>
              <a:gd name="connsiteX4" fmla="*/ 1100831 w 2104007"/>
              <a:gd name="connsiteY4" fmla="*/ 34 h 1007748"/>
              <a:gd name="connsiteX5" fmla="*/ 852256 w 2104007"/>
              <a:gd name="connsiteY5" fmla="*/ 577082 h 1007748"/>
              <a:gd name="connsiteX6" fmla="*/ 843378 w 2104007"/>
              <a:gd name="connsiteY6" fmla="*/ 932189 h 1007748"/>
              <a:gd name="connsiteX7" fmla="*/ 1047565 w 2104007"/>
              <a:gd name="connsiteY7" fmla="*/ 923311 h 1007748"/>
              <a:gd name="connsiteX8" fmla="*/ 1704512 w 2104007"/>
              <a:gd name="connsiteY8" fmla="*/ 35545 h 1007748"/>
              <a:gd name="connsiteX9" fmla="*/ 1464815 w 2104007"/>
              <a:gd name="connsiteY9" fmla="*/ 719125 h 1007748"/>
              <a:gd name="connsiteX10" fmla="*/ 1491448 w 2104007"/>
              <a:gd name="connsiteY10" fmla="*/ 994333 h 1007748"/>
              <a:gd name="connsiteX11" fmla="*/ 1873188 w 2104007"/>
              <a:gd name="connsiteY11" fmla="*/ 781269 h 1007748"/>
              <a:gd name="connsiteX12" fmla="*/ 2104007 w 2104007"/>
              <a:gd name="connsiteY12" fmla="*/ 514939 h 1007748"/>
              <a:gd name="connsiteX0" fmla="*/ 0 w 2068497"/>
              <a:gd name="connsiteY0" fmla="*/ 701370 h 1007748"/>
              <a:gd name="connsiteX1" fmla="*/ 53266 w 2068497"/>
              <a:gd name="connsiteY1" fmla="*/ 941067 h 1007748"/>
              <a:gd name="connsiteX2" fmla="*/ 221941 w 2068497"/>
              <a:gd name="connsiteY2" fmla="*/ 985455 h 1007748"/>
              <a:gd name="connsiteX3" fmla="*/ 585926 w 2068497"/>
              <a:gd name="connsiteY3" fmla="*/ 763513 h 1007748"/>
              <a:gd name="connsiteX4" fmla="*/ 1100831 w 2068497"/>
              <a:gd name="connsiteY4" fmla="*/ 34 h 1007748"/>
              <a:gd name="connsiteX5" fmla="*/ 852256 w 2068497"/>
              <a:gd name="connsiteY5" fmla="*/ 577082 h 1007748"/>
              <a:gd name="connsiteX6" fmla="*/ 843378 w 2068497"/>
              <a:gd name="connsiteY6" fmla="*/ 932189 h 1007748"/>
              <a:gd name="connsiteX7" fmla="*/ 1047565 w 2068497"/>
              <a:gd name="connsiteY7" fmla="*/ 923311 h 1007748"/>
              <a:gd name="connsiteX8" fmla="*/ 1704512 w 2068497"/>
              <a:gd name="connsiteY8" fmla="*/ 35545 h 1007748"/>
              <a:gd name="connsiteX9" fmla="*/ 1464815 w 2068497"/>
              <a:gd name="connsiteY9" fmla="*/ 719125 h 1007748"/>
              <a:gd name="connsiteX10" fmla="*/ 1491448 w 2068497"/>
              <a:gd name="connsiteY10" fmla="*/ 994333 h 1007748"/>
              <a:gd name="connsiteX11" fmla="*/ 1873188 w 2068497"/>
              <a:gd name="connsiteY11" fmla="*/ 781269 h 1007748"/>
              <a:gd name="connsiteX12" fmla="*/ 2068497 w 2068497"/>
              <a:gd name="connsiteY12" fmla="*/ 577082 h 1007748"/>
              <a:gd name="connsiteX0" fmla="*/ 0 w 2068497"/>
              <a:gd name="connsiteY0" fmla="*/ 701370 h 1007748"/>
              <a:gd name="connsiteX1" fmla="*/ 53266 w 2068497"/>
              <a:gd name="connsiteY1" fmla="*/ 941067 h 1007748"/>
              <a:gd name="connsiteX2" fmla="*/ 221941 w 2068497"/>
              <a:gd name="connsiteY2" fmla="*/ 985455 h 1007748"/>
              <a:gd name="connsiteX3" fmla="*/ 585926 w 2068497"/>
              <a:gd name="connsiteY3" fmla="*/ 763513 h 1007748"/>
              <a:gd name="connsiteX4" fmla="*/ 1100831 w 2068497"/>
              <a:gd name="connsiteY4" fmla="*/ 34 h 1007748"/>
              <a:gd name="connsiteX5" fmla="*/ 852256 w 2068497"/>
              <a:gd name="connsiteY5" fmla="*/ 577082 h 1007748"/>
              <a:gd name="connsiteX6" fmla="*/ 843378 w 2068497"/>
              <a:gd name="connsiteY6" fmla="*/ 932189 h 1007748"/>
              <a:gd name="connsiteX7" fmla="*/ 1047565 w 2068497"/>
              <a:gd name="connsiteY7" fmla="*/ 923311 h 1007748"/>
              <a:gd name="connsiteX8" fmla="*/ 1704512 w 2068497"/>
              <a:gd name="connsiteY8" fmla="*/ 35545 h 1007748"/>
              <a:gd name="connsiteX9" fmla="*/ 1464815 w 2068497"/>
              <a:gd name="connsiteY9" fmla="*/ 719125 h 1007748"/>
              <a:gd name="connsiteX10" fmla="*/ 1491448 w 2068497"/>
              <a:gd name="connsiteY10" fmla="*/ 994333 h 1007748"/>
              <a:gd name="connsiteX11" fmla="*/ 1837678 w 2068497"/>
              <a:gd name="connsiteY11" fmla="*/ 790146 h 1007748"/>
              <a:gd name="connsiteX12" fmla="*/ 2068497 w 2068497"/>
              <a:gd name="connsiteY12" fmla="*/ 577082 h 100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8497" h="1007748">
                <a:moveTo>
                  <a:pt x="0" y="701370"/>
                </a:moveTo>
                <a:cubicBezTo>
                  <a:pt x="8138" y="797545"/>
                  <a:pt x="16276" y="893720"/>
                  <a:pt x="53266" y="941067"/>
                </a:cubicBezTo>
                <a:cubicBezTo>
                  <a:pt x="90256" y="988414"/>
                  <a:pt x="133164" y="1015047"/>
                  <a:pt x="221941" y="985455"/>
                </a:cubicBezTo>
                <a:cubicBezTo>
                  <a:pt x="310718" y="955863"/>
                  <a:pt x="439444" y="927750"/>
                  <a:pt x="585926" y="763513"/>
                </a:cubicBezTo>
                <a:cubicBezTo>
                  <a:pt x="732408" y="599276"/>
                  <a:pt x="1100831" y="4473"/>
                  <a:pt x="1100831" y="34"/>
                </a:cubicBezTo>
                <a:cubicBezTo>
                  <a:pt x="1100831" y="-4405"/>
                  <a:pt x="895165" y="421723"/>
                  <a:pt x="852256" y="577082"/>
                </a:cubicBezTo>
                <a:cubicBezTo>
                  <a:pt x="809347" y="732441"/>
                  <a:pt x="810827" y="874484"/>
                  <a:pt x="843378" y="932189"/>
                </a:cubicBezTo>
                <a:cubicBezTo>
                  <a:pt x="875930" y="989894"/>
                  <a:pt x="904043" y="1072751"/>
                  <a:pt x="1047565" y="923311"/>
                </a:cubicBezTo>
                <a:cubicBezTo>
                  <a:pt x="1191087" y="773871"/>
                  <a:pt x="1697113" y="60698"/>
                  <a:pt x="1704512" y="35545"/>
                </a:cubicBezTo>
                <a:cubicBezTo>
                  <a:pt x="1711911" y="10392"/>
                  <a:pt x="1500326" y="559327"/>
                  <a:pt x="1464815" y="719125"/>
                </a:cubicBezTo>
                <a:cubicBezTo>
                  <a:pt x="1429304" y="878923"/>
                  <a:pt x="1429304" y="982496"/>
                  <a:pt x="1491448" y="994333"/>
                </a:cubicBezTo>
                <a:cubicBezTo>
                  <a:pt x="1553592" y="1006170"/>
                  <a:pt x="1741503" y="859688"/>
                  <a:pt x="1837678" y="790146"/>
                </a:cubicBezTo>
                <a:cubicBezTo>
                  <a:pt x="1933853" y="720604"/>
                  <a:pt x="2004134" y="670297"/>
                  <a:pt x="2068497" y="57708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Блок-схема: узел 78"/>
          <p:cNvSpPr/>
          <p:nvPr/>
        </p:nvSpPr>
        <p:spPr>
          <a:xfrm>
            <a:off x="3842831" y="3753218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Минус 79"/>
          <p:cNvSpPr/>
          <p:nvPr/>
        </p:nvSpPr>
        <p:spPr>
          <a:xfrm>
            <a:off x="3515669" y="368214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Минус 80"/>
          <p:cNvSpPr/>
          <p:nvPr/>
        </p:nvSpPr>
        <p:spPr>
          <a:xfrm>
            <a:off x="4085824" y="3715197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Минус 82"/>
          <p:cNvSpPr/>
          <p:nvPr/>
        </p:nvSpPr>
        <p:spPr>
          <a:xfrm>
            <a:off x="3525090" y="377180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Блок-схема: узел 84"/>
          <p:cNvSpPr/>
          <p:nvPr/>
        </p:nvSpPr>
        <p:spPr>
          <a:xfrm>
            <a:off x="5237872" y="376872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Минус 85"/>
          <p:cNvSpPr/>
          <p:nvPr/>
        </p:nvSpPr>
        <p:spPr>
          <a:xfrm>
            <a:off x="5435142" y="374111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Минус 86"/>
          <p:cNvSpPr/>
          <p:nvPr/>
        </p:nvSpPr>
        <p:spPr>
          <a:xfrm>
            <a:off x="4879616" y="3653582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Блок-схема: узел 87"/>
          <p:cNvSpPr/>
          <p:nvPr/>
        </p:nvSpPr>
        <p:spPr>
          <a:xfrm>
            <a:off x="4090537" y="460443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Минус 88"/>
          <p:cNvSpPr/>
          <p:nvPr/>
        </p:nvSpPr>
        <p:spPr>
          <a:xfrm>
            <a:off x="4278769" y="4592092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Минус 89"/>
          <p:cNvSpPr/>
          <p:nvPr/>
        </p:nvSpPr>
        <p:spPr>
          <a:xfrm>
            <a:off x="3737997" y="459131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Блок-схема: узел 90"/>
          <p:cNvSpPr/>
          <p:nvPr/>
        </p:nvSpPr>
        <p:spPr>
          <a:xfrm>
            <a:off x="5442244" y="4664786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Минус 91"/>
          <p:cNvSpPr/>
          <p:nvPr/>
        </p:nvSpPr>
        <p:spPr>
          <a:xfrm>
            <a:off x="5629671" y="460294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Минус 92"/>
          <p:cNvSpPr/>
          <p:nvPr/>
        </p:nvSpPr>
        <p:spPr>
          <a:xfrm>
            <a:off x="5082602" y="464353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Минус 93"/>
          <p:cNvSpPr/>
          <p:nvPr/>
        </p:nvSpPr>
        <p:spPr>
          <a:xfrm>
            <a:off x="5082602" y="452839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Минус 94"/>
          <p:cNvSpPr/>
          <p:nvPr/>
        </p:nvSpPr>
        <p:spPr>
          <a:xfrm>
            <a:off x="4881654" y="373070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единительная линия 99"/>
          <p:cNvCxnSpPr/>
          <p:nvPr/>
        </p:nvCxnSpPr>
        <p:spPr>
          <a:xfrm flipV="1">
            <a:off x="7056551" y="3762940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Дуга 100"/>
          <p:cNvSpPr/>
          <p:nvPr/>
        </p:nvSpPr>
        <p:spPr>
          <a:xfrm rot="8090307">
            <a:off x="6471757" y="3780420"/>
            <a:ext cx="689925" cy="686541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Дуга 101"/>
          <p:cNvSpPr/>
          <p:nvPr/>
        </p:nvSpPr>
        <p:spPr>
          <a:xfrm rot="9207585">
            <a:off x="6954985" y="3734564"/>
            <a:ext cx="1472132" cy="68374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 flipV="1">
            <a:off x="9274947" y="3845839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Дуга 103"/>
          <p:cNvSpPr/>
          <p:nvPr/>
        </p:nvSpPr>
        <p:spPr>
          <a:xfrm rot="8090307">
            <a:off x="8227566" y="3780419"/>
            <a:ext cx="689925" cy="686541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Дуга 104"/>
          <p:cNvSpPr/>
          <p:nvPr/>
        </p:nvSpPr>
        <p:spPr>
          <a:xfrm rot="9207585">
            <a:off x="8710578" y="3696815"/>
            <a:ext cx="1472132" cy="68374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 flipV="1">
            <a:off x="7116027" y="4686980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Дуга 106"/>
          <p:cNvSpPr/>
          <p:nvPr/>
        </p:nvSpPr>
        <p:spPr>
          <a:xfrm rot="8090307">
            <a:off x="6348734" y="4496862"/>
            <a:ext cx="1066905" cy="906387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Дуга 107"/>
          <p:cNvSpPr/>
          <p:nvPr/>
        </p:nvSpPr>
        <p:spPr>
          <a:xfrm rot="9207585">
            <a:off x="7120812" y="4567884"/>
            <a:ext cx="1574347" cy="745991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9" name="Прямая соединительная линия 108"/>
          <p:cNvCxnSpPr/>
          <p:nvPr/>
        </p:nvCxnSpPr>
        <p:spPr>
          <a:xfrm flipV="1">
            <a:off x="9270987" y="4745230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Дуга 109"/>
          <p:cNvSpPr/>
          <p:nvPr/>
        </p:nvSpPr>
        <p:spPr>
          <a:xfrm rot="8090307">
            <a:off x="8696735" y="4696507"/>
            <a:ext cx="689925" cy="686541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Дуга 110"/>
          <p:cNvSpPr/>
          <p:nvPr/>
        </p:nvSpPr>
        <p:spPr>
          <a:xfrm rot="9207585">
            <a:off x="9223687" y="4561729"/>
            <a:ext cx="1801658" cy="732138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6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28" grpId="0" animBg="1"/>
      <p:bldP spid="62" grpId="0" animBg="1"/>
      <p:bldP spid="64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 animBg="1"/>
      <p:bldP spid="102" grpId="0" animBg="1"/>
      <p:bldP spid="104" grpId="0" animBg="1"/>
      <p:bldP spid="105" grpId="0" animBg="1"/>
      <p:bldP spid="107" grpId="0" animBg="1"/>
      <p:bldP spid="108" grpId="0" animBg="1"/>
      <p:bldP spid="110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t="8553" r="30032" b="79410"/>
          <a:stretch/>
        </p:blipFill>
        <p:spPr>
          <a:xfrm>
            <a:off x="3117239" y="4909694"/>
            <a:ext cx="8538601" cy="1489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93798" y="1477933"/>
            <a:ext cx="3369523" cy="1776129"/>
          </a:xfrm>
          <a:prstGeom prst="rect">
            <a:avLst/>
          </a:prstGeom>
          <a:solidFill>
            <a:srgbClr val="FF66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2000" b="1" dirty="0" smtClean="0">
                <a:solidFill>
                  <a:schemeClr val="bg1"/>
                </a:solidFill>
              </a:rPr>
              <a:t>. Чим </a:t>
            </a:r>
            <a:r>
              <a:rPr lang="ru-RU" sz="2000" b="1" dirty="0" err="1" smtClean="0">
                <a:solidFill>
                  <a:schemeClr val="bg1"/>
                </a:solidFill>
              </a:rPr>
              <a:t>займаються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діти</a:t>
            </a:r>
            <a:r>
              <a:rPr lang="ru-RU" sz="20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2000" b="1" dirty="0" err="1" smtClean="0">
                <a:solidFill>
                  <a:schemeClr val="bg1"/>
                </a:solidFill>
              </a:rPr>
              <a:t>перші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склади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їх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імен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малюнком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Запиши </a:t>
            </a:r>
            <a:r>
              <a:rPr lang="ru-RU" sz="2000" b="1" dirty="0" err="1" smtClean="0">
                <a:solidFill>
                  <a:schemeClr val="bg1"/>
                </a:solidFill>
              </a:rPr>
              <a:t>імена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39861" r="52906" b="42917"/>
          <a:stretch/>
        </p:blipFill>
        <p:spPr>
          <a:xfrm>
            <a:off x="5511556" y="4866174"/>
            <a:ext cx="5764488" cy="13884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5" t="28219" r="28814" b="28453"/>
          <a:stretch/>
        </p:blipFill>
        <p:spPr>
          <a:xfrm>
            <a:off x="3390069" y="1439075"/>
            <a:ext cx="4619382" cy="266076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5" t="38044" r="20435" b="43622"/>
          <a:stretch/>
        </p:blipFill>
        <p:spPr>
          <a:xfrm>
            <a:off x="3638359" y="4702643"/>
            <a:ext cx="2132411" cy="1556359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38940"/>
            <a:ext cx="1054100" cy="10190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1 клас\1. Навчання грамоти\1 УРОКИ 2023\Письмо\4 Блок р т д з й б\049 - РЗМ на тему «Меблі». Спис друков речення\2023-12-07_22532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5520" r="28778" b="6267"/>
          <a:stretch/>
        </p:blipFill>
        <p:spPr bwMode="auto">
          <a:xfrm>
            <a:off x="2890770" y="4099839"/>
            <a:ext cx="5760000" cy="9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7282" y="522970"/>
            <a:ext cx="10438762" cy="8486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4000" b="1" dirty="0" smtClean="0">
                <a:solidFill>
                  <a:schemeClr val="bg1"/>
                </a:solidFill>
              </a:rPr>
              <a:t> речення рукописними буквами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7" y="1853286"/>
            <a:ext cx="2801552" cy="28015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5" t="38044" r="20435" b="43622"/>
          <a:stretch/>
        </p:blipFill>
        <p:spPr>
          <a:xfrm>
            <a:off x="3196259" y="3740608"/>
            <a:ext cx="2018000" cy="1423375"/>
          </a:xfrm>
          <a:prstGeom prst="rect">
            <a:avLst/>
          </a:prstGeom>
        </p:spPr>
      </p:pic>
      <p:pic>
        <p:nvPicPr>
          <p:cNvPr id="2053" name="Picture 5" descr="D:\1 клас\1. Навчання грамоти\1 УРОКИ 2023\Письмо\4 Блок р т д з й б\049 - РЗМ на тему «Меблі». Спис друков речення\2023-12-07_2335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94" y="4099839"/>
            <a:ext cx="1875066" cy="9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6124" y="5144290"/>
            <a:ext cx="568464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Оксана і Тарас </a:t>
            </a:r>
            <a:r>
              <a:rPr lang="uk-UA" sz="4000" b="1" dirty="0" smtClean="0">
                <a:solidFill>
                  <a:srgbClr val="0070C0"/>
                </a:solidFill>
              </a:rPr>
              <a:t>– друзі</a:t>
            </a:r>
            <a:r>
              <a:rPr lang="uk-UA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93799" y="3320585"/>
            <a:ext cx="3369523" cy="1558507"/>
          </a:xfrm>
          <a:prstGeom prst="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2000" b="1" dirty="0" err="1" smtClean="0">
                <a:solidFill>
                  <a:schemeClr val="bg1"/>
                </a:solidFill>
              </a:rPr>
              <a:t>надруковане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іменами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Скільки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ньому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слів</a:t>
            </a:r>
            <a:r>
              <a:rPr lang="ru-RU" sz="2000" b="1" dirty="0" smtClean="0">
                <a:solidFill>
                  <a:schemeClr val="bg1"/>
                </a:solidFill>
              </a:rPr>
              <a:t>? </a:t>
            </a:r>
            <a:r>
              <a:rPr lang="ru-RU" sz="2000" b="1" dirty="0" err="1" smtClean="0">
                <a:solidFill>
                  <a:schemeClr val="bg1"/>
                </a:solidFill>
              </a:rPr>
              <a:t>Які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розділові</a:t>
            </a:r>
            <a:r>
              <a:rPr lang="ru-RU" sz="2000" b="1" dirty="0" smtClean="0">
                <a:solidFill>
                  <a:schemeClr val="bg1"/>
                </a:solidFill>
              </a:rPr>
              <a:t> знаки  в </a:t>
            </a:r>
            <a:r>
              <a:rPr lang="ru-RU" sz="2000" b="1" dirty="0" err="1" smtClean="0">
                <a:solidFill>
                  <a:schemeClr val="bg1"/>
                </a:solidFill>
              </a:rPr>
              <a:t>ньому</a:t>
            </a:r>
            <a:r>
              <a:rPr lang="ru-RU" sz="2000" b="1" dirty="0" smtClean="0">
                <a:solidFill>
                  <a:schemeClr val="bg1"/>
                </a:solidFill>
              </a:rPr>
              <a:t> стоять? Запиши </a:t>
            </a:r>
            <a:r>
              <a:rPr lang="ru-RU" sz="2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44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44379</TotalTime>
  <Words>421</Words>
  <Application>Microsoft Office PowerPoint</Application>
  <PresentationFormat>Произвольный</PresentationFormat>
  <Paragraphs>71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Українська абетка. Рукописні букви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2852</cp:revision>
  <dcterms:created xsi:type="dcterms:W3CDTF">2018-01-05T16:38:53Z</dcterms:created>
  <dcterms:modified xsi:type="dcterms:W3CDTF">2023-12-10T09:19:43Z</dcterms:modified>
</cp:coreProperties>
</file>