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795" r:id="rId3"/>
    <p:sldId id="909" r:id="rId4"/>
    <p:sldId id="803" r:id="rId5"/>
    <p:sldId id="802" r:id="rId6"/>
    <p:sldId id="907" r:id="rId7"/>
    <p:sldId id="908" r:id="rId8"/>
    <p:sldId id="819" r:id="rId9"/>
    <p:sldId id="788" r:id="rId10"/>
    <p:sldId id="809" r:id="rId11"/>
    <p:sldId id="750" r:id="rId12"/>
    <p:sldId id="820" r:id="rId13"/>
    <p:sldId id="806" r:id="rId14"/>
    <p:sldId id="814" r:id="rId15"/>
    <p:sldId id="815" r:id="rId16"/>
    <p:sldId id="816" r:id="rId17"/>
    <p:sldId id="811" r:id="rId18"/>
    <p:sldId id="794" r:id="rId19"/>
    <p:sldId id="81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3EDE"/>
    <a:srgbClr val="E838BA"/>
    <a:srgbClr val="EF71CE"/>
    <a:srgbClr val="295FFF"/>
    <a:srgbClr val="322ADA"/>
    <a:srgbClr val="FF3300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68" autoAdjust="0"/>
    <p:restoredTop sz="94660"/>
  </p:normalViewPr>
  <p:slideViewPr>
    <p:cSldViewPr snapToGrid="0">
      <p:cViewPr varScale="1">
        <p:scale>
          <a:sx n="83" d="100"/>
          <a:sy n="83" d="100"/>
        </p:scale>
        <p:origin x="-342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09.12.2023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09.12.2023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09.12.2023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09.12.2023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1581" y="4230481"/>
            <a:ext cx="9486899" cy="19750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</a:rPr>
              <a:t>Закріплення </a:t>
            </a:r>
            <a:r>
              <a:rPr lang="ru-RU" sz="5400" b="1" dirty="0" err="1">
                <a:solidFill>
                  <a:schemeClr val="bg1"/>
                </a:solidFill>
              </a:rPr>
              <a:t>вміння</a:t>
            </a:r>
            <a:r>
              <a:rPr lang="ru-RU" sz="5400" b="1" dirty="0">
                <a:solidFill>
                  <a:schemeClr val="bg1"/>
                </a:solidFill>
              </a:rPr>
              <a:t> </a:t>
            </a:r>
            <a:r>
              <a:rPr lang="ru-RU" sz="5400" b="1" dirty="0" err="1">
                <a:solidFill>
                  <a:schemeClr val="bg1"/>
                </a:solidFill>
              </a:rPr>
              <a:t>читати</a:t>
            </a:r>
            <a:r>
              <a:rPr lang="ru-RU" sz="5400" b="1" dirty="0">
                <a:solidFill>
                  <a:schemeClr val="bg1"/>
                </a:solidFill>
              </a:rPr>
              <a:t>. Робота з </a:t>
            </a:r>
            <a:r>
              <a:rPr lang="ru-RU" sz="5400" b="1" dirty="0" err="1">
                <a:solidFill>
                  <a:schemeClr val="bg1"/>
                </a:solidFill>
              </a:rPr>
              <a:t>дитячою</a:t>
            </a:r>
            <a:r>
              <a:rPr lang="ru-RU" sz="5400" b="1" dirty="0">
                <a:solidFill>
                  <a:schemeClr val="bg1"/>
                </a:solidFill>
              </a:rPr>
              <a:t> книжкою </a:t>
            </a:r>
            <a:endParaRPr lang="uk-UA" sz="5400" b="1" i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1257"/>
          <a:stretch/>
        </p:blipFill>
        <p:spPr>
          <a:xfrm>
            <a:off x="1378827" y="1302837"/>
            <a:ext cx="3993273" cy="2443962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185378" y="1442867"/>
            <a:ext cx="3513102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r>
              <a:rPr lang="uk-UA" sz="2800" b="1" dirty="0" smtClean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кругленный прямоугольник 26"/>
          <p:cNvSpPr/>
          <p:nvPr/>
        </p:nvSpPr>
        <p:spPr>
          <a:xfrm>
            <a:off x="1844824" y="405926"/>
            <a:ext cx="8732066" cy="78279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Гра</a:t>
            </a:r>
            <a:r>
              <a:rPr lang="ru-RU" sz="4000" b="1" dirty="0">
                <a:solidFill>
                  <a:schemeClr val="bg1"/>
                </a:solidFill>
              </a:rPr>
              <a:t> «Кого і </a:t>
            </a:r>
            <a:r>
              <a:rPr lang="ru-RU" sz="4000" b="1" dirty="0" err="1">
                <a:solidFill>
                  <a:schemeClr val="bg1"/>
                </a:solidFill>
              </a:rPr>
              <a:t>що</a:t>
            </a:r>
            <a:r>
              <a:rPr lang="ru-RU" sz="4000" b="1" dirty="0">
                <a:solidFill>
                  <a:schemeClr val="bg1"/>
                </a:solidFill>
              </a:rPr>
              <a:t> я </a:t>
            </a:r>
            <a:r>
              <a:rPr lang="ru-RU" sz="4000" b="1" dirty="0" err="1">
                <a:solidFill>
                  <a:schemeClr val="bg1"/>
                </a:solidFill>
              </a:rPr>
              <a:t>бачу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взимку</a:t>
            </a:r>
            <a:r>
              <a:rPr lang="ru-RU" sz="4000" b="1" dirty="0">
                <a:solidFill>
                  <a:schemeClr val="bg1"/>
                </a:solidFill>
              </a:rPr>
              <a:t>?»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482" y="3948015"/>
            <a:ext cx="3481678" cy="23876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982" y="1329859"/>
            <a:ext cx="4214592" cy="5236312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5656470" y="1456363"/>
            <a:ext cx="4975499" cy="22717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Узимку я </a:t>
            </a:r>
            <a:r>
              <a:rPr lang="ru-RU" sz="2400" b="1" dirty="0" err="1"/>
              <a:t>бачу</a:t>
            </a:r>
            <a:r>
              <a:rPr lang="ru-RU" sz="2400" b="1" dirty="0"/>
              <a:t> </a:t>
            </a:r>
            <a:r>
              <a:rPr lang="ru-RU" sz="2400" b="1" dirty="0" err="1"/>
              <a:t>зелені</a:t>
            </a:r>
            <a:r>
              <a:rPr lang="ru-RU" sz="2400" b="1" dirty="0"/>
              <a:t> </a:t>
            </a:r>
            <a:r>
              <a:rPr lang="ru-RU" sz="2400" b="1" dirty="0" err="1"/>
              <a:t>ялинки</a:t>
            </a:r>
            <a:r>
              <a:rPr lang="ru-RU" sz="2400" b="1" dirty="0"/>
              <a:t>.</a:t>
            </a:r>
          </a:p>
          <a:p>
            <a:pPr algn="ctr"/>
            <a:r>
              <a:rPr lang="ru-RU" sz="2400" b="1" dirty="0"/>
              <a:t>Узимку я </a:t>
            </a:r>
            <a:r>
              <a:rPr lang="ru-RU" sz="2400" b="1" dirty="0" err="1"/>
              <a:t>бачу</a:t>
            </a:r>
            <a:r>
              <a:rPr lang="ru-RU" sz="2400" b="1" dirty="0"/>
              <a:t> </a:t>
            </a:r>
            <a:r>
              <a:rPr lang="ru-RU" sz="2400" b="1" dirty="0" err="1"/>
              <a:t>зелені</a:t>
            </a:r>
            <a:r>
              <a:rPr lang="ru-RU" sz="2400" b="1" dirty="0"/>
              <a:t> </a:t>
            </a:r>
            <a:r>
              <a:rPr lang="ru-RU" sz="2400" b="1" dirty="0" err="1"/>
              <a:t>берізки</a:t>
            </a:r>
            <a:r>
              <a:rPr lang="ru-RU" sz="2400" b="1" dirty="0"/>
              <a:t>.</a:t>
            </a:r>
          </a:p>
          <a:p>
            <a:pPr algn="ctr"/>
            <a:r>
              <a:rPr lang="ru-RU" sz="2400" b="1" dirty="0"/>
              <a:t>Узимку я </a:t>
            </a:r>
            <a:r>
              <a:rPr lang="ru-RU" sz="2400" b="1" dirty="0" err="1"/>
              <a:t>бачу</a:t>
            </a:r>
            <a:r>
              <a:rPr lang="ru-RU" sz="2400" b="1" dirty="0"/>
              <a:t> </a:t>
            </a:r>
            <a:r>
              <a:rPr lang="ru-RU" sz="2400" b="1" dirty="0" err="1"/>
              <a:t>густий</a:t>
            </a:r>
            <a:r>
              <a:rPr lang="ru-RU" sz="2400" b="1" dirty="0"/>
              <a:t> </a:t>
            </a:r>
            <a:r>
              <a:rPr lang="ru-RU" sz="2400" b="1" dirty="0" err="1"/>
              <a:t>снігопад</a:t>
            </a:r>
            <a:r>
              <a:rPr lang="ru-RU" sz="2400" b="1" dirty="0"/>
              <a:t>.</a:t>
            </a:r>
          </a:p>
          <a:p>
            <a:pPr algn="ctr"/>
            <a:r>
              <a:rPr lang="ru-RU" sz="2400" b="1" dirty="0"/>
              <a:t>Узимку я </a:t>
            </a:r>
            <a:r>
              <a:rPr lang="ru-RU" sz="2400" b="1" dirty="0" err="1"/>
              <a:t>бачу</a:t>
            </a:r>
            <a:r>
              <a:rPr lang="ru-RU" sz="2400" b="1" dirty="0"/>
              <a:t> </a:t>
            </a:r>
            <a:r>
              <a:rPr lang="ru-RU" sz="2400" b="1" dirty="0" err="1"/>
              <a:t>барвисту</a:t>
            </a:r>
            <a:r>
              <a:rPr lang="ru-RU" sz="2400" b="1" dirty="0"/>
              <a:t> веселку.</a:t>
            </a:r>
          </a:p>
          <a:p>
            <a:pPr algn="ctr"/>
            <a:r>
              <a:rPr lang="ru-RU" sz="2400" b="1" dirty="0"/>
              <a:t>Узимку я </a:t>
            </a:r>
            <a:r>
              <a:rPr lang="ru-RU" sz="2400" b="1" dirty="0" err="1"/>
              <a:t>бачу</a:t>
            </a:r>
            <a:r>
              <a:rPr lang="ru-RU" sz="2400" b="1" dirty="0"/>
              <a:t> </a:t>
            </a:r>
            <a:r>
              <a:rPr lang="ru-RU" sz="2400" b="1" dirty="0" err="1"/>
              <a:t>довгу</a:t>
            </a:r>
            <a:r>
              <a:rPr lang="ru-RU" sz="2400" b="1" dirty="0"/>
              <a:t> </a:t>
            </a:r>
            <a:r>
              <a:rPr lang="ru-RU" sz="2400" b="1" dirty="0" err="1"/>
              <a:t>бурульку</a:t>
            </a:r>
            <a:r>
              <a:rPr lang="ru-RU" sz="2400" b="1" dirty="0"/>
              <a:t>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656471" y="1456363"/>
            <a:ext cx="4975498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err="1">
                <a:solidFill>
                  <a:schemeClr val="bg1"/>
                </a:solidFill>
              </a:rPr>
              <a:t>Хто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зображений</a:t>
            </a:r>
            <a:r>
              <a:rPr lang="ru-RU" sz="2800" b="1" dirty="0">
                <a:solidFill>
                  <a:schemeClr val="bg1"/>
                </a:solidFill>
              </a:rPr>
              <a:t> на </a:t>
            </a:r>
            <a:r>
              <a:rPr lang="ru-RU" sz="2800" b="1" dirty="0" err="1">
                <a:solidFill>
                  <a:schemeClr val="bg1"/>
                </a:solidFill>
              </a:rPr>
              <a:t>ілюстрації</a:t>
            </a:r>
            <a:r>
              <a:rPr lang="ru-RU" sz="2800" b="1" dirty="0">
                <a:solidFill>
                  <a:schemeClr val="bg1"/>
                </a:solidFill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bg1"/>
                </a:solidFill>
              </a:rPr>
              <a:t>Що </a:t>
            </a:r>
            <a:r>
              <a:rPr lang="ru-RU" sz="2800" b="1" dirty="0" err="1">
                <a:solidFill>
                  <a:schemeClr val="bg1"/>
                </a:solidFill>
              </a:rPr>
              <a:t>роблять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діти</a:t>
            </a:r>
            <a:r>
              <a:rPr lang="ru-RU" sz="2800" b="1" dirty="0">
                <a:solidFill>
                  <a:schemeClr val="bg1"/>
                </a:solidFill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bg1"/>
                </a:solidFill>
              </a:rPr>
              <a:t>Як </a:t>
            </a:r>
            <a:r>
              <a:rPr lang="ru-RU" sz="2800" b="1" dirty="0" err="1">
                <a:solidFill>
                  <a:schemeClr val="bg1"/>
                </a:solidFill>
              </a:rPr>
              <a:t>т</a:t>
            </a:r>
            <a:r>
              <a:rPr lang="ru-RU" sz="2800" b="1" dirty="0" err="1" smtClean="0">
                <a:solidFill>
                  <a:schemeClr val="bg1"/>
                </a:solidFill>
              </a:rPr>
              <a:t>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гадаєш</a:t>
            </a:r>
            <a:r>
              <a:rPr lang="ru-RU" sz="2800" b="1" dirty="0" smtClean="0">
                <a:solidFill>
                  <a:schemeClr val="bg1"/>
                </a:solidFill>
              </a:rPr>
              <a:t>, </a:t>
            </a:r>
            <a:r>
              <a:rPr lang="ru-RU" sz="2800" b="1" dirty="0">
                <a:solidFill>
                  <a:schemeClr val="bg1"/>
                </a:solidFill>
              </a:rPr>
              <a:t>про </a:t>
            </a:r>
            <a:r>
              <a:rPr lang="ru-RU" sz="2800" b="1" dirty="0" err="1">
                <a:solidFill>
                  <a:schemeClr val="bg1"/>
                </a:solidFill>
              </a:rPr>
              <a:t>що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йтиметься</a:t>
            </a:r>
            <a:r>
              <a:rPr lang="ru-RU" sz="2800" b="1" dirty="0">
                <a:solidFill>
                  <a:schemeClr val="bg1"/>
                </a:solidFill>
              </a:rPr>
              <a:t> у </a:t>
            </a:r>
            <a:r>
              <a:rPr lang="ru-RU" sz="2800" b="1" dirty="0" err="1">
                <a:solidFill>
                  <a:schemeClr val="bg1"/>
                </a:solidFill>
              </a:rPr>
              <a:t>тексті</a:t>
            </a:r>
            <a:r>
              <a:rPr lang="ru-RU" sz="28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2664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358311" y="413970"/>
            <a:ext cx="8756193" cy="676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Прочитай текст. Придумай заголовок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9406" y="1281813"/>
            <a:ext cx="1154874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>
                <a:solidFill>
                  <a:schemeClr val="accent5">
                    <a:lumMod val="50000"/>
                  </a:schemeClr>
                </a:solidFill>
              </a:rPr>
              <a:t>     Віталик і Ліза сиділи коло телевізора. Раптом за вікном пролунало:</a:t>
            </a:r>
          </a:p>
          <a:p>
            <a:pPr algn="just"/>
            <a:r>
              <a:rPr lang="uk-UA" sz="2800" b="1" dirty="0">
                <a:solidFill>
                  <a:schemeClr val="accent5">
                    <a:lumMod val="50000"/>
                  </a:schemeClr>
                </a:solidFill>
              </a:rPr>
              <a:t>     — Ура! Ковзанка замерзла! Усі на ковзанку!</a:t>
            </a:r>
          </a:p>
          <a:p>
            <a:pPr algn="just"/>
            <a:r>
              <a:rPr lang="uk-UA" sz="2800" b="1" dirty="0">
                <a:solidFill>
                  <a:schemeClr val="accent5">
                    <a:lumMod val="50000"/>
                  </a:schemeClr>
                </a:solidFill>
              </a:rPr>
              <a:t>     Діти вимкнули телевізор і поспішили надвір. Там дув вітер з морозом. Але мороз і вітер не завада, коли у дворі така велика ковзанка. Скоро коло ковзанки стало повно дітвори.</a:t>
            </a:r>
          </a:p>
          <a:p>
            <a:pPr algn="just"/>
            <a:r>
              <a:rPr lang="uk-UA" sz="2800" b="1" dirty="0">
                <a:solidFill>
                  <a:schemeClr val="accent5">
                    <a:lumMod val="50000"/>
                  </a:schemeClr>
                </a:solidFill>
              </a:rPr>
              <a:t>     Усі ставали на ковзани і весело катались. </a:t>
            </a:r>
          </a:p>
          <a:p>
            <a:pPr algn="just"/>
            <a:r>
              <a:rPr lang="uk-UA" sz="2800" b="1" dirty="0">
                <a:solidFill>
                  <a:schemeClr val="accent5">
                    <a:lumMod val="50000"/>
                  </a:schemeClr>
                </a:solidFill>
              </a:rPr>
              <a:t>     На лід заліз і котик. Але він не мав ковзанів. Поковзав лапками і впав. Устати не зумів. Діти крикнули:</a:t>
            </a:r>
          </a:p>
          <a:p>
            <a:pPr algn="just"/>
            <a:r>
              <a:rPr lang="uk-UA" sz="2800" b="1" dirty="0">
                <a:solidFill>
                  <a:schemeClr val="accent5">
                    <a:lumMod val="50000"/>
                  </a:schemeClr>
                </a:solidFill>
              </a:rPr>
              <a:t>     — </a:t>
            </a:r>
            <a:r>
              <a:rPr lang="uk-UA" sz="2800" b="1" dirty="0" err="1">
                <a:solidFill>
                  <a:schemeClr val="accent5">
                    <a:lumMod val="50000"/>
                  </a:schemeClr>
                </a:solidFill>
              </a:rPr>
              <a:t>Мурчику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800" b="1" dirty="0" err="1">
                <a:solidFill>
                  <a:schemeClr val="accent5">
                    <a:lumMod val="50000"/>
                  </a:schemeClr>
                </a:solidFill>
              </a:rPr>
              <a:t>ставай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</a:rPr>
              <a:t> на ковзани! Ліза з Віталиком віднесли котика  </a:t>
            </a:r>
          </a:p>
          <a:p>
            <a:pPr algn="just"/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</a:rPr>
              <a:t>на 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</a:rPr>
              <a:t>лавку.</a:t>
            </a:r>
          </a:p>
          <a:p>
            <a:pPr algn="just"/>
            <a:r>
              <a:rPr lang="uk-UA" sz="2800" b="1" dirty="0">
                <a:solidFill>
                  <a:schemeClr val="accent5">
                    <a:lumMod val="50000"/>
                  </a:schemeClr>
                </a:solidFill>
              </a:rPr>
              <a:t>   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</a:rPr>
              <a:t>— 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</a:rPr>
              <a:t>Сиди тут! — наказали діти. Котик покірно муркнув.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736408" y="2260703"/>
            <a:ext cx="299928" cy="395581"/>
          </a:xfrm>
          <a:prstGeom prst="rect">
            <a:avLst/>
          </a:prstGeom>
          <a:noFill/>
          <a:ln w="28575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899008" y="3500068"/>
            <a:ext cx="202299" cy="395581"/>
          </a:xfrm>
          <a:prstGeom prst="rect">
            <a:avLst/>
          </a:prstGeom>
          <a:noFill/>
          <a:ln w="28575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840232" y="4792881"/>
            <a:ext cx="209550" cy="395581"/>
          </a:xfrm>
          <a:prstGeom prst="rect">
            <a:avLst/>
          </a:prstGeom>
          <a:noFill/>
          <a:ln w="28575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421882" y="413970"/>
            <a:ext cx="3562347" cy="676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Усі</a:t>
            </a:r>
            <a:r>
              <a:rPr lang="ru-RU" sz="2800" b="1" dirty="0" smtClean="0">
                <a:solidFill>
                  <a:schemeClr val="bg1"/>
                </a:solidFill>
              </a:rPr>
              <a:t> на </a:t>
            </a:r>
            <a:r>
              <a:rPr lang="ru-RU" sz="2800" b="1" dirty="0" err="1" smtClean="0">
                <a:solidFill>
                  <a:schemeClr val="bg1"/>
                </a:solidFill>
              </a:rPr>
              <a:t>ковзанку</a:t>
            </a:r>
            <a:r>
              <a:rPr lang="ru-RU" sz="2800" b="1" dirty="0" smtClean="0">
                <a:solidFill>
                  <a:schemeClr val="bg1"/>
                </a:solidFill>
              </a:rPr>
              <a:t>!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86816" y="494529"/>
            <a:ext cx="8732066" cy="8999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Вправа «Трибуна думок»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299815" y="2926018"/>
            <a:ext cx="3318155" cy="17398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Поясни, </a:t>
            </a:r>
            <a:r>
              <a:rPr lang="ru-RU" sz="2800" b="1" dirty="0" err="1"/>
              <a:t>що</a:t>
            </a:r>
            <a:r>
              <a:rPr lang="ru-RU" sz="2800" b="1" dirty="0"/>
              <a:t> на </a:t>
            </a:r>
            <a:r>
              <a:rPr lang="ru-RU" sz="2800" b="1" dirty="0" err="1"/>
              <a:t>малюнку</a:t>
            </a:r>
            <a:r>
              <a:rPr lang="ru-RU" sz="2800" b="1" dirty="0"/>
              <a:t> не так, як у </a:t>
            </a:r>
            <a:r>
              <a:rPr lang="ru-RU" sz="2800" b="1" dirty="0" err="1"/>
              <a:t>тексті</a:t>
            </a:r>
            <a:r>
              <a:rPr lang="ru-RU" sz="2800" b="1" dirty="0"/>
              <a:t>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10892" r="28163" b="4923"/>
          <a:stretch/>
        </p:blipFill>
        <p:spPr>
          <a:xfrm>
            <a:off x="588653" y="1930223"/>
            <a:ext cx="1906415" cy="37314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F3FC20E-0522-4FAF-8227-7BDF7888D5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48"/>
          <a:stretch/>
        </p:blipFill>
        <p:spPr>
          <a:xfrm>
            <a:off x="7155180" y="1394460"/>
            <a:ext cx="4652808" cy="50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4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Відокремлені члени речення - це що таке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94" y="3597914"/>
            <a:ext cx="2737873" cy="311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530759" y="389821"/>
            <a:ext cx="8732066" cy="7707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Підготуйся читати самостійно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4707" y="994286"/>
            <a:ext cx="6246835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>
                <a:ln w="0"/>
                <a:solidFill>
                  <a:srgbClr val="FF0000"/>
                </a:solidFill>
                <a:cs typeface="Arial" panose="020B0604020202020204" pitchFamily="34" charset="0"/>
              </a:rPr>
              <a:t>Віталик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06182" y="2985464"/>
            <a:ext cx="6788517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>
                <a:ln w="0"/>
                <a:solidFill>
                  <a:srgbClr val="92D050"/>
                </a:solidFill>
                <a:cs typeface="Arial" panose="020B0604020202020204" pitchFamily="34" charset="0"/>
              </a:rPr>
              <a:t>телевізор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19115" y="1339019"/>
            <a:ext cx="6439905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>
                <a:ln w="0"/>
                <a:solidFill>
                  <a:srgbClr val="7030A0"/>
                </a:solidFill>
                <a:cs typeface="Arial" panose="020B0604020202020204" pitchFamily="34" charset="0"/>
              </a:rPr>
              <a:t>ковзанка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64969" y="1819409"/>
            <a:ext cx="4064323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>
                <a:ln w="0"/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котик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10694" y="2156588"/>
            <a:ext cx="6414106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катались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12916" y="3928758"/>
            <a:ext cx="6539645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>
                <a:ln w="0"/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муркнув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75129" y="5151326"/>
            <a:ext cx="7367782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>
                <a:ln w="0"/>
                <a:solidFill>
                  <a:srgbClr val="C00000"/>
                </a:solidFill>
                <a:cs typeface="Arial" panose="020B0604020202020204" pitchFamily="34" charset="0"/>
              </a:rPr>
              <a:t>поспішили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82739" y="849913"/>
            <a:ext cx="5960172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>
                <a:ln w="0"/>
                <a:solidFill>
                  <a:srgbClr val="0070C0"/>
                </a:solidFill>
                <a:cs typeface="Arial" panose="020B0604020202020204" pitchFamily="34" charset="0"/>
              </a:rPr>
              <a:t>ковзани</a:t>
            </a:r>
          </a:p>
        </p:txBody>
      </p:sp>
    </p:spTree>
    <p:extLst>
      <p:ext uri="{BB962C8B-B14F-4D97-AF65-F5344CB8AC3E}">
        <p14:creationId xmlns:p14="http://schemas.microsoft.com/office/powerpoint/2010/main" val="415066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9437" y="503281"/>
            <a:ext cx="8732066" cy="6625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Щоденні 5. Слухаємо і розуміємо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AB2654B-B1B1-4F16-9117-B90A5EFCF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79" y="1165858"/>
            <a:ext cx="11712501" cy="5485024"/>
          </a:xfrm>
          <a:prstGeom prst="roundRect">
            <a:avLst/>
          </a:prstGeom>
          <a:ln>
            <a:solidFill>
              <a:srgbClr val="0070C0"/>
            </a:solidFill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243279" y="1165858"/>
            <a:ext cx="11712501" cy="548502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ЧОМУ В ЗАЙЦЯ КУЦИЙ ХВІСТ</a:t>
            </a:r>
          </a:p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(Легенда)</a:t>
            </a:r>
          </a:p>
          <a:p>
            <a:pPr algn="just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     Жив собі заєць як заєць. Плигав, стрибав, капусту на городі цупив.</a:t>
            </a:r>
          </a:p>
          <a:p>
            <a:pPr algn="just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     Узагалі жив собі й вусом не вів. Та ось трапилася біда. Зайцеві вуха посварилися з його ж таки очима. Кажуть вуха:</a:t>
            </a:r>
          </a:p>
          <a:p>
            <a:pPr algn="just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     — Ми все чуємо. Чи гілка або сучок десь тріснуть — ми вже на сполох б’ємо. Мерщій, мерщій! Небезпека! Втікати треба! Якби не ми — зайцеві згуба!</a:t>
            </a:r>
          </a:p>
          <a:p>
            <a:pPr algn="just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     Очі заперечують:</a:t>
            </a:r>
          </a:p>
          <a:p>
            <a:pPr algn="just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     — А куди бігти — чи знаєте? Коли б ми не дивилися як слід, загинув би заєць. Ми все бачимо, від нас ніхто не сховається. Десь там щось ворухнеться ми вже помітили. Це без нас — біда.</a:t>
            </a:r>
          </a:p>
          <a:p>
            <a:pPr algn="just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     — Ах як! — заволали вуха.— Тож ми не будемо прислуховуватися-дослухатися. Набридло!</a:t>
            </a:r>
          </a:p>
        </p:txBody>
      </p:sp>
    </p:spTree>
    <p:extLst>
      <p:ext uri="{BB962C8B-B14F-4D97-AF65-F5344CB8AC3E}">
        <p14:creationId xmlns:p14="http://schemas.microsoft.com/office/powerpoint/2010/main" val="190086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85750" y="1243417"/>
            <a:ext cx="11612880" cy="520310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Лягли вуха в зайця на голові, не ворухнуться навіть.</a:t>
            </a:r>
          </a:p>
          <a:p>
            <a:pPr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— Ось тобі маєш! — розгнівалися очі.— А нам за все відповідати? Навіщо ж нам вдивлятися-вглядатися? Чим ми гірші за вуха?</a:t>
            </a:r>
          </a:p>
          <a:p>
            <a:pPr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Сховалися очі за повіки. Нема їм діла ні до чого.</a:t>
            </a:r>
          </a:p>
          <a:p>
            <a:pPr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Сидить заєць під кущем та розмірковує: хто має рацію — очі чи вуха?</a:t>
            </a:r>
          </a:p>
          <a:p>
            <a:pPr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А тим часом прийшов до лісу мисливець із собакою. Собака побачив зайця, підкрався до нього та як схопить зубами за його хвіст! Рвонувся заєць, а хвіст залишився у собаки.</a:t>
            </a:r>
          </a:p>
          <a:p>
            <a:pPr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Відтоді бігає заєць з куцим хвостиком. Вуха в нього завжди насторожі стирчать, а очі навіть уві сні розплющені.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9437" y="503281"/>
            <a:ext cx="8732066" cy="6625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Щоденні 5. Слухаємо і розуміємо</a:t>
            </a:r>
          </a:p>
        </p:txBody>
      </p:sp>
    </p:spTree>
    <p:extLst>
      <p:ext uri="{BB962C8B-B14F-4D97-AF65-F5344CB8AC3E}">
        <p14:creationId xmlns:p14="http://schemas.microsoft.com/office/powerpoint/2010/main" val="333094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xmlns="" id="{D8E6349D-ACB9-47F5-89CF-188259D5AD04}"/>
              </a:ext>
            </a:extLst>
          </p:cNvPr>
          <p:cNvSpPr/>
          <p:nvPr/>
        </p:nvSpPr>
        <p:spPr>
          <a:xfrm>
            <a:off x="1980798" y="363027"/>
            <a:ext cx="8665945" cy="7078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Ромашка Блума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CDED390-A25B-408F-9FA6-9370C84748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18509" r="977" b="24731"/>
          <a:stretch/>
        </p:blipFill>
        <p:spPr>
          <a:xfrm>
            <a:off x="186813" y="1225867"/>
            <a:ext cx="11448928" cy="529101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40C4E97-092D-47B2-A935-D6A1CA1A13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" t="4691" r="85990" b="72024"/>
          <a:stretch/>
        </p:blipFill>
        <p:spPr>
          <a:xfrm rot="15245765">
            <a:off x="7668937" y="2350984"/>
            <a:ext cx="1229917" cy="13146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CF0AD0D-288A-4C3E-9018-A4912214DD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0" t="4192" r="67972" b="72523"/>
          <a:stretch/>
        </p:blipFill>
        <p:spPr>
          <a:xfrm rot="18144785">
            <a:off x="8337415" y="1640285"/>
            <a:ext cx="1494312" cy="13146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7DE54AD-5DE1-4787-991A-37B392847F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" t="37963" r="79801" b="38752"/>
          <a:stretch/>
        </p:blipFill>
        <p:spPr>
          <a:xfrm rot="698567">
            <a:off x="9238612" y="2127317"/>
            <a:ext cx="1494311" cy="131464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5D4B345-7B18-4426-BF83-BA268E64AF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9" t="47210" r="32326" b="2577"/>
          <a:stretch/>
        </p:blipFill>
        <p:spPr>
          <a:xfrm>
            <a:off x="7606472" y="3641505"/>
            <a:ext cx="3429667" cy="28106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CA74267-AF66-49B4-B599-B3CDB464C6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6" t="1006" r="18226" b="75709"/>
          <a:stretch/>
        </p:blipFill>
        <p:spPr>
          <a:xfrm rot="5207243">
            <a:off x="9305076" y="2984184"/>
            <a:ext cx="1494312" cy="13146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8A06DF4-6B9A-414B-A569-2A4BFD92E1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15" t="1120" r="797" b="75595"/>
          <a:stretch/>
        </p:blipFill>
        <p:spPr>
          <a:xfrm rot="9023636">
            <a:off x="8511089" y="3610901"/>
            <a:ext cx="1494311" cy="13146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D89BDF3-BA39-465B-B584-C34669BFC0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2" t="26922" r="10080" b="49793"/>
          <a:stretch/>
        </p:blipFill>
        <p:spPr>
          <a:xfrm rot="11102015">
            <a:off x="7580179" y="3305783"/>
            <a:ext cx="1494311" cy="13146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92EE869-9834-4837-9F25-6F8E497159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0" t="10571" r="44668" b="64924"/>
          <a:stretch/>
        </p:blipFill>
        <p:spPr>
          <a:xfrm>
            <a:off x="8507635" y="2845886"/>
            <a:ext cx="1376413" cy="1371600"/>
          </a:xfrm>
          <a:prstGeom prst="ellipse">
            <a:avLst/>
          </a:prstGeom>
        </p:spPr>
      </p:pic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xmlns="" id="{D721D2F1-4117-4281-BBFA-AE1611936B20}"/>
              </a:ext>
            </a:extLst>
          </p:cNvPr>
          <p:cNvSpPr/>
          <p:nvPr/>
        </p:nvSpPr>
        <p:spPr>
          <a:xfrm>
            <a:off x="370217" y="1291330"/>
            <a:ext cx="6341806" cy="646624"/>
          </a:xfrm>
          <a:prstGeom prst="roundRect">
            <a:avLst/>
          </a:prstGeom>
          <a:solidFill>
            <a:srgbClr val="7DFFF3"/>
          </a:solidFill>
          <a:ln w="38100">
            <a:solidFill>
              <a:srgbClr val="09A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i="1" dirty="0">
                <a:solidFill>
                  <a:srgbClr val="002060"/>
                </a:solidFill>
              </a:rPr>
              <a:t>Просте питання (Що?, Де?, Як?)</a:t>
            </a:r>
          </a:p>
          <a:p>
            <a:pPr algn="ctr"/>
            <a:r>
              <a:rPr lang="ru-RU" sz="2000" b="1" dirty="0" err="1">
                <a:solidFill>
                  <a:srgbClr val="002060"/>
                </a:solidFill>
              </a:rPr>
              <a:t>Хто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плигав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стрибав</a:t>
            </a:r>
            <a:r>
              <a:rPr lang="ru-RU" sz="2000" b="1" dirty="0">
                <a:solidFill>
                  <a:srgbClr val="002060"/>
                </a:solidFill>
              </a:rPr>
              <a:t>, капусту на </a:t>
            </a:r>
            <a:r>
              <a:rPr lang="ru-RU" sz="2000" b="1" dirty="0" err="1">
                <a:solidFill>
                  <a:srgbClr val="002060"/>
                </a:solidFill>
              </a:rPr>
              <a:t>городі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цупив</a:t>
            </a:r>
            <a:r>
              <a:rPr lang="ru-RU" sz="2000" b="1" dirty="0">
                <a:solidFill>
                  <a:srgbClr val="002060"/>
                </a:solidFill>
              </a:rPr>
              <a:t>?</a:t>
            </a:r>
            <a:endParaRPr lang="uk-UA" sz="2000" b="1" dirty="0">
              <a:solidFill>
                <a:srgbClr val="002060"/>
              </a:solidFill>
            </a:endParaRPr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xmlns="" id="{613F28F7-113D-4FF1-A229-8B9420CC252A}"/>
              </a:ext>
            </a:extLst>
          </p:cNvPr>
          <p:cNvSpPr/>
          <p:nvPr/>
        </p:nvSpPr>
        <p:spPr>
          <a:xfrm>
            <a:off x="380035" y="1938266"/>
            <a:ext cx="6341806" cy="766760"/>
          </a:xfrm>
          <a:prstGeom prst="roundRect">
            <a:avLst/>
          </a:prstGeom>
          <a:solidFill>
            <a:srgbClr val="FFB8FC"/>
          </a:solidFill>
          <a:ln w="38100">
            <a:solidFill>
              <a:srgbClr val="AF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i="1" dirty="0">
                <a:solidFill>
                  <a:srgbClr val="002060"/>
                </a:solidFill>
              </a:rPr>
              <a:t>Інтерпретуюче питання (Чому?)</a:t>
            </a:r>
          </a:p>
          <a:p>
            <a:pPr algn="ctr"/>
            <a:r>
              <a:rPr lang="ru-RU" sz="2000" b="1" dirty="0" err="1">
                <a:solidFill>
                  <a:srgbClr val="002060"/>
                </a:solidFill>
              </a:rPr>
              <a:t>Чому</a:t>
            </a:r>
            <a:r>
              <a:rPr lang="ru-RU" sz="2000" b="1" dirty="0">
                <a:solidFill>
                  <a:srgbClr val="002060"/>
                </a:solidFill>
              </a:rPr>
              <a:t> в </a:t>
            </a:r>
            <a:r>
              <a:rPr lang="ru-RU" sz="2000" b="1" dirty="0" err="1">
                <a:solidFill>
                  <a:srgbClr val="002060"/>
                </a:solidFill>
              </a:rPr>
              <a:t>зайця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куций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хвіст</a:t>
            </a:r>
            <a:r>
              <a:rPr lang="ru-RU" sz="2000" b="1" dirty="0">
                <a:solidFill>
                  <a:srgbClr val="002060"/>
                </a:solidFill>
              </a:rPr>
              <a:t>?</a:t>
            </a:r>
            <a:endParaRPr lang="uk-UA" sz="2000" b="1" dirty="0">
              <a:solidFill>
                <a:srgbClr val="002060"/>
              </a:solidFill>
            </a:endParaRPr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xmlns="" id="{E25B483B-802B-4286-8D23-16AA1C3F812C}"/>
              </a:ext>
            </a:extLst>
          </p:cNvPr>
          <p:cNvSpPr/>
          <p:nvPr/>
        </p:nvSpPr>
        <p:spPr>
          <a:xfrm>
            <a:off x="385094" y="2796466"/>
            <a:ext cx="6341806" cy="766760"/>
          </a:xfrm>
          <a:prstGeom prst="roundRect">
            <a:avLst/>
          </a:prstGeom>
          <a:solidFill>
            <a:srgbClr val="FFA5A5"/>
          </a:solidFill>
          <a:ln w="38100">
            <a:solidFill>
              <a:srgbClr val="B126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err="1">
                <a:solidFill>
                  <a:srgbClr val="002060"/>
                </a:solidFill>
              </a:rPr>
              <a:t>Практичне</a:t>
            </a:r>
            <a:r>
              <a:rPr lang="ru-RU" sz="2000" i="1" dirty="0">
                <a:solidFill>
                  <a:srgbClr val="002060"/>
                </a:solidFill>
              </a:rPr>
              <a:t> </a:t>
            </a:r>
            <a:r>
              <a:rPr lang="ru-RU" sz="2000" i="1" dirty="0" err="1">
                <a:solidFill>
                  <a:srgbClr val="002060"/>
                </a:solidFill>
              </a:rPr>
              <a:t>питання</a:t>
            </a:r>
            <a:r>
              <a:rPr lang="uk-UA" sz="2000" i="1" dirty="0">
                <a:solidFill>
                  <a:srgbClr val="002060"/>
                </a:solidFill>
              </a:rPr>
              <a:t> (Як ми можемо …?)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Що б </a:t>
            </a:r>
            <a:r>
              <a:rPr lang="ru-RU" sz="2000" b="1" dirty="0" err="1">
                <a:solidFill>
                  <a:srgbClr val="002060"/>
                </a:solidFill>
              </a:rPr>
              <a:t>ви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порадили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своїм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друзям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які</a:t>
            </a:r>
            <a:r>
              <a:rPr lang="ru-RU" sz="2000" b="1" dirty="0">
                <a:solidFill>
                  <a:srgbClr val="002060"/>
                </a:solidFill>
              </a:rPr>
              <a:t> часто </a:t>
            </a:r>
            <a:r>
              <a:rPr lang="ru-RU" sz="2000" b="1" dirty="0" err="1">
                <a:solidFill>
                  <a:srgbClr val="002060"/>
                </a:solidFill>
              </a:rPr>
              <a:t>сваряться</a:t>
            </a:r>
            <a:r>
              <a:rPr lang="ru-RU" sz="2000" b="1" dirty="0">
                <a:solidFill>
                  <a:srgbClr val="002060"/>
                </a:solidFill>
              </a:rPr>
              <a:t>?</a:t>
            </a:r>
            <a:endParaRPr lang="uk-UA" sz="2000" b="1" dirty="0">
              <a:solidFill>
                <a:srgbClr val="002060"/>
              </a:solidFill>
            </a:endParaRPr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xmlns="" id="{72363C66-71BC-4704-86A7-0AF5CF2310F7}"/>
              </a:ext>
            </a:extLst>
          </p:cNvPr>
          <p:cNvSpPr/>
          <p:nvPr/>
        </p:nvSpPr>
        <p:spPr>
          <a:xfrm>
            <a:off x="392912" y="3676440"/>
            <a:ext cx="6341806" cy="766760"/>
          </a:xfrm>
          <a:prstGeom prst="roundRect">
            <a:avLst/>
          </a:prstGeom>
          <a:solidFill>
            <a:srgbClr val="A8C2FB"/>
          </a:solidFill>
          <a:ln w="38100">
            <a:solidFill>
              <a:srgbClr val="1E51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err="1">
                <a:solidFill>
                  <a:srgbClr val="002060"/>
                </a:solidFill>
              </a:rPr>
              <a:t>Оціночне</a:t>
            </a:r>
            <a:r>
              <a:rPr lang="ru-RU" sz="2000" i="1" dirty="0">
                <a:solidFill>
                  <a:srgbClr val="002060"/>
                </a:solidFill>
              </a:rPr>
              <a:t> </a:t>
            </a:r>
            <a:r>
              <a:rPr lang="ru-RU" sz="2000" i="1" dirty="0" err="1">
                <a:solidFill>
                  <a:srgbClr val="002060"/>
                </a:solidFill>
              </a:rPr>
              <a:t>питання</a:t>
            </a:r>
            <a:r>
              <a:rPr lang="uk-UA" sz="2000" i="1" dirty="0">
                <a:solidFill>
                  <a:srgbClr val="002060"/>
                </a:solidFill>
              </a:rPr>
              <a:t> (Порівняння)</a:t>
            </a:r>
          </a:p>
          <a:p>
            <a:pPr algn="ctr"/>
            <a:r>
              <a:rPr lang="ru-RU" sz="2000" b="1" dirty="0" err="1">
                <a:solidFill>
                  <a:srgbClr val="002060"/>
                </a:solidFill>
              </a:rPr>
              <a:t>Хто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має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рацію</a:t>
            </a:r>
            <a:r>
              <a:rPr lang="ru-RU" sz="2000" b="1" dirty="0">
                <a:solidFill>
                  <a:srgbClr val="002060"/>
                </a:solidFill>
              </a:rPr>
              <a:t> — </a:t>
            </a:r>
            <a:r>
              <a:rPr lang="ru-RU" sz="2000" b="1" dirty="0" err="1">
                <a:solidFill>
                  <a:srgbClr val="002060"/>
                </a:solidFill>
              </a:rPr>
              <a:t>очі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чи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вуха</a:t>
            </a:r>
            <a:r>
              <a:rPr lang="ru-RU" sz="2000" b="1" dirty="0">
                <a:solidFill>
                  <a:srgbClr val="002060"/>
                </a:solidFill>
              </a:rPr>
              <a:t>?</a:t>
            </a:r>
            <a:endParaRPr lang="uk-UA" sz="2000" b="1" dirty="0">
              <a:solidFill>
                <a:srgbClr val="002060"/>
              </a:solidFill>
            </a:endParaRPr>
          </a:p>
        </p:txBody>
      </p:sp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xmlns="" id="{43310747-E73E-4888-B113-613646167159}"/>
              </a:ext>
            </a:extLst>
          </p:cNvPr>
          <p:cNvSpPr/>
          <p:nvPr/>
        </p:nvSpPr>
        <p:spPr>
          <a:xfrm>
            <a:off x="390287" y="4544399"/>
            <a:ext cx="6341806" cy="872094"/>
          </a:xfrm>
          <a:prstGeom prst="roundRect">
            <a:avLst/>
          </a:prstGeom>
          <a:solidFill>
            <a:srgbClr val="FFE281"/>
          </a:solidFill>
          <a:ln w="38100">
            <a:solidFill>
              <a:srgbClr val="BA8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err="1">
                <a:solidFill>
                  <a:srgbClr val="002060"/>
                </a:solidFill>
              </a:rPr>
              <a:t>Творче</a:t>
            </a:r>
            <a:r>
              <a:rPr lang="ru-RU" sz="2000" i="1" dirty="0">
                <a:solidFill>
                  <a:srgbClr val="002060"/>
                </a:solidFill>
              </a:rPr>
              <a:t> </a:t>
            </a:r>
            <a:r>
              <a:rPr lang="ru-RU" sz="2000" i="1" dirty="0" err="1">
                <a:solidFill>
                  <a:srgbClr val="002060"/>
                </a:solidFill>
              </a:rPr>
              <a:t>питання</a:t>
            </a:r>
            <a:r>
              <a:rPr lang="uk-UA" sz="2000" i="1" dirty="0">
                <a:solidFill>
                  <a:srgbClr val="002060"/>
                </a:solidFill>
              </a:rPr>
              <a:t> (З часткою «б»)</a:t>
            </a:r>
          </a:p>
          <a:p>
            <a:pPr algn="ctr"/>
            <a:r>
              <a:rPr lang="ru-RU" sz="2000" b="1" dirty="0" err="1">
                <a:solidFill>
                  <a:srgbClr val="002060"/>
                </a:solidFill>
              </a:rPr>
              <a:t>Яким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було</a:t>
            </a:r>
            <a:r>
              <a:rPr lang="ru-RU" sz="2000" b="1" dirty="0">
                <a:solidFill>
                  <a:srgbClr val="002060"/>
                </a:solidFill>
              </a:rPr>
              <a:t> б </a:t>
            </a:r>
            <a:r>
              <a:rPr lang="ru-RU" sz="2000" b="1" dirty="0" err="1">
                <a:solidFill>
                  <a:srgbClr val="002060"/>
                </a:solidFill>
              </a:rPr>
              <a:t>життя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зайця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якби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йому</a:t>
            </a:r>
            <a:r>
              <a:rPr lang="ru-RU" sz="2000" b="1" dirty="0">
                <a:solidFill>
                  <a:srgbClr val="002060"/>
                </a:solidFill>
              </a:rPr>
              <a:t> собака не </a:t>
            </a:r>
            <a:r>
              <a:rPr lang="ru-RU" sz="2000" b="1" dirty="0" err="1">
                <a:solidFill>
                  <a:srgbClr val="002060"/>
                </a:solidFill>
              </a:rPr>
              <a:t>відкусив</a:t>
            </a:r>
            <a:r>
              <a:rPr lang="ru-RU" sz="2000" b="1" dirty="0">
                <a:solidFill>
                  <a:srgbClr val="002060"/>
                </a:solidFill>
              </a:rPr>
              <a:t> хвоста?</a:t>
            </a:r>
            <a:endParaRPr lang="uk-UA" sz="2000" b="1" dirty="0">
              <a:solidFill>
                <a:srgbClr val="002060"/>
              </a:solidFill>
            </a:endParaRPr>
          </a:p>
        </p:txBody>
      </p:sp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xmlns="" id="{61D6D4BF-55A8-4F6F-97C9-2317495EA3FD}"/>
              </a:ext>
            </a:extLst>
          </p:cNvPr>
          <p:cNvSpPr/>
          <p:nvPr/>
        </p:nvSpPr>
        <p:spPr>
          <a:xfrm>
            <a:off x="390287" y="5496503"/>
            <a:ext cx="6341806" cy="955692"/>
          </a:xfrm>
          <a:prstGeom prst="roundRect">
            <a:avLst/>
          </a:prstGeom>
          <a:solidFill>
            <a:srgbClr val="74FFBC"/>
          </a:solidFill>
          <a:ln w="38100">
            <a:solidFill>
              <a:srgbClr val="0FB3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err="1">
                <a:solidFill>
                  <a:srgbClr val="002060"/>
                </a:solidFill>
              </a:rPr>
              <a:t>Уточнююче</a:t>
            </a:r>
            <a:r>
              <a:rPr lang="ru-RU" sz="2000" i="1" dirty="0">
                <a:solidFill>
                  <a:srgbClr val="002060"/>
                </a:solidFill>
              </a:rPr>
              <a:t> </a:t>
            </a:r>
            <a:r>
              <a:rPr lang="ru-RU" sz="2000" i="1" dirty="0" err="1">
                <a:solidFill>
                  <a:srgbClr val="002060"/>
                </a:solidFill>
              </a:rPr>
              <a:t>питання</a:t>
            </a:r>
            <a:r>
              <a:rPr lang="uk-UA" sz="2000" i="1" dirty="0">
                <a:solidFill>
                  <a:srgbClr val="002060"/>
                </a:solidFill>
              </a:rPr>
              <a:t> (Наскільки я зрозумів …)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Я </a:t>
            </a:r>
            <a:r>
              <a:rPr lang="ru-RU" sz="2000" b="1" dirty="0" err="1">
                <a:solidFill>
                  <a:srgbClr val="002060"/>
                </a:solidFill>
              </a:rPr>
              <a:t>можу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помилитися</a:t>
            </a:r>
            <a:r>
              <a:rPr lang="ru-RU" sz="2000" b="1" dirty="0">
                <a:solidFill>
                  <a:srgbClr val="002060"/>
                </a:solidFill>
              </a:rPr>
              <a:t>, але, </a:t>
            </a:r>
            <a:r>
              <a:rPr lang="ru-RU" sz="2000" b="1" dirty="0" err="1">
                <a:solidFill>
                  <a:srgbClr val="002060"/>
                </a:solidFill>
              </a:rPr>
              <a:t>здається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зайцеві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вуха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посварилися</a:t>
            </a:r>
            <a:r>
              <a:rPr lang="ru-RU" sz="2000" b="1" dirty="0">
                <a:solidFill>
                  <a:srgbClr val="002060"/>
                </a:solidFill>
              </a:rPr>
              <a:t> з </a:t>
            </a:r>
            <a:r>
              <a:rPr lang="ru-RU" sz="2000" b="1" dirty="0" err="1">
                <a:solidFill>
                  <a:srgbClr val="002060"/>
                </a:solidFill>
              </a:rPr>
              <a:t>його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очима</a:t>
            </a:r>
            <a:r>
              <a:rPr lang="ru-RU" sz="2000" b="1" dirty="0">
                <a:solidFill>
                  <a:srgbClr val="002060"/>
                </a:solidFill>
              </a:rPr>
              <a:t>?</a:t>
            </a:r>
            <a:endParaRPr lang="uk-UA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5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72566" y="526143"/>
            <a:ext cx="8732066" cy="7019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</a:t>
            </a:r>
            <a:r>
              <a:rPr lang="uk-UA" sz="4000" b="1" dirty="0" smtClean="0">
                <a:solidFill>
                  <a:schemeClr val="bg1"/>
                </a:solidFill>
              </a:rPr>
              <a:t>Конструктор слова</a:t>
            </a:r>
            <a:r>
              <a:rPr lang="uk-UA" sz="4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370308" y="1672575"/>
            <a:ext cx="4818408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1" algn="ctr"/>
            <a:r>
              <a:rPr lang="uk-UA" sz="3200" b="1" dirty="0">
                <a:solidFill>
                  <a:srgbClr val="002060"/>
                </a:solidFill>
              </a:rPr>
              <a:t>З букв слова </a:t>
            </a:r>
            <a:r>
              <a:rPr lang="uk-UA" sz="3200" b="1" dirty="0">
                <a:solidFill>
                  <a:srgbClr val="FF0000"/>
                </a:solidFill>
              </a:rPr>
              <a:t>зимонька</a:t>
            </a:r>
          </a:p>
          <a:p>
            <a:pPr lvl="1" algn="ctr"/>
            <a:r>
              <a:rPr lang="uk-UA" sz="3200" b="1" dirty="0">
                <a:solidFill>
                  <a:srgbClr val="FF0000"/>
                </a:solidFill>
              </a:rPr>
              <a:t> </a:t>
            </a:r>
            <a:r>
              <a:rPr lang="uk-UA" sz="3200" b="1" dirty="0">
                <a:solidFill>
                  <a:srgbClr val="002060"/>
                </a:solidFill>
              </a:rPr>
              <a:t>утворіть нові слова. </a:t>
            </a:r>
          </a:p>
        </p:txBody>
      </p:sp>
      <p:sp>
        <p:nvSpPr>
          <p:cNvPr id="18" name="6-конечная звезда 17"/>
          <p:cNvSpPr/>
          <p:nvPr/>
        </p:nvSpPr>
        <p:spPr>
          <a:xfrm>
            <a:off x="3419497" y="2987226"/>
            <a:ext cx="2531879" cy="1406188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63525" lvl="1" indent="-171450" algn="ctr"/>
            <a:r>
              <a:rPr lang="ru-RU" sz="4000" b="1" dirty="0" smtClean="0">
                <a:solidFill>
                  <a:schemeClr val="bg1"/>
                </a:solidFill>
              </a:rPr>
              <a:t>Зима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15" y="2769163"/>
            <a:ext cx="3053166" cy="3732064"/>
          </a:xfrm>
          <a:prstGeom prst="rect">
            <a:avLst/>
          </a:prstGeom>
        </p:spPr>
      </p:pic>
      <p:pic>
        <p:nvPicPr>
          <p:cNvPr id="3074" name="Picture 2" descr="РАЗВИТИЕ РЕБЕНКА: Время года Зим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682" y="1480418"/>
            <a:ext cx="4018155" cy="3013616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6-конечная звезда 8"/>
          <p:cNvSpPr/>
          <p:nvPr/>
        </p:nvSpPr>
        <p:spPr>
          <a:xfrm>
            <a:off x="6338599" y="3790940"/>
            <a:ext cx="2531877" cy="1406188"/>
          </a:xfrm>
          <a:prstGeom prst="star6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1" indent="-457200" algn="ctr"/>
            <a:r>
              <a:rPr lang="ru-RU" sz="4000" b="1" dirty="0" smtClean="0">
                <a:solidFill>
                  <a:schemeClr val="bg1"/>
                </a:solidFill>
              </a:rPr>
              <a:t>коза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6-конечная звезда 9"/>
          <p:cNvSpPr/>
          <p:nvPr/>
        </p:nvSpPr>
        <p:spPr>
          <a:xfrm>
            <a:off x="3567216" y="4874887"/>
            <a:ext cx="2771383" cy="1406188"/>
          </a:xfrm>
          <a:prstGeom prst="star6">
            <a:avLst/>
          </a:prstGeom>
          <a:solidFill>
            <a:srgbClr val="463EDE"/>
          </a:solidFill>
        </p:spPr>
        <p:txBody>
          <a:bodyPr wrap="square">
            <a:spAutoFit/>
          </a:bodyPr>
          <a:lstStyle/>
          <a:p>
            <a:pPr lvl="1" indent="-457200" algn="ctr"/>
            <a:r>
              <a:rPr lang="ru-RU" sz="4000" b="1" dirty="0" smtClean="0">
                <a:solidFill>
                  <a:schemeClr val="bg1"/>
                </a:solidFill>
              </a:rPr>
              <a:t>знак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1" name="6-конечная звезда 10"/>
          <p:cNvSpPr/>
          <p:nvPr/>
        </p:nvSpPr>
        <p:spPr>
          <a:xfrm>
            <a:off x="9046974" y="4874887"/>
            <a:ext cx="2531877" cy="1406188"/>
          </a:xfrm>
          <a:prstGeom prst="star6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lvl="1" indent="-457200" algn="ctr"/>
            <a:r>
              <a:rPr lang="ru-RU" sz="4000" b="1" dirty="0" smtClean="0">
                <a:solidFill>
                  <a:schemeClr val="bg1"/>
                </a:solidFill>
              </a:rPr>
              <a:t>кома</a:t>
            </a:r>
            <a:r>
              <a:rPr lang="ru-RU" sz="4000" b="1" dirty="0" smtClean="0">
                <a:solidFill>
                  <a:srgbClr val="002060"/>
                </a:solidFill>
              </a:rPr>
              <a:t> 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51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6106" y="469559"/>
            <a:ext cx="8755124" cy="8448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:a16="http://schemas.microsoft.com/office/drawing/2014/main" xmlns="" id="{95D2D168-3634-4996-8FC4-371AAB04392C}"/>
              </a:ext>
            </a:extLst>
          </p:cNvPr>
          <p:cNvSpPr/>
          <p:nvPr/>
        </p:nvSpPr>
        <p:spPr>
          <a:xfrm>
            <a:off x="3479120" y="1833956"/>
            <a:ext cx="5481999" cy="2749823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79120" y="2036183"/>
            <a:ext cx="536606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на </a:t>
            </a:r>
            <a:r>
              <a:rPr lang="uk-UA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було найцікавішим?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було смішним?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було неправдоподібним (казковим)?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096647" y="2036183"/>
            <a:ext cx="2732921" cy="36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70558" t="31324" b="33852"/>
          <a:stretch/>
        </p:blipFill>
        <p:spPr>
          <a:xfrm>
            <a:off x="378068" y="1353919"/>
            <a:ext cx="2410692" cy="27410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13025" y="494528"/>
            <a:ext cx="8732066" cy="9632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Рефлексія «Зірковий настрій». Обери емотикон, який відповідає твоєму настрою в кінці уроку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D114D2C-C1D8-4522-BC61-ED45351584C4}"/>
              </a:ext>
            </a:extLst>
          </p:cNvPr>
          <p:cNvSpPr txBox="1"/>
          <p:nvPr/>
        </p:nvSpPr>
        <p:spPr>
          <a:xfrm>
            <a:off x="402884" y="1353919"/>
            <a:ext cx="208612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 з усім справився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66FC8B-76EF-4077-8A8A-18F32CEBD126}"/>
              </a:ext>
            </a:extLst>
          </p:cNvPr>
          <p:cNvSpPr txBox="1"/>
          <p:nvPr/>
        </p:nvSpPr>
        <p:spPr>
          <a:xfrm>
            <a:off x="8571880" y="1617758"/>
            <a:ext cx="239184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Все було легко та просто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FFBFCE0-0251-4BB9-A612-87DA6DB82A63}"/>
              </a:ext>
            </a:extLst>
          </p:cNvPr>
          <p:cNvSpPr txBox="1"/>
          <p:nvPr/>
        </p:nvSpPr>
        <p:spPr>
          <a:xfrm>
            <a:off x="2788760" y="5293885"/>
            <a:ext cx="239184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Було складно та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не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зрозуміло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1D2875-BFF4-4440-AAA9-AFE83C9180AA}"/>
              </a:ext>
            </a:extLst>
          </p:cNvPr>
          <p:cNvSpPr txBox="1"/>
          <p:nvPr/>
        </p:nvSpPr>
        <p:spPr>
          <a:xfrm>
            <a:off x="7086288" y="5778023"/>
            <a:ext cx="268151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 дуже втомився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0C00276-E035-40B9-97AD-EA609E587B4C}"/>
              </a:ext>
            </a:extLst>
          </p:cNvPr>
          <p:cNvSpPr txBox="1"/>
          <p:nvPr/>
        </p:nvSpPr>
        <p:spPr>
          <a:xfrm>
            <a:off x="4886549" y="3679439"/>
            <a:ext cx="2434678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Чекаю на наступний урок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71846" b="72183"/>
          <a:stretch/>
        </p:blipFill>
        <p:spPr>
          <a:xfrm>
            <a:off x="2657834" y="3177043"/>
            <a:ext cx="2228715" cy="21168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t="35370" r="71391" b="34864"/>
          <a:stretch/>
        </p:blipFill>
        <p:spPr>
          <a:xfrm>
            <a:off x="8708274" y="2268033"/>
            <a:ext cx="2255447" cy="22559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6096" t="34501" r="34595" b="31542"/>
          <a:stretch/>
        </p:blipFill>
        <p:spPr>
          <a:xfrm>
            <a:off x="5005557" y="1251049"/>
            <a:ext cx="2424544" cy="270032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/>
          <a:srcRect l="35277" t="-320" r="34249" b="72577"/>
          <a:stretch/>
        </p:blipFill>
        <p:spPr>
          <a:xfrm>
            <a:off x="6767161" y="3743844"/>
            <a:ext cx="2429140" cy="212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9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1314BE3-6908-492A-AF17-6DEDF24365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5" b="24351"/>
          <a:stretch/>
        </p:blipFill>
        <p:spPr>
          <a:xfrm>
            <a:off x="594359" y="2009610"/>
            <a:ext cx="6239147" cy="2998468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835406" y="497386"/>
            <a:ext cx="8732066" cy="6684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</a:t>
            </a: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xmlns="" id="{71891ECB-C37E-4FC8-A2F4-E8DB089E46AF}"/>
              </a:ext>
            </a:extLst>
          </p:cNvPr>
          <p:cNvSpPr/>
          <p:nvPr/>
        </p:nvSpPr>
        <p:spPr>
          <a:xfrm>
            <a:off x="7189470" y="1550861"/>
            <a:ext cx="4616796" cy="391596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Вушка, прислухайтесь!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Очка, придивляйтесь!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Носику, глибше дихай!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Ротику, посміхнись!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Спинки, розправляйтесь!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Ручки, підніймайтесь!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Нумо до роботи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Дружно всі взялись!</a:t>
            </a:r>
          </a:p>
        </p:txBody>
      </p:sp>
    </p:spTree>
    <p:extLst>
      <p:ext uri="{BB962C8B-B14F-4D97-AF65-F5344CB8AC3E}">
        <p14:creationId xmlns:p14="http://schemas.microsoft.com/office/powerpoint/2010/main" val="147085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D114D2C-C1D8-4522-BC61-ED45351584C4}"/>
              </a:ext>
            </a:extLst>
          </p:cNvPr>
          <p:cNvSpPr txBox="1"/>
          <p:nvPr/>
        </p:nvSpPr>
        <p:spPr>
          <a:xfrm>
            <a:off x="402884" y="1353919"/>
            <a:ext cx="168880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 з усім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впораюсь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70558" t="31324" b="33852"/>
          <a:stretch/>
        </p:blipFill>
        <p:spPr>
          <a:xfrm>
            <a:off x="886344" y="1353919"/>
            <a:ext cx="2410692" cy="27410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13025" y="494528"/>
            <a:ext cx="8732066" cy="9632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Налаштування </a:t>
            </a:r>
            <a:r>
              <a:rPr lang="uk-UA" sz="2800" b="1" dirty="0"/>
              <a:t>«Зірковий настрій». </a:t>
            </a:r>
            <a:endParaRPr lang="uk-UA" sz="2800" b="1" dirty="0" smtClean="0"/>
          </a:p>
          <a:p>
            <a:pPr algn="ctr"/>
            <a:r>
              <a:rPr lang="uk-UA" sz="2800" b="1" dirty="0" err="1" smtClean="0"/>
              <a:t>Обери</a:t>
            </a:r>
            <a:r>
              <a:rPr lang="uk-UA" sz="2800" b="1" dirty="0" smtClean="0"/>
              <a:t> </a:t>
            </a:r>
            <a:r>
              <a:rPr lang="uk-UA" sz="2800" b="1" dirty="0"/>
              <a:t>емотикон, який відповідає твоєму </a:t>
            </a:r>
            <a:r>
              <a:rPr lang="uk-UA" sz="2800" b="1" dirty="0" smtClean="0"/>
              <a:t>настрою</a:t>
            </a:r>
            <a:endParaRPr lang="uk-UA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66FC8B-76EF-4077-8A8A-18F32CEBD126}"/>
              </a:ext>
            </a:extLst>
          </p:cNvPr>
          <p:cNvSpPr txBox="1"/>
          <p:nvPr/>
        </p:nvSpPr>
        <p:spPr>
          <a:xfrm>
            <a:off x="7875270" y="1587081"/>
            <a:ext cx="228499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Все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буде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легко та просто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FFBFCE0-0251-4BB9-A612-87DA6DB82A63}"/>
              </a:ext>
            </a:extLst>
          </p:cNvPr>
          <p:cNvSpPr txBox="1"/>
          <p:nvPr/>
        </p:nvSpPr>
        <p:spPr>
          <a:xfrm>
            <a:off x="2237991" y="5080551"/>
            <a:ext cx="239184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Буде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складно та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не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зрозуміло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1D2875-BFF4-4440-AAA9-AFE83C9180AA}"/>
              </a:ext>
            </a:extLst>
          </p:cNvPr>
          <p:cNvSpPr txBox="1"/>
          <p:nvPr/>
        </p:nvSpPr>
        <p:spPr>
          <a:xfrm>
            <a:off x="6740640" y="5380184"/>
            <a:ext cx="268151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втомлюсь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0C00276-E035-40B9-97AD-EA609E587B4C}"/>
              </a:ext>
            </a:extLst>
          </p:cNvPr>
          <p:cNvSpPr txBox="1"/>
          <p:nvPr/>
        </p:nvSpPr>
        <p:spPr>
          <a:xfrm>
            <a:off x="4882716" y="3520794"/>
            <a:ext cx="236837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Чекаю на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цікавий урок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71846" b="72183"/>
          <a:stretch/>
        </p:blipFill>
        <p:spPr>
          <a:xfrm>
            <a:off x="2734011" y="3293370"/>
            <a:ext cx="2228715" cy="21168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t="35370" r="71391" b="34864"/>
          <a:stretch/>
        </p:blipFill>
        <p:spPr>
          <a:xfrm>
            <a:off x="9216413" y="1932918"/>
            <a:ext cx="2255447" cy="22559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6096" t="34501" r="34595" b="31542"/>
          <a:stretch/>
        </p:blipFill>
        <p:spPr>
          <a:xfrm>
            <a:off x="4826542" y="1292888"/>
            <a:ext cx="2424544" cy="270032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/>
          <a:srcRect l="35277" t="-320" r="34249" b="72577"/>
          <a:stretch/>
        </p:blipFill>
        <p:spPr>
          <a:xfrm>
            <a:off x="7251086" y="3250572"/>
            <a:ext cx="2429140" cy="212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7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48126" y="3174054"/>
            <a:ext cx="22541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7030A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пек</a:t>
            </a:r>
            <a:endParaRPr lang="ru-RU" sz="9600" b="1" cap="all" dirty="0">
              <a:ln w="0">
                <a:noFill/>
              </a:ln>
              <a:solidFill>
                <a:srgbClr val="7030A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06841" y="1539046"/>
            <a:ext cx="13789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err="1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ез</a:t>
            </a:r>
            <a:endParaRPr lang="ru-RU" sz="9600" b="1" cap="all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20292" y="1226560"/>
            <a:ext cx="34034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7030A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дзвін</a:t>
            </a:r>
            <a:endParaRPr lang="ru-RU" sz="9600" b="1" cap="all" dirty="0">
              <a:ln w="0">
                <a:noFill/>
              </a:ln>
              <a:solidFill>
                <a:srgbClr val="7030A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55315" y="5157192"/>
            <a:ext cx="229902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паз</a:t>
            </a:r>
            <a:endParaRPr lang="ru-RU" sz="9600" b="1" cap="all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72956" y="3160307"/>
            <a:ext cx="58881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приказка</a:t>
            </a:r>
            <a:endParaRPr lang="ru-RU" sz="9600" b="1" cap="all" dirty="0">
              <a:ln w="0">
                <a:noFill/>
              </a:ln>
              <a:solidFill>
                <a:srgbClr val="00B05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92145" y="1972532"/>
            <a:ext cx="151297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</a:rPr>
              <a:t>за</a:t>
            </a:r>
            <a:endParaRPr lang="ru-RU" sz="9600" b="1" cap="all" dirty="0">
              <a:ln w="0">
                <a:noFill/>
              </a:ln>
              <a:solidFill>
                <a:srgbClr val="0070C0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84203" y="2323876"/>
            <a:ext cx="419961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E838B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мозок</a:t>
            </a:r>
            <a:endParaRPr lang="ru-RU" sz="9600" b="1" cap="all" dirty="0">
              <a:ln w="0">
                <a:noFill/>
              </a:ln>
              <a:solidFill>
                <a:srgbClr val="E838BA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414288" y="1398888"/>
            <a:ext cx="218059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err="1">
                <a:ln w="0">
                  <a:noFill/>
                </a:ln>
                <a:solidFill>
                  <a:srgbClr val="7030A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зуд</a:t>
            </a:r>
            <a:endParaRPr lang="ru-RU" sz="9600" b="1" cap="all" dirty="0">
              <a:ln w="0">
                <a:noFill/>
              </a:ln>
              <a:solidFill>
                <a:srgbClr val="7030A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036768" y="3685207"/>
            <a:ext cx="36844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E838B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зрада</a:t>
            </a:r>
            <a:endParaRPr lang="ru-RU" sz="9600" b="1" cap="all" dirty="0">
              <a:ln w="0">
                <a:noFill/>
              </a:ln>
              <a:solidFill>
                <a:srgbClr val="E838BA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991269" y="2382351"/>
            <a:ext cx="419961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дереза</a:t>
            </a:r>
            <a:endParaRPr lang="ru-RU" sz="9600" b="1" cap="all" dirty="0">
              <a:ln w="0">
                <a:noFill/>
              </a:ln>
              <a:solidFill>
                <a:srgbClr val="00B05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091949" y="3631937"/>
            <a:ext cx="476765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E838B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музика</a:t>
            </a:r>
            <a:endParaRPr lang="ru-RU" sz="9600" b="1" cap="all" dirty="0">
              <a:ln w="0">
                <a:noFill/>
              </a:ln>
              <a:solidFill>
                <a:srgbClr val="E838BA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370593" y="5197165"/>
            <a:ext cx="11063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із</a:t>
            </a:r>
            <a:endParaRPr lang="ru-RU" sz="9600" b="1" cap="all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007339" y="3772812"/>
            <a:ext cx="22475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err="1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уду</a:t>
            </a:r>
            <a:endParaRPr lang="ru-RU" sz="9600" b="1" cap="all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382433" y="1414693"/>
            <a:ext cx="23006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err="1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зво</a:t>
            </a:r>
            <a:endParaRPr lang="ru-RU" sz="9600" b="1" cap="all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330724" y="4728954"/>
            <a:ext cx="602261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візерунок</a:t>
            </a:r>
            <a:endParaRPr lang="ru-RU" sz="9600" b="1" cap="all" dirty="0">
              <a:ln w="0">
                <a:noFill/>
              </a:ln>
              <a:solidFill>
                <a:srgbClr val="0070C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8207790" y="2428160"/>
            <a:ext cx="36535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00B050"/>
                </a:solidFill>
                <a:ea typeface="Tahoma" panose="020B0604030504040204" pitchFamily="34" charset="0"/>
                <a:cs typeface="Arial" panose="020B0604020202020204" pitchFamily="34" charset="0"/>
              </a:rPr>
              <a:t>казка</a:t>
            </a:r>
            <a:endParaRPr lang="ru-RU" sz="9600" b="1" cap="all" dirty="0">
              <a:ln w="0">
                <a:noFill/>
              </a:ln>
              <a:solidFill>
                <a:srgbClr val="00B050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521485" y="1187702"/>
            <a:ext cx="368825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озеро</a:t>
            </a:r>
            <a:endParaRPr lang="ru-RU" sz="9600" b="1" cap="all" dirty="0">
              <a:ln w="0">
                <a:noFill/>
              </a:ln>
              <a:solidFill>
                <a:srgbClr val="0070C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81467" y="2468041"/>
            <a:ext cx="41627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0070C0"/>
                </a:solidFill>
                <a:ea typeface="Tahoma" panose="020B0604030504040204" pitchFamily="34" charset="0"/>
                <a:cs typeface="Arial" panose="020B0604020202020204" pitchFamily="34" charset="0"/>
              </a:rPr>
              <a:t>мороз</a:t>
            </a:r>
            <a:endParaRPr lang="ru-RU" sz="9600" b="1" cap="all" dirty="0">
              <a:ln w="0">
                <a:noFill/>
              </a:ln>
              <a:solidFill>
                <a:srgbClr val="0070C0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106321" y="4710105"/>
            <a:ext cx="299594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коза</a:t>
            </a:r>
            <a:endParaRPr lang="ru-RU" sz="9600" b="1" cap="all" dirty="0">
              <a:ln w="0">
                <a:noFill/>
              </a:ln>
              <a:solidFill>
                <a:srgbClr val="00B05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964422" y="4557642"/>
            <a:ext cx="245291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7030A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звір</a:t>
            </a:r>
            <a:endParaRPr lang="ru-RU" sz="9600" b="1" cap="all" dirty="0">
              <a:ln w="0">
                <a:noFill/>
              </a:ln>
              <a:solidFill>
                <a:srgbClr val="7030A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950998" y="454979"/>
            <a:ext cx="8732066" cy="7524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Читай швидко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8333625" y="3708612"/>
            <a:ext cx="34018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зима</a:t>
            </a:r>
            <a:endParaRPr lang="ru-RU" sz="9600" b="1" cap="all" dirty="0">
              <a:ln w="0">
                <a:noFill/>
              </a:ln>
              <a:solidFill>
                <a:srgbClr val="0070C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 descr="Сочинение по картине Зимние забавы 2, 3 кла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4" y="3832397"/>
            <a:ext cx="2915945" cy="292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80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1500"/>
                            </p:stCondLst>
                            <p:childTnLst>
                              <p:par>
                                <p:cTn id="13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4500"/>
                            </p:stCondLst>
                            <p:childTnLst>
                              <p:par>
                                <p:cTn id="14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5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0500"/>
                            </p:stCondLst>
                            <p:childTnLst>
                              <p:par>
                                <p:cTn id="16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3500"/>
                            </p:stCondLst>
                            <p:childTnLst>
                              <p:par>
                                <p:cTn id="17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6500"/>
                            </p:stCondLst>
                            <p:childTnLst>
                              <p:par>
                                <p:cTn id="19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9500"/>
                            </p:stCondLst>
                            <p:childTnLst>
                              <p:par>
                                <p:cTn id="20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1000"/>
                            </p:stCondLst>
                            <p:childTnLst>
                              <p:par>
                                <p:cTn id="2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1500"/>
                            </p:stCondLst>
                            <p:childTnLst>
                              <p:par>
                                <p:cTn id="21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2500"/>
                            </p:stCondLst>
                            <p:childTnLst>
                              <p:par>
                                <p:cTn id="2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4000"/>
                            </p:stCondLst>
                            <p:childTnLst>
                              <p:par>
                                <p:cTn id="22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5500"/>
                            </p:stCondLst>
                            <p:childTnLst>
                              <p:par>
                                <p:cTn id="2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7000"/>
                            </p:stCondLst>
                            <p:childTnLst>
                              <p:par>
                                <p:cTn id="23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8500"/>
                            </p:stCondLst>
                            <p:childTnLst>
                              <p:par>
                                <p:cTn id="2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60000"/>
                            </p:stCondLst>
                            <p:childTnLst>
                              <p:par>
                                <p:cTn id="25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7" grpId="0"/>
      <p:bldP spid="7" grpId="1"/>
      <p:bldP spid="9" grpId="0"/>
      <p:bldP spid="9" grpId="1"/>
      <p:bldP spid="10" grpId="0"/>
      <p:bldP spid="10" grpId="1"/>
      <p:bldP spid="13" grpId="0"/>
      <p:bldP spid="13" grpId="1"/>
      <p:bldP spid="19" grpId="0"/>
      <p:bldP spid="19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22" grpId="0"/>
      <p:bldP spid="22" grpId="1"/>
      <p:bldP spid="23" grpId="0"/>
      <p:bldP spid="23" grpId="1"/>
      <p:bldP spid="24" grpId="0"/>
      <p:bldP spid="24" grpId="1"/>
      <p:bldP spid="40" grpId="0"/>
      <p:bldP spid="4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581934" y="417684"/>
            <a:ext cx="8732066" cy="851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</a:t>
            </a:r>
            <a:r>
              <a:rPr lang="uk-UA" sz="4000" b="1" dirty="0" err="1">
                <a:solidFill>
                  <a:schemeClr val="bg1"/>
                </a:solidFill>
              </a:rPr>
              <a:t>Сканворд</a:t>
            </a:r>
            <a:r>
              <a:rPr lang="uk-UA" sz="40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519" y="3097186"/>
            <a:ext cx="3256961" cy="32569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068" y="1456402"/>
            <a:ext cx="7027472" cy="5094309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978090" y="1716833"/>
            <a:ext cx="858416" cy="4637314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1971124" y="1716833"/>
            <a:ext cx="3701888" cy="839755"/>
          </a:xfrm>
          <a:prstGeom prst="roundRect">
            <a:avLst/>
          </a:prstGeom>
          <a:noFill/>
          <a:ln w="38100">
            <a:solidFill>
              <a:srgbClr val="F83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1981607" y="3601039"/>
            <a:ext cx="4680450" cy="868324"/>
          </a:xfrm>
          <a:prstGeom prst="roundRect">
            <a:avLst/>
          </a:prstGeom>
          <a:noFill/>
          <a:ln w="38100">
            <a:solidFill>
              <a:srgbClr val="F83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3890864" y="5513814"/>
            <a:ext cx="4674637" cy="840333"/>
          </a:xfrm>
          <a:prstGeom prst="roundRect">
            <a:avLst/>
          </a:prstGeom>
          <a:noFill/>
          <a:ln w="38100">
            <a:solidFill>
              <a:srgbClr val="F83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890864" y="1716833"/>
            <a:ext cx="858416" cy="4637314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986770" y="1751989"/>
            <a:ext cx="45878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4000" dirty="0">
                <a:solidFill>
                  <a:schemeClr val="bg2">
                    <a:lumMod val="25000"/>
                  </a:schemeClr>
                </a:solidFill>
              </a:rPr>
              <a:t>С</a:t>
            </a:r>
            <a:endParaRPr lang="ru-RU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86770" y="2712465"/>
            <a:ext cx="434734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4000" dirty="0" smtClean="0">
                <a:solidFill>
                  <a:schemeClr val="bg2">
                    <a:lumMod val="25000"/>
                  </a:schemeClr>
                </a:solidFill>
              </a:rPr>
              <a:t>Т</a:t>
            </a:r>
            <a:endParaRPr lang="ru-RU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16547" y="4602225"/>
            <a:ext cx="449162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4000" dirty="0" smtClean="0">
                <a:solidFill>
                  <a:schemeClr val="bg2">
                    <a:lumMod val="25000"/>
                  </a:schemeClr>
                </a:solidFill>
              </a:rPr>
              <a:t>Р</a:t>
            </a:r>
            <a:endParaRPr lang="ru-RU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774929" y="1684899"/>
            <a:ext cx="858416" cy="4637314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31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0" grpId="0" animBg="1"/>
      <p:bldP spid="51" grpId="0" animBg="1"/>
      <p:bldP spid="52" grpId="0" animBg="1"/>
      <p:bldP spid="11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50738" y="445746"/>
            <a:ext cx="8756193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70540"/>
            <a:ext cx="3041015" cy="371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323417" y="1557944"/>
            <a:ext cx="5500543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читання ми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закріплювати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вивчене про букву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вчитися читати речення з вивченими буквами,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працювати з прочитаними творами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96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585995" y="1863158"/>
            <a:ext cx="4634455" cy="4496815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7" y="1863159"/>
            <a:ext cx="5756962" cy="43177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93416" y="2680404"/>
            <a:ext cx="32196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 smtClean="0">
                <a:solidFill>
                  <a:srgbClr val="FF0000"/>
                </a:solidFill>
              </a:rPr>
              <a:t>о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 smtClean="0">
                <a:solidFill>
                  <a:srgbClr val="FF0000"/>
                </a:solidFill>
              </a:rPr>
              <a:t>о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з</a:t>
            </a:r>
          </a:p>
          <a:p>
            <a:pPr indent="241300" algn="ctr"/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 smtClean="0">
                <a:solidFill>
                  <a:srgbClr val="FF0000"/>
                </a:solidFill>
              </a:rPr>
              <a:t>о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вз</a:t>
            </a:r>
            <a:r>
              <a:rPr lang="uk-UA" sz="3600" b="1" dirty="0" smtClean="0">
                <a:solidFill>
                  <a:srgbClr val="FF0000"/>
                </a:solidFill>
              </a:rPr>
              <a:t>а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 smtClean="0">
                <a:solidFill>
                  <a:srgbClr val="FF0000"/>
                </a:solidFill>
              </a:rPr>
              <a:t>и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indent="241300" algn="ctr"/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 smtClean="0">
                <a:solidFill>
                  <a:srgbClr val="FF0000"/>
                </a:solidFill>
              </a:rPr>
              <a:t>о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вз</a:t>
            </a:r>
            <a:r>
              <a:rPr lang="uk-UA" sz="3600" b="1" dirty="0" smtClean="0">
                <a:solidFill>
                  <a:srgbClr val="FF0000"/>
                </a:solidFill>
              </a:rPr>
              <a:t>а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нк</a:t>
            </a:r>
            <a:r>
              <a:rPr lang="uk-UA" sz="3600" b="1" dirty="0" smtClean="0">
                <a:solidFill>
                  <a:srgbClr val="FF0000"/>
                </a:solidFill>
              </a:rPr>
              <a:t>а</a:t>
            </a:r>
            <a:endParaRPr lang="uk-UA" sz="3600" b="1" dirty="0">
              <a:solidFill>
                <a:schemeClr val="tx2">
                  <a:lumMod val="75000"/>
                </a:schemeClr>
              </a:solidFill>
            </a:endParaRP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 </a:t>
            </a:r>
            <a:endParaRPr lang="uk-UA" sz="3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indent="241300" algn="ctr"/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 smtClean="0">
                <a:solidFill>
                  <a:srgbClr val="FF0000"/>
                </a:solidFill>
              </a:rPr>
              <a:t>а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600" b="1" dirty="0" smtClean="0">
                <a:solidFill>
                  <a:srgbClr val="FF0000"/>
                </a:solidFill>
              </a:rPr>
              <a:t>о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к</a:t>
            </a:r>
            <a:endParaRPr lang="uk-UA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9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961135" y="445746"/>
            <a:ext cx="8756193" cy="9258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разом зі Щебетунчиком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23374" y="1519957"/>
            <a:ext cx="82332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sz="4500" b="1" dirty="0" err="1">
                <a:solidFill>
                  <a:srgbClr val="0070C0"/>
                </a:solidFill>
              </a:rPr>
              <a:t>Оз-оз-оз</a:t>
            </a:r>
            <a:r>
              <a:rPr lang="ru-RU" sz="4500" b="1" dirty="0">
                <a:solidFill>
                  <a:srgbClr val="0070C0"/>
                </a:solidFill>
              </a:rPr>
              <a:t> — ударив мороз.</a:t>
            </a:r>
          </a:p>
          <a:p>
            <a:pPr fontAlgn="base">
              <a:lnSpc>
                <a:spcPct val="150000"/>
              </a:lnSpc>
            </a:pPr>
            <a:r>
              <a:rPr lang="ru-RU" sz="4500" b="1" dirty="0" err="1">
                <a:solidFill>
                  <a:srgbClr val="0070C0"/>
                </a:solidFill>
              </a:rPr>
              <a:t>Рі-рі-рі</a:t>
            </a:r>
            <a:r>
              <a:rPr lang="ru-RU" sz="4500" b="1" dirty="0">
                <a:solidFill>
                  <a:srgbClr val="0070C0"/>
                </a:solidFill>
              </a:rPr>
              <a:t> — </a:t>
            </a:r>
            <a:r>
              <a:rPr lang="ru-RU" sz="4500" b="1" dirty="0" err="1">
                <a:solidFill>
                  <a:srgbClr val="0070C0"/>
                </a:solidFill>
              </a:rPr>
              <a:t>ковзанка</a:t>
            </a:r>
            <a:r>
              <a:rPr lang="ru-RU" sz="4500" b="1" dirty="0">
                <a:solidFill>
                  <a:srgbClr val="0070C0"/>
                </a:solidFill>
              </a:rPr>
              <a:t> в </a:t>
            </a:r>
            <a:r>
              <a:rPr lang="ru-RU" sz="4500" b="1" dirty="0" err="1">
                <a:solidFill>
                  <a:srgbClr val="0070C0"/>
                </a:solidFill>
              </a:rPr>
              <a:t>дворі</a:t>
            </a:r>
            <a:r>
              <a:rPr lang="ru-RU" sz="4500" b="1" dirty="0">
                <a:solidFill>
                  <a:srgbClr val="0070C0"/>
                </a:solidFill>
              </a:rPr>
              <a:t>.</a:t>
            </a:r>
          </a:p>
          <a:p>
            <a:pPr fontAlgn="base">
              <a:lnSpc>
                <a:spcPct val="150000"/>
              </a:lnSpc>
            </a:pPr>
            <a:r>
              <a:rPr lang="ru-RU" sz="4500" b="1" dirty="0">
                <a:solidFill>
                  <a:srgbClr val="0070C0"/>
                </a:solidFill>
              </a:rPr>
              <a:t>Ас-ас-ас — </a:t>
            </a:r>
            <a:r>
              <a:rPr lang="ru-RU" sz="4500" b="1" dirty="0" err="1">
                <a:solidFill>
                  <a:srgbClr val="0070C0"/>
                </a:solidFill>
              </a:rPr>
              <a:t>ковзани</a:t>
            </a:r>
            <a:r>
              <a:rPr lang="ru-RU" sz="4500" b="1" dirty="0">
                <a:solidFill>
                  <a:srgbClr val="0070C0"/>
                </a:solidFill>
              </a:rPr>
              <a:t> у нас.</a:t>
            </a:r>
          </a:p>
          <a:p>
            <a:pPr fontAlgn="base">
              <a:lnSpc>
                <a:spcPct val="150000"/>
              </a:lnSpc>
            </a:pPr>
            <a:r>
              <a:rPr lang="ru-RU" sz="4500" b="1" dirty="0" err="1">
                <a:solidFill>
                  <a:srgbClr val="0070C0"/>
                </a:solidFill>
              </a:rPr>
              <a:t>Сі-сі-сі</a:t>
            </a:r>
            <a:r>
              <a:rPr lang="ru-RU" sz="4500" b="1" dirty="0">
                <a:solidFill>
                  <a:srgbClr val="0070C0"/>
                </a:solidFill>
              </a:rPr>
              <a:t> — на </a:t>
            </a:r>
            <a:r>
              <a:rPr lang="ru-RU" sz="4500" b="1" dirty="0" err="1">
                <a:solidFill>
                  <a:srgbClr val="0070C0"/>
                </a:solidFill>
              </a:rPr>
              <a:t>ковзанку</a:t>
            </a:r>
            <a:r>
              <a:rPr lang="ru-RU" sz="4500" b="1" dirty="0">
                <a:solidFill>
                  <a:srgbClr val="0070C0"/>
                </a:solidFill>
              </a:rPr>
              <a:t> </a:t>
            </a:r>
            <a:r>
              <a:rPr lang="ru-RU" sz="4500" b="1" dirty="0" err="1">
                <a:solidFill>
                  <a:srgbClr val="0070C0"/>
                </a:solidFill>
              </a:rPr>
              <a:t>всі</a:t>
            </a:r>
            <a:r>
              <a:rPr lang="ru-RU" sz="4500" b="1" dirty="0">
                <a:solidFill>
                  <a:srgbClr val="0070C0"/>
                </a:solidFill>
              </a:rPr>
              <a:t>!</a:t>
            </a:r>
            <a:endParaRPr lang="uk-UA" sz="4500" b="1" dirty="0">
              <a:solidFill>
                <a:srgbClr val="0070C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7975" y="2196658"/>
            <a:ext cx="2715270" cy="3275231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52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538225" y="445745"/>
            <a:ext cx="8756193" cy="7658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Спускайся з </a:t>
            </a:r>
            <a:r>
              <a:rPr lang="ru-RU" sz="4000" b="1" dirty="0" err="1">
                <a:solidFill>
                  <a:schemeClr val="bg1"/>
                </a:solidFill>
              </a:rPr>
              <a:t>гірки</a:t>
            </a:r>
            <a:r>
              <a:rPr lang="ru-RU" sz="4000" b="1" dirty="0">
                <a:solidFill>
                  <a:schemeClr val="bg1"/>
                </a:solidFill>
              </a:rPr>
              <a:t>, </a:t>
            </a:r>
            <a:r>
              <a:rPr lang="ru-RU" sz="4000" b="1" dirty="0" err="1">
                <a:solidFill>
                  <a:schemeClr val="bg1"/>
                </a:solidFill>
              </a:rPr>
              <a:t>читаючи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речення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Горка на детской площадке | Бесплатно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07" y="2398191"/>
            <a:ext cx="4546537" cy="417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118105" y="2488663"/>
            <a:ext cx="64846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3600" b="1" dirty="0">
                <a:solidFill>
                  <a:srgbClr val="0070C0"/>
                </a:solidFill>
              </a:rPr>
              <a:t>    </a:t>
            </a:r>
            <a:r>
              <a:rPr lang="ru-RU" sz="3600" b="1" dirty="0" err="1">
                <a:solidFill>
                  <a:srgbClr val="0070C0"/>
                </a:solidFill>
              </a:rPr>
              <a:t>Ковзани</a:t>
            </a:r>
            <a:r>
              <a:rPr lang="ru-RU" sz="3600" b="1" dirty="0">
                <a:solidFill>
                  <a:srgbClr val="0070C0"/>
                </a:solidFill>
              </a:rPr>
              <a:t>.</a:t>
            </a:r>
          </a:p>
          <a:p>
            <a:pPr fontAlgn="base"/>
            <a:r>
              <a:rPr lang="ru-RU" sz="3600" b="1" dirty="0">
                <a:solidFill>
                  <a:srgbClr val="0070C0"/>
                </a:solidFill>
              </a:rPr>
              <a:t>       </a:t>
            </a:r>
            <a:r>
              <a:rPr lang="ru-RU" sz="3600" b="1" dirty="0" err="1" smtClean="0">
                <a:solidFill>
                  <a:srgbClr val="0070C0"/>
                </a:solidFill>
              </a:rPr>
              <a:t>Ковзанка</a:t>
            </a:r>
            <a:r>
              <a:rPr lang="ru-RU" sz="3600" b="1" dirty="0">
                <a:solidFill>
                  <a:srgbClr val="0070C0"/>
                </a:solidFill>
              </a:rPr>
              <a:t>.</a:t>
            </a:r>
          </a:p>
          <a:p>
            <a:pPr fontAlgn="base"/>
            <a:r>
              <a:rPr lang="ru-RU" sz="3600" b="1" dirty="0">
                <a:solidFill>
                  <a:srgbClr val="0070C0"/>
                </a:solidFill>
              </a:rPr>
              <a:t>         </a:t>
            </a:r>
            <a:r>
              <a:rPr lang="ru-RU" sz="3600" b="1" dirty="0" smtClean="0">
                <a:solidFill>
                  <a:srgbClr val="0070C0"/>
                </a:solidFill>
              </a:rPr>
              <a:t>У </a:t>
            </a:r>
            <a:r>
              <a:rPr lang="ru-RU" sz="3600" b="1" dirty="0" err="1">
                <a:solidFill>
                  <a:srgbClr val="0070C0"/>
                </a:solidFill>
              </a:rPr>
              <a:t>дворі</a:t>
            </a:r>
            <a:r>
              <a:rPr lang="ru-RU" sz="3600" b="1" dirty="0">
                <a:solidFill>
                  <a:srgbClr val="0070C0"/>
                </a:solidFill>
              </a:rPr>
              <a:t> </a:t>
            </a:r>
            <a:r>
              <a:rPr lang="ru-RU" sz="3600" b="1" dirty="0" err="1">
                <a:solidFill>
                  <a:srgbClr val="0070C0"/>
                </a:solidFill>
              </a:rPr>
              <a:t>ковзанка</a:t>
            </a:r>
            <a:r>
              <a:rPr lang="ru-RU" sz="3600" b="1" dirty="0">
                <a:solidFill>
                  <a:srgbClr val="0070C0"/>
                </a:solidFill>
              </a:rPr>
              <a:t>.</a:t>
            </a:r>
          </a:p>
          <a:p>
            <a:pPr fontAlgn="base"/>
            <a:r>
              <a:rPr lang="ru-RU" sz="3600" b="1" dirty="0">
                <a:solidFill>
                  <a:srgbClr val="0070C0"/>
                </a:solidFill>
              </a:rPr>
              <a:t>            </a:t>
            </a:r>
            <a:r>
              <a:rPr lang="ru-RU" sz="3600" b="1" dirty="0" smtClean="0">
                <a:solidFill>
                  <a:srgbClr val="0070C0"/>
                </a:solidFill>
              </a:rPr>
              <a:t>Коло </a:t>
            </a:r>
            <a:r>
              <a:rPr lang="ru-RU" sz="3600" b="1" dirty="0" err="1" smtClean="0">
                <a:solidFill>
                  <a:srgbClr val="0070C0"/>
                </a:solidFill>
              </a:rPr>
              <a:t>ковзанки</a:t>
            </a:r>
            <a:r>
              <a:rPr lang="ru-RU" sz="3600" b="1" dirty="0" smtClean="0">
                <a:solidFill>
                  <a:srgbClr val="0070C0"/>
                </a:solidFill>
              </a:rPr>
              <a:t> </a:t>
            </a:r>
            <a:r>
              <a:rPr lang="ru-RU" sz="3600" b="1" dirty="0" err="1" smtClean="0">
                <a:solidFill>
                  <a:srgbClr val="0070C0"/>
                </a:solidFill>
              </a:rPr>
              <a:t>діти</a:t>
            </a:r>
            <a:r>
              <a:rPr lang="ru-RU" sz="3600" b="1" dirty="0" smtClean="0">
                <a:solidFill>
                  <a:srgbClr val="0070C0"/>
                </a:solidFill>
              </a:rPr>
              <a:t>.                                                               </a:t>
            </a:r>
            <a:endParaRPr lang="ru-RU" sz="3600" b="1" dirty="0">
              <a:solidFill>
                <a:srgbClr val="0070C0"/>
              </a:solidFill>
            </a:endParaRPr>
          </a:p>
          <a:p>
            <a:pPr fontAlgn="base"/>
            <a:r>
              <a:rPr lang="ru-RU" sz="3600" b="1" dirty="0">
                <a:solidFill>
                  <a:srgbClr val="0070C0"/>
                </a:solidFill>
              </a:rPr>
              <a:t>                 </a:t>
            </a:r>
            <a:r>
              <a:rPr lang="ru-RU" sz="3600" b="1" dirty="0" err="1" smtClean="0">
                <a:solidFill>
                  <a:srgbClr val="0070C0"/>
                </a:solidFill>
              </a:rPr>
              <a:t>Діти</a:t>
            </a:r>
            <a:r>
              <a:rPr lang="ru-RU" sz="3600" b="1" dirty="0" smtClean="0">
                <a:solidFill>
                  <a:srgbClr val="0070C0"/>
                </a:solidFill>
              </a:rPr>
              <a:t> </a:t>
            </a:r>
            <a:r>
              <a:rPr lang="ru-RU" sz="3600" b="1" dirty="0">
                <a:solidFill>
                  <a:srgbClr val="0070C0"/>
                </a:solidFill>
              </a:rPr>
              <a:t>стали на </a:t>
            </a:r>
            <a:r>
              <a:rPr lang="ru-RU" sz="3600" b="1" dirty="0" err="1">
                <a:solidFill>
                  <a:srgbClr val="0070C0"/>
                </a:solidFill>
              </a:rPr>
              <a:t>ковзани</a:t>
            </a:r>
            <a:r>
              <a:rPr lang="ru-RU" sz="3600" b="1" dirty="0">
                <a:solidFill>
                  <a:srgbClr val="0070C0"/>
                </a:solidFill>
              </a:rPr>
              <a:t>.</a:t>
            </a:r>
            <a:endParaRPr lang="uk-UA" sz="3600" b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Афіша розваг для дітей та родини у Вінниці 18 - 19 лютого | Діти в місті  Вінниц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22" y="1283308"/>
            <a:ext cx="4607413" cy="2410710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03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52075</TotalTime>
  <Words>898</Words>
  <Application>Microsoft Office PowerPoint</Application>
  <PresentationFormat>Произвольный</PresentationFormat>
  <Paragraphs>148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3258</cp:revision>
  <dcterms:created xsi:type="dcterms:W3CDTF">2018-01-05T16:38:53Z</dcterms:created>
  <dcterms:modified xsi:type="dcterms:W3CDTF">2023-12-09T19:09:56Z</dcterms:modified>
</cp:coreProperties>
</file>