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1648" r:id="rId3"/>
    <p:sldId id="1606" r:id="rId4"/>
    <p:sldId id="1533" r:id="rId5"/>
    <p:sldId id="1316" r:id="rId6"/>
    <p:sldId id="1643" r:id="rId7"/>
    <p:sldId id="1577" r:id="rId8"/>
    <p:sldId id="1629" r:id="rId9"/>
    <p:sldId id="1591" r:id="rId10"/>
    <p:sldId id="1649" r:id="rId11"/>
    <p:sldId id="1646" r:id="rId12"/>
    <p:sldId id="1628" r:id="rId13"/>
    <p:sldId id="1631" r:id="rId14"/>
    <p:sldId id="1620" r:id="rId15"/>
    <p:sldId id="1639" r:id="rId16"/>
    <p:sldId id="151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B80"/>
    <a:srgbClr val="FF3300"/>
    <a:srgbClr val="FF3399"/>
    <a:srgbClr val="99FFCC"/>
    <a:srgbClr val="CCFF66"/>
    <a:srgbClr val="FFB7FF"/>
    <a:srgbClr val="FF99FF"/>
    <a:srgbClr val="ECDAB2"/>
    <a:srgbClr val="E6CEA0"/>
    <a:srgbClr val="CC8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98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273628" y="4208839"/>
            <a:ext cx="9658177" cy="1736646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chemeClr val="bg1"/>
                </a:solidFill>
              </a:rPr>
              <a:t>Додавання</a:t>
            </a:r>
            <a:r>
              <a:rPr lang="ru-RU" sz="4800" b="1" dirty="0">
                <a:solidFill>
                  <a:schemeClr val="bg1"/>
                </a:solidFill>
              </a:rPr>
              <a:t> і </a:t>
            </a:r>
            <a:r>
              <a:rPr lang="ru-RU" sz="4800" b="1" dirty="0" err="1">
                <a:solidFill>
                  <a:schemeClr val="bg1"/>
                </a:solidFill>
              </a:rPr>
              <a:t>віднімання</a:t>
            </a:r>
            <a:r>
              <a:rPr lang="ru-RU" sz="4800" b="1" dirty="0">
                <a:solidFill>
                  <a:schemeClr val="bg1"/>
                </a:solidFill>
              </a:rPr>
              <a:t> числа 4. </a:t>
            </a:r>
          </a:p>
          <a:p>
            <a:pPr algn="ctr"/>
            <a:r>
              <a:rPr lang="ru-RU" sz="4800" b="1" dirty="0" err="1">
                <a:solidFill>
                  <a:schemeClr val="bg1"/>
                </a:solidFill>
              </a:rPr>
              <a:t>Побудова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відрізків</a:t>
            </a:r>
            <a:endParaRPr lang="uk-UA" sz="4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C345FCA-425B-5A49-6539-83FB718DC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804" y="1048621"/>
            <a:ext cx="3223796" cy="3014418"/>
          </a:xfrm>
          <a:prstGeom prst="round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16" name="Прямокутник 16">
            <a:extLst>
              <a:ext uri="{FF2B5EF4-FFF2-40B4-BE49-F238E27FC236}">
                <a16:creationId xmlns="" xmlns:a16="http://schemas.microsoft.com/office/drawing/2014/main" id="{CD7397E8-8656-DDCC-D1F0-26A04B42E34D}"/>
              </a:ext>
            </a:extLst>
          </p:cNvPr>
          <p:cNvSpPr/>
          <p:nvPr/>
        </p:nvSpPr>
        <p:spPr>
          <a:xfrm>
            <a:off x="2718541" y="1466368"/>
            <a:ext cx="1299029" cy="987182"/>
          </a:xfrm>
          <a:prstGeom prst="rect">
            <a:avLst/>
          </a:prstGeom>
          <a:solidFill>
            <a:srgbClr val="189E8F"/>
          </a:solidFill>
          <a:ln>
            <a:solidFill>
              <a:srgbClr val="189E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1C4F9CA-6B42-97ED-163A-3C46F7D3B28F}"/>
              </a:ext>
            </a:extLst>
          </p:cNvPr>
          <p:cNvSpPr txBox="1"/>
          <p:nvPr/>
        </p:nvSpPr>
        <p:spPr>
          <a:xfrm>
            <a:off x="2881546" y="1868762"/>
            <a:ext cx="1136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 + 4</a:t>
            </a:r>
          </a:p>
          <a:p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 –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5805E1F-5A7E-2E71-8CCC-E503BC82BF25}"/>
              </a:ext>
            </a:extLst>
          </p:cNvPr>
          <p:cNvSpPr txBox="1"/>
          <p:nvPr/>
        </p:nvSpPr>
        <p:spPr>
          <a:xfrm>
            <a:off x="2473605" y="1559849"/>
            <a:ext cx="178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x-none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1" y="1556358"/>
            <a:ext cx="3238335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50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1" y="1013211"/>
            <a:ext cx="2070013" cy="457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3495839" y="3685741"/>
            <a:ext cx="1892702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7 – 3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86945" y="3730751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3426" y="2978086"/>
            <a:ext cx="99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3 і 7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59054" y="3519054"/>
            <a:ext cx="262328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929621" y="3685741"/>
            <a:ext cx="1892702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4 – 0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20727" y="3730751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77208" y="2978086"/>
            <a:ext cx="99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4 і 0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500917" y="3519054"/>
            <a:ext cx="262328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435936" y="3685741"/>
            <a:ext cx="1892702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5 – 2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827042" y="3730751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83523" y="2978086"/>
            <a:ext cx="99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2 і 5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9490823" y="3519054"/>
            <a:ext cx="262328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3495839" y="5426893"/>
            <a:ext cx="1892702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8 – 0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86945" y="5471903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43426" y="4719238"/>
            <a:ext cx="99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0 і 8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559054" y="5260206"/>
            <a:ext cx="262328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929621" y="5426893"/>
            <a:ext cx="1892702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9 – 1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20727" y="5471903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77208" y="4719238"/>
            <a:ext cx="99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1 і 9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008247" y="5260206"/>
            <a:ext cx="262328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435936" y="5426893"/>
            <a:ext cx="1892702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10 – 4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49947" y="5480059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25575" y="4719238"/>
            <a:ext cx="131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10 і 4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8883523" y="5260206"/>
            <a:ext cx="362077" cy="471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95839" y="1394845"/>
            <a:ext cx="6024024" cy="8584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</a:rPr>
              <a:t>У </a:t>
            </a:r>
            <a:r>
              <a:rPr lang="ru-RU" dirty="0" err="1">
                <a:solidFill>
                  <a:srgbClr val="7030A0"/>
                </a:solidFill>
              </a:rPr>
              <a:t>кожній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парі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підкресли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більше</a:t>
            </a:r>
            <a:r>
              <a:rPr lang="ru-RU" dirty="0">
                <a:solidFill>
                  <a:srgbClr val="7030A0"/>
                </a:solidFill>
              </a:rPr>
              <a:t> число. </a:t>
            </a:r>
            <a:r>
              <a:rPr lang="ru-RU" dirty="0" err="1">
                <a:solidFill>
                  <a:srgbClr val="7030A0"/>
                </a:solidFill>
              </a:rPr>
              <a:t>Знайди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різницю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цих</a:t>
            </a:r>
            <a:r>
              <a:rPr lang="ru-RU" dirty="0">
                <a:solidFill>
                  <a:srgbClr val="7030A0"/>
                </a:solidFill>
              </a:rPr>
              <a:t> чисел.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235794" y="473741"/>
            <a:ext cx="8732066" cy="75781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r>
              <a:rPr lang="en-US" sz="4000" b="1" dirty="0" smtClean="0">
                <a:solidFill>
                  <a:schemeClr val="bg1"/>
                </a:solidFill>
              </a:rPr>
              <a:t>                        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1034144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3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24" grpId="0" animBg="1"/>
      <p:bldP spid="25" grpId="0"/>
      <p:bldP spid="30" grpId="0" animBg="1"/>
      <p:bldP spid="33" grpId="0"/>
      <p:bldP spid="40" grpId="0" animBg="1"/>
      <p:bldP spid="41" grpId="0"/>
      <p:bldP spid="44" grpId="0" animBg="1"/>
      <p:bldP spid="45" grpId="0"/>
      <p:bldP spid="48" grpId="0" animBg="1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2545343" y="1351296"/>
            <a:ext cx="6940392" cy="71788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>
                <a:solidFill>
                  <a:srgbClr val="7030A0"/>
                </a:solidFill>
              </a:rPr>
              <a:t>Виконай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віднімання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числа </a:t>
            </a:r>
            <a:r>
              <a:rPr lang="uk-UA" sz="2000" dirty="0" smtClean="0">
                <a:solidFill>
                  <a:srgbClr val="7030A0"/>
                </a:solidFill>
              </a:rPr>
              <a:t>частинами </a:t>
            </a:r>
            <a:r>
              <a:rPr lang="ru-RU" sz="2000" dirty="0" smtClean="0">
                <a:solidFill>
                  <a:srgbClr val="7030A0"/>
                </a:solidFill>
              </a:rPr>
              <a:t>за </a:t>
            </a:r>
            <a:r>
              <a:rPr lang="ru-RU" sz="2000" dirty="0" err="1">
                <a:solidFill>
                  <a:srgbClr val="7030A0"/>
                </a:solidFill>
              </a:rPr>
              <a:t>допомогою</a:t>
            </a:r>
            <a:r>
              <a:rPr lang="ru-RU" sz="2000" dirty="0">
                <a:solidFill>
                  <a:srgbClr val="7030A0"/>
                </a:solidFill>
              </a:rPr>
              <a:t> числового </a:t>
            </a:r>
            <a:r>
              <a:rPr lang="ru-RU" sz="2000" dirty="0" err="1">
                <a:solidFill>
                  <a:srgbClr val="7030A0"/>
                </a:solidFill>
              </a:rPr>
              <a:t>відрізка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</p:txBody>
      </p:sp>
      <p:cxnSp>
        <p:nvCxnSpPr>
          <p:cNvPr id="20" name="Прямая соединительная линия 7">
            <a:extLst>
              <a:ext uri="{FF2B5EF4-FFF2-40B4-BE49-F238E27FC236}">
                <a16:creationId xmlns="" xmlns:a16="http://schemas.microsoft.com/office/drawing/2014/main" id="{A96FE794-AAB3-D3CB-9A07-45DB9E36380A}"/>
              </a:ext>
            </a:extLst>
          </p:cNvPr>
          <p:cNvCxnSpPr>
            <a:cxnSpLocks/>
            <a:endCxn id="43" idx="6"/>
          </p:cNvCxnSpPr>
          <p:nvPr/>
        </p:nvCxnSpPr>
        <p:spPr>
          <a:xfrm flipV="1">
            <a:off x="1225916" y="2785902"/>
            <a:ext cx="9697771" cy="2239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11">
            <a:extLst>
              <a:ext uri="{FF2B5EF4-FFF2-40B4-BE49-F238E27FC236}">
                <a16:creationId xmlns="" xmlns:a16="http://schemas.microsoft.com/office/drawing/2014/main" id="{7F502A63-5D6E-3888-CFDF-2E84306AD0D2}"/>
              </a:ext>
            </a:extLst>
          </p:cNvPr>
          <p:cNvCxnSpPr/>
          <p:nvPr/>
        </p:nvCxnSpPr>
        <p:spPr>
          <a:xfrm>
            <a:off x="3059970" y="263990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4">
            <a:extLst>
              <a:ext uri="{FF2B5EF4-FFF2-40B4-BE49-F238E27FC236}">
                <a16:creationId xmlns="" xmlns:a16="http://schemas.microsoft.com/office/drawing/2014/main" id="{F4658C29-22C9-8DD0-1631-0768E2D95022}"/>
              </a:ext>
            </a:extLst>
          </p:cNvPr>
          <p:cNvCxnSpPr/>
          <p:nvPr/>
        </p:nvCxnSpPr>
        <p:spPr>
          <a:xfrm>
            <a:off x="3990642" y="263990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8">
            <a:extLst>
              <a:ext uri="{FF2B5EF4-FFF2-40B4-BE49-F238E27FC236}">
                <a16:creationId xmlns="" xmlns:a16="http://schemas.microsoft.com/office/drawing/2014/main" id="{35C72BC1-E140-6276-EC03-26507DE73A97}"/>
              </a:ext>
            </a:extLst>
          </p:cNvPr>
          <p:cNvCxnSpPr/>
          <p:nvPr/>
        </p:nvCxnSpPr>
        <p:spPr>
          <a:xfrm>
            <a:off x="4961992" y="263990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9">
            <a:extLst>
              <a:ext uri="{FF2B5EF4-FFF2-40B4-BE49-F238E27FC236}">
                <a16:creationId xmlns="" xmlns:a16="http://schemas.microsoft.com/office/drawing/2014/main" id="{886D04BD-EBBB-E41F-0F03-B18594DAF52B}"/>
              </a:ext>
            </a:extLst>
          </p:cNvPr>
          <p:cNvCxnSpPr/>
          <p:nvPr/>
        </p:nvCxnSpPr>
        <p:spPr>
          <a:xfrm>
            <a:off x="6015539" y="263990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31">
            <a:extLst>
              <a:ext uri="{FF2B5EF4-FFF2-40B4-BE49-F238E27FC236}">
                <a16:creationId xmlns="" xmlns:a16="http://schemas.microsoft.com/office/drawing/2014/main" id="{74D2E5E3-E44A-9A6F-F5D7-A98756BD896F}"/>
              </a:ext>
            </a:extLst>
          </p:cNvPr>
          <p:cNvCxnSpPr/>
          <p:nvPr/>
        </p:nvCxnSpPr>
        <p:spPr>
          <a:xfrm>
            <a:off x="7013925" y="263990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736CCA6-CD4C-95E4-73E6-AF5FA578CA75}"/>
              </a:ext>
            </a:extLst>
          </p:cNvPr>
          <p:cNvSpPr txBox="1"/>
          <p:nvPr/>
        </p:nvSpPr>
        <p:spPr>
          <a:xfrm>
            <a:off x="1957916" y="290446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1CB65FB-A0BA-7E8A-4D44-A9521289F3AA}"/>
              </a:ext>
            </a:extLst>
          </p:cNvPr>
          <p:cNvSpPr txBox="1"/>
          <p:nvPr/>
        </p:nvSpPr>
        <p:spPr>
          <a:xfrm>
            <a:off x="2845527" y="2911462"/>
            <a:ext cx="44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7D35960-7028-B8F4-7B63-C36ABEB94845}"/>
              </a:ext>
            </a:extLst>
          </p:cNvPr>
          <p:cNvSpPr txBox="1"/>
          <p:nvPr/>
        </p:nvSpPr>
        <p:spPr>
          <a:xfrm>
            <a:off x="3776613" y="290446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08DC541-0E2C-8E93-730D-A1E6DBDACDF3}"/>
              </a:ext>
            </a:extLst>
          </p:cNvPr>
          <p:cNvSpPr txBox="1"/>
          <p:nvPr/>
        </p:nvSpPr>
        <p:spPr>
          <a:xfrm>
            <a:off x="4753089" y="290446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209240B-EF49-4F07-F64D-F2BD4755353E}"/>
              </a:ext>
            </a:extLst>
          </p:cNvPr>
          <p:cNvSpPr txBox="1"/>
          <p:nvPr/>
        </p:nvSpPr>
        <p:spPr>
          <a:xfrm>
            <a:off x="5812358" y="288143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cxnSp>
        <p:nvCxnSpPr>
          <p:cNvPr id="33" name="Прямая соединительная линия 68">
            <a:extLst>
              <a:ext uri="{FF2B5EF4-FFF2-40B4-BE49-F238E27FC236}">
                <a16:creationId xmlns="" xmlns:a16="http://schemas.microsoft.com/office/drawing/2014/main" id="{BB1A9159-C6B5-755D-52F6-7F400E7AA2D8}"/>
              </a:ext>
            </a:extLst>
          </p:cNvPr>
          <p:cNvCxnSpPr/>
          <p:nvPr/>
        </p:nvCxnSpPr>
        <p:spPr>
          <a:xfrm>
            <a:off x="2075754" y="263990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9D1A25B-963A-0D84-BC4E-9D96C3D8BDDA}"/>
              </a:ext>
            </a:extLst>
          </p:cNvPr>
          <p:cNvSpPr txBox="1"/>
          <p:nvPr/>
        </p:nvSpPr>
        <p:spPr>
          <a:xfrm>
            <a:off x="6765634" y="2911462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2922C83-52D8-7D0E-3DF3-E5F3FDCC1841}"/>
              </a:ext>
            </a:extLst>
          </p:cNvPr>
          <p:cNvSpPr txBox="1"/>
          <p:nvPr/>
        </p:nvSpPr>
        <p:spPr>
          <a:xfrm>
            <a:off x="7764020" y="2911462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6B8234C-7BE7-DDD0-BE08-C1EB967FEC57}"/>
              </a:ext>
            </a:extLst>
          </p:cNvPr>
          <p:cNvSpPr txBox="1"/>
          <p:nvPr/>
        </p:nvSpPr>
        <p:spPr>
          <a:xfrm>
            <a:off x="8762406" y="2919010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Прямая соединительная линия 75">
            <a:extLst>
              <a:ext uri="{FF2B5EF4-FFF2-40B4-BE49-F238E27FC236}">
                <a16:creationId xmlns="" xmlns:a16="http://schemas.microsoft.com/office/drawing/2014/main" id="{DF99D91B-9D92-C633-E6C2-0EA989271D40}"/>
              </a:ext>
            </a:extLst>
          </p:cNvPr>
          <p:cNvCxnSpPr/>
          <p:nvPr/>
        </p:nvCxnSpPr>
        <p:spPr>
          <a:xfrm>
            <a:off x="7951936" y="263990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77">
            <a:extLst>
              <a:ext uri="{FF2B5EF4-FFF2-40B4-BE49-F238E27FC236}">
                <a16:creationId xmlns="" xmlns:a16="http://schemas.microsoft.com/office/drawing/2014/main" id="{8FF89221-6814-EB2B-C996-D879238C65D5}"/>
              </a:ext>
            </a:extLst>
          </p:cNvPr>
          <p:cNvCxnSpPr/>
          <p:nvPr/>
        </p:nvCxnSpPr>
        <p:spPr>
          <a:xfrm>
            <a:off x="8959244" y="263990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1A9A9B9-BBEF-A25A-5986-871E698AEA59}"/>
              </a:ext>
            </a:extLst>
          </p:cNvPr>
          <p:cNvSpPr txBox="1"/>
          <p:nvPr/>
        </p:nvSpPr>
        <p:spPr>
          <a:xfrm>
            <a:off x="1017013" y="290446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Прямая соединительная линия 58">
            <a:extLst>
              <a:ext uri="{FF2B5EF4-FFF2-40B4-BE49-F238E27FC236}">
                <a16:creationId xmlns="" xmlns:a16="http://schemas.microsoft.com/office/drawing/2014/main" id="{D869E7C9-76E2-BD33-70EA-2E93029AE4CE}"/>
              </a:ext>
            </a:extLst>
          </p:cNvPr>
          <p:cNvCxnSpPr/>
          <p:nvPr/>
        </p:nvCxnSpPr>
        <p:spPr>
          <a:xfrm>
            <a:off x="9889165" y="265221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C196B41-9C1D-519A-71C0-5BC64C83F0E3}"/>
              </a:ext>
            </a:extLst>
          </p:cNvPr>
          <p:cNvSpPr txBox="1"/>
          <p:nvPr/>
        </p:nvSpPr>
        <p:spPr>
          <a:xfrm>
            <a:off x="9693829" y="2919010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91CE6FE-0B3D-7794-27BF-EF35C0BABAEA}"/>
              </a:ext>
            </a:extLst>
          </p:cNvPr>
          <p:cNvSpPr txBox="1"/>
          <p:nvPr/>
        </p:nvSpPr>
        <p:spPr>
          <a:xfrm>
            <a:off x="10488050" y="2921520"/>
            <a:ext cx="79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9756B889-2422-5DE6-7B56-296493E275E3}"/>
              </a:ext>
            </a:extLst>
          </p:cNvPr>
          <p:cNvSpPr/>
          <p:nvPr/>
        </p:nvSpPr>
        <p:spPr>
          <a:xfrm>
            <a:off x="10714484" y="2691011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EC1278B8-449F-D76B-ED5C-1E3BEF09C95F}"/>
              </a:ext>
            </a:extLst>
          </p:cNvPr>
          <p:cNvSpPr/>
          <p:nvPr/>
        </p:nvSpPr>
        <p:spPr>
          <a:xfrm>
            <a:off x="1144243" y="2708270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Стрілка: вигнута вгору 59">
            <a:extLst>
              <a:ext uri="{FF2B5EF4-FFF2-40B4-BE49-F238E27FC236}">
                <a16:creationId xmlns="" xmlns:a16="http://schemas.microsoft.com/office/drawing/2014/main" id="{FD5270C1-E5E6-7B60-5895-366360E452BD}"/>
              </a:ext>
            </a:extLst>
          </p:cNvPr>
          <p:cNvSpPr/>
          <p:nvPr/>
        </p:nvSpPr>
        <p:spPr>
          <a:xfrm flipH="1">
            <a:off x="4997185" y="2391139"/>
            <a:ext cx="1018354" cy="261073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6" name="Стрілка: вигнута вгору 67">
            <a:extLst>
              <a:ext uri="{FF2B5EF4-FFF2-40B4-BE49-F238E27FC236}">
                <a16:creationId xmlns="" xmlns:a16="http://schemas.microsoft.com/office/drawing/2014/main" id="{1A696657-C495-3E19-EA60-EA3C541A172E}"/>
              </a:ext>
            </a:extLst>
          </p:cNvPr>
          <p:cNvSpPr/>
          <p:nvPr/>
        </p:nvSpPr>
        <p:spPr>
          <a:xfrm flipH="1">
            <a:off x="4019784" y="2369576"/>
            <a:ext cx="1052360" cy="261074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7" name="Прямокутник: округлені кути 39">
            <a:extLst>
              <a:ext uri="{FF2B5EF4-FFF2-40B4-BE49-F238E27FC236}">
                <a16:creationId xmlns="" xmlns:a16="http://schemas.microsoft.com/office/drawing/2014/main" id="{2F10C7A5-371A-3A43-E9FE-EE587E398564}"/>
              </a:ext>
            </a:extLst>
          </p:cNvPr>
          <p:cNvSpPr/>
          <p:nvPr/>
        </p:nvSpPr>
        <p:spPr>
          <a:xfrm>
            <a:off x="1797857" y="3926479"/>
            <a:ext cx="219278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– 2 = 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Прямокутник: округлені кути 40">
            <a:extLst>
              <a:ext uri="{FF2B5EF4-FFF2-40B4-BE49-F238E27FC236}">
                <a16:creationId xmlns="" xmlns:a16="http://schemas.microsoft.com/office/drawing/2014/main" id="{DBBB2C61-7559-D047-2B7F-75CC5B2E48F9}"/>
              </a:ext>
            </a:extLst>
          </p:cNvPr>
          <p:cNvSpPr/>
          <p:nvPr/>
        </p:nvSpPr>
        <p:spPr>
          <a:xfrm>
            <a:off x="1797857" y="4811697"/>
            <a:ext cx="219278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– 3 = 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Прямокутник: округлені кути 41">
            <a:extLst>
              <a:ext uri="{FF2B5EF4-FFF2-40B4-BE49-F238E27FC236}">
                <a16:creationId xmlns="" xmlns:a16="http://schemas.microsoft.com/office/drawing/2014/main" id="{2F7D08E7-30FC-C6DE-7BE1-31B8AF2EAEB4}"/>
              </a:ext>
            </a:extLst>
          </p:cNvPr>
          <p:cNvSpPr/>
          <p:nvPr/>
        </p:nvSpPr>
        <p:spPr>
          <a:xfrm>
            <a:off x="1797857" y="5696915"/>
            <a:ext cx="219278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– 4 =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Прямокутник: округлені кути 42">
            <a:extLst>
              <a:ext uri="{FF2B5EF4-FFF2-40B4-BE49-F238E27FC236}">
                <a16:creationId xmlns="" xmlns:a16="http://schemas.microsoft.com/office/drawing/2014/main" id="{E05573E1-CC76-79EC-0902-72C320A3C72F}"/>
              </a:ext>
            </a:extLst>
          </p:cNvPr>
          <p:cNvSpPr/>
          <p:nvPr/>
        </p:nvSpPr>
        <p:spPr>
          <a:xfrm>
            <a:off x="5357542" y="3926479"/>
            <a:ext cx="219278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9 – 2 = 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Прямокутник: округлені кути 43">
            <a:extLst>
              <a:ext uri="{FF2B5EF4-FFF2-40B4-BE49-F238E27FC236}">
                <a16:creationId xmlns="" xmlns:a16="http://schemas.microsoft.com/office/drawing/2014/main" id="{2BEF840B-72B3-8C85-BCAE-D5E738292C9B}"/>
              </a:ext>
            </a:extLst>
          </p:cNvPr>
          <p:cNvSpPr/>
          <p:nvPr/>
        </p:nvSpPr>
        <p:spPr>
          <a:xfrm>
            <a:off x="5357542" y="4811697"/>
            <a:ext cx="219278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9 – 3 = 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Прямокутник: округлені кути 44">
            <a:extLst>
              <a:ext uri="{FF2B5EF4-FFF2-40B4-BE49-F238E27FC236}">
                <a16:creationId xmlns="" xmlns:a16="http://schemas.microsoft.com/office/drawing/2014/main" id="{AE1768FA-7691-E486-6685-0458BF4D7B49}"/>
              </a:ext>
            </a:extLst>
          </p:cNvPr>
          <p:cNvSpPr/>
          <p:nvPr/>
        </p:nvSpPr>
        <p:spPr>
          <a:xfrm>
            <a:off x="5357542" y="5696915"/>
            <a:ext cx="219278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9 – 4 = 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2E5949A-9909-329A-0994-194459729366}"/>
              </a:ext>
            </a:extLst>
          </p:cNvPr>
          <p:cNvSpPr txBox="1"/>
          <p:nvPr/>
        </p:nvSpPr>
        <p:spPr>
          <a:xfrm>
            <a:off x="3400273" y="3964269"/>
            <a:ext cx="56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8CF67E87-91E6-7613-176A-D4469F2452B3}"/>
              </a:ext>
            </a:extLst>
          </p:cNvPr>
          <p:cNvSpPr txBox="1"/>
          <p:nvPr/>
        </p:nvSpPr>
        <p:spPr>
          <a:xfrm>
            <a:off x="3400273" y="4830592"/>
            <a:ext cx="56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1BAD973-41F7-49EC-697C-A2D82F13A7EE}"/>
              </a:ext>
            </a:extLst>
          </p:cNvPr>
          <p:cNvSpPr txBox="1"/>
          <p:nvPr/>
        </p:nvSpPr>
        <p:spPr>
          <a:xfrm>
            <a:off x="3400273" y="5715810"/>
            <a:ext cx="56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EF650D1-6E13-A06F-3CCB-7273421FBF8F}"/>
              </a:ext>
            </a:extLst>
          </p:cNvPr>
          <p:cNvSpPr txBox="1"/>
          <p:nvPr/>
        </p:nvSpPr>
        <p:spPr>
          <a:xfrm>
            <a:off x="6987640" y="3964269"/>
            <a:ext cx="56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FE64BA5-4F8A-688C-E35A-5E747DAAE936}"/>
              </a:ext>
            </a:extLst>
          </p:cNvPr>
          <p:cNvSpPr txBox="1"/>
          <p:nvPr/>
        </p:nvSpPr>
        <p:spPr>
          <a:xfrm>
            <a:off x="6987640" y="4830592"/>
            <a:ext cx="56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1EAB9901-1B9F-70B1-4353-E3611411FDA6}"/>
              </a:ext>
            </a:extLst>
          </p:cNvPr>
          <p:cNvSpPr txBox="1"/>
          <p:nvPr/>
        </p:nvSpPr>
        <p:spPr>
          <a:xfrm>
            <a:off x="6987640" y="5715810"/>
            <a:ext cx="56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235794" y="473741"/>
            <a:ext cx="8732066" cy="75781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r>
              <a:rPr lang="en-US" sz="4000" b="1" dirty="0" smtClean="0">
                <a:solidFill>
                  <a:schemeClr val="bg1"/>
                </a:solidFill>
              </a:rPr>
              <a:t>                        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1034144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3" name="Стрілка: вигнута вгору 67">
            <a:extLst>
              <a:ext uri="{FF2B5EF4-FFF2-40B4-BE49-F238E27FC236}">
                <a16:creationId xmlns="" xmlns:a16="http://schemas.microsoft.com/office/drawing/2014/main" id="{1A696657-C495-3E19-EA60-EA3C541A172E}"/>
              </a:ext>
            </a:extLst>
          </p:cNvPr>
          <p:cNvSpPr/>
          <p:nvPr/>
        </p:nvSpPr>
        <p:spPr>
          <a:xfrm flipH="1">
            <a:off x="2967424" y="2391439"/>
            <a:ext cx="1052360" cy="261074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4" name="Стрілка: вигнута вгору 67">
            <a:extLst>
              <a:ext uri="{FF2B5EF4-FFF2-40B4-BE49-F238E27FC236}">
                <a16:creationId xmlns="" xmlns:a16="http://schemas.microsoft.com/office/drawing/2014/main" id="{1A696657-C495-3E19-EA60-EA3C541A172E}"/>
              </a:ext>
            </a:extLst>
          </p:cNvPr>
          <p:cNvSpPr/>
          <p:nvPr/>
        </p:nvSpPr>
        <p:spPr>
          <a:xfrm flipH="1">
            <a:off x="1978977" y="2398540"/>
            <a:ext cx="1052360" cy="261074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53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1">
            <a:extLst>
              <a:ext uri="{FF2B5EF4-FFF2-40B4-BE49-F238E27FC236}">
                <a16:creationId xmlns="" xmlns:a16="http://schemas.microsoft.com/office/drawing/2014/main" id="{37CDAD68-EA3C-0250-7436-8E41458636FD}"/>
              </a:ext>
            </a:extLst>
          </p:cNvPr>
          <p:cNvSpPr/>
          <p:nvPr/>
        </p:nvSpPr>
        <p:spPr>
          <a:xfrm>
            <a:off x="794657" y="422211"/>
            <a:ext cx="10406743" cy="8731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Актуалізація вміння вимірювати довжину відрізків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B0CE206-71FF-23C8-38A5-041118447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717"/>
          <a:stretch/>
        </p:blipFill>
        <p:spPr>
          <a:xfrm>
            <a:off x="4368956" y="5485429"/>
            <a:ext cx="6623619" cy="950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6" descr="Mr Peabody Stickers | Redbubble">
            <a:extLst>
              <a:ext uri="{FF2B5EF4-FFF2-40B4-BE49-F238E27FC236}">
                <a16:creationId xmlns="" xmlns:a16="http://schemas.microsoft.com/office/drawing/2014/main" id="{17ED615B-1B5A-2B0E-A9F0-88C165E18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0" y="3244988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F557968-1DD1-985B-16F0-BA227B8CD668}"/>
              </a:ext>
            </a:extLst>
          </p:cNvPr>
          <p:cNvSpPr/>
          <p:nvPr/>
        </p:nvSpPr>
        <p:spPr>
          <a:xfrm>
            <a:off x="548530" y="1384085"/>
            <a:ext cx="3317905" cy="2083600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Яка довжина предметів?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ACD612C-7A25-C3DB-515A-66892A10E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717"/>
          <a:stretch/>
        </p:blipFill>
        <p:spPr>
          <a:xfrm>
            <a:off x="4368956" y="3140932"/>
            <a:ext cx="6623619" cy="950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2" descr="Purple Color Pencil Free Png Clipart - Clip Art | Full Size PNG Download |  SeekPNG">
            <a:extLst>
              <a:ext uri="{FF2B5EF4-FFF2-40B4-BE49-F238E27FC236}">
                <a16:creationId xmlns="" xmlns:a16="http://schemas.microsoft.com/office/drawing/2014/main" id="{3CDB3E19-BC8D-523A-0893-D250DAB1A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02"/>
          <a:stretch/>
        </p:blipFill>
        <p:spPr bwMode="auto">
          <a:xfrm>
            <a:off x="4522955" y="2618830"/>
            <a:ext cx="4587952" cy="5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Golden Ложка PNG Clipart Background | PNG Play">
            <a:extLst>
              <a:ext uri="{FF2B5EF4-FFF2-40B4-BE49-F238E27FC236}">
                <a16:creationId xmlns="" xmlns:a16="http://schemas.microsoft.com/office/drawing/2014/main" id="{8D793001-EA76-2E62-D9A2-D7A55E1A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7778">
            <a:off x="4773411" y="3829243"/>
            <a:ext cx="3226555" cy="243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 сполучна лінія 16">
            <a:extLst>
              <a:ext uri="{FF2B5EF4-FFF2-40B4-BE49-F238E27FC236}">
                <a16:creationId xmlns="" xmlns:a16="http://schemas.microsoft.com/office/drawing/2014/main" id="{847D0BDE-515A-79A7-CB95-0A9FBB950A5E}"/>
              </a:ext>
            </a:extLst>
          </p:cNvPr>
          <p:cNvCxnSpPr>
            <a:cxnSpLocks/>
          </p:cNvCxnSpPr>
          <p:nvPr/>
        </p:nvCxnSpPr>
        <p:spPr>
          <a:xfrm>
            <a:off x="4522955" y="1983845"/>
            <a:ext cx="0" cy="3976763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21">
            <a:extLst>
              <a:ext uri="{FF2B5EF4-FFF2-40B4-BE49-F238E27FC236}">
                <a16:creationId xmlns="" xmlns:a16="http://schemas.microsoft.com/office/drawing/2014/main" id="{79120BFC-23CB-BE94-925B-5A40FF9D2142}"/>
              </a:ext>
            </a:extLst>
          </p:cNvPr>
          <p:cNvCxnSpPr>
            <a:cxnSpLocks/>
          </p:cNvCxnSpPr>
          <p:nvPr/>
        </p:nvCxnSpPr>
        <p:spPr>
          <a:xfrm>
            <a:off x="8313720" y="4394447"/>
            <a:ext cx="0" cy="156616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22">
            <a:extLst>
              <a:ext uri="{FF2B5EF4-FFF2-40B4-BE49-F238E27FC236}">
                <a16:creationId xmlns="" xmlns:a16="http://schemas.microsoft.com/office/drawing/2014/main" id="{B1DA2101-3159-EFDD-A049-7754DF4FA716}"/>
              </a:ext>
            </a:extLst>
          </p:cNvPr>
          <p:cNvCxnSpPr>
            <a:cxnSpLocks/>
          </p:cNvCxnSpPr>
          <p:nvPr/>
        </p:nvCxnSpPr>
        <p:spPr>
          <a:xfrm>
            <a:off x="9110907" y="1983845"/>
            <a:ext cx="0" cy="154059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7DCBF55-03BD-718B-E224-0FB270B68299}"/>
              </a:ext>
            </a:extLst>
          </p:cNvPr>
          <p:cNvSpPr txBox="1"/>
          <p:nvPr/>
        </p:nvSpPr>
        <p:spPr>
          <a:xfrm>
            <a:off x="6164423" y="2023108"/>
            <a:ext cx="130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6 см</a:t>
            </a:r>
            <a:endParaRPr lang="x-none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CCFA717-5A24-C301-62BD-BE794E9EDED4}"/>
              </a:ext>
            </a:extLst>
          </p:cNvPr>
          <p:cNvSpPr txBox="1"/>
          <p:nvPr/>
        </p:nvSpPr>
        <p:spPr>
          <a:xfrm>
            <a:off x="6164423" y="4394447"/>
            <a:ext cx="130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5 см</a:t>
            </a:r>
            <a:endParaRPr lang="x-none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3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532AAFE-BB24-0164-5B94-63DB6B644B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2" b="74390"/>
          <a:stretch/>
        </p:blipFill>
        <p:spPr>
          <a:xfrm>
            <a:off x="3123179" y="2185881"/>
            <a:ext cx="6034129" cy="3452649"/>
          </a:xfrm>
          <a:prstGeom prst="roundRect">
            <a:avLst/>
          </a:prstGeom>
        </p:spPr>
      </p:pic>
      <p:sp>
        <p:nvSpPr>
          <p:cNvPr id="16" name="Скругленный прямоугольник 7">
            <a:extLst>
              <a:ext uri="{FF2B5EF4-FFF2-40B4-BE49-F238E27FC236}">
                <a16:creationId xmlns="" xmlns:a16="http://schemas.microsoft.com/office/drawing/2014/main" id="{B9291B71-7257-5171-CA73-F5630AFBC26A}"/>
              </a:ext>
            </a:extLst>
          </p:cNvPr>
          <p:cNvSpPr/>
          <p:nvPr/>
        </p:nvSpPr>
        <p:spPr>
          <a:xfrm>
            <a:off x="3126562" y="2185881"/>
            <a:ext cx="6111566" cy="3507025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E83E58F3-7012-CB54-7556-30025CD56C10}"/>
              </a:ext>
            </a:extLst>
          </p:cNvPr>
          <p:cNvSpPr/>
          <p:nvPr/>
        </p:nvSpPr>
        <p:spPr>
          <a:xfrm>
            <a:off x="3478654" y="3663053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E0AF3524-7128-9750-25B6-36BF0DE678D4}"/>
              </a:ext>
            </a:extLst>
          </p:cNvPr>
          <p:cNvSpPr/>
          <p:nvPr/>
        </p:nvSpPr>
        <p:spPr>
          <a:xfrm>
            <a:off x="8763888" y="3678653"/>
            <a:ext cx="199933" cy="19698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0" name="Пряма сполучна лінія 51">
            <a:extLst>
              <a:ext uri="{FF2B5EF4-FFF2-40B4-BE49-F238E27FC236}">
                <a16:creationId xmlns="" xmlns:a16="http://schemas.microsoft.com/office/drawing/2014/main" id="{530776A8-DD52-A73E-36A8-A4A9B6EB6475}"/>
              </a:ext>
            </a:extLst>
          </p:cNvPr>
          <p:cNvCxnSpPr>
            <a:cxnSpLocks/>
          </p:cNvCxnSpPr>
          <p:nvPr/>
        </p:nvCxnSpPr>
        <p:spPr>
          <a:xfrm>
            <a:off x="3578537" y="3755480"/>
            <a:ext cx="5285318" cy="21666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0" descr="Заметки писаки 2.0: Клипарт: ручки и карандаши">
            <a:extLst>
              <a:ext uri="{FF2B5EF4-FFF2-40B4-BE49-F238E27FC236}">
                <a16:creationId xmlns="" xmlns:a16="http://schemas.microsoft.com/office/drawing/2014/main" id="{77A56FD6-17E2-6726-374D-CDF5F913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54" y="2431803"/>
            <a:ext cx="1480402" cy="148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84FEBD8-3990-2DE9-77FF-44F4678A36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5811774" y="3299529"/>
            <a:ext cx="834995" cy="683714"/>
          </a:xfrm>
          <a:prstGeom prst="rect">
            <a:avLst/>
          </a:prstGeom>
        </p:spPr>
      </p:pic>
      <p:sp>
        <p:nvSpPr>
          <p:cNvPr id="26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2588964" y="1257741"/>
            <a:ext cx="7713489" cy="6185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Накресли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відрізок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завдовжки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7</a:t>
            </a:r>
            <a:r>
              <a:rPr lang="ru-RU" sz="2400" b="1" dirty="0" smtClean="0">
                <a:solidFill>
                  <a:srgbClr val="7030A0"/>
                </a:solidFill>
              </a:rPr>
              <a:t> см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5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1" y="1013211"/>
            <a:ext cx="2070013" cy="457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235794" y="473741"/>
            <a:ext cx="8732066" cy="75781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r>
              <a:rPr lang="en-US" sz="4000" b="1" dirty="0" smtClean="0">
                <a:solidFill>
                  <a:schemeClr val="bg1"/>
                </a:solidFill>
              </a:rPr>
              <a:t>                        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1034144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B1909812-5D47-2A10-FE72-1695DD03D8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5494099" y="3252502"/>
            <a:ext cx="317675" cy="68689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9B0932D-CD80-594B-B8FA-CA68F3FB30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869"/>
          <a:stretch/>
        </p:blipFill>
        <p:spPr>
          <a:xfrm>
            <a:off x="3405632" y="5770365"/>
            <a:ext cx="8166026" cy="7472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145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396E-6 -1.65857E-6 L 0.00104 -0.27828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42838 0.004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9" y="2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TextBox 4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5" name="Picture 2" descr="Милый мультфильм птица летать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1118" y1="22289" x2="51118" y2="22289"/>
                        <a14:foregroundMark x1="49521" y1="24699" x2="49521" y2="2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" y="2695467"/>
            <a:ext cx="3502601" cy="278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1369767" y="4075022"/>
            <a:ext cx="702626" cy="58782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" name="Picture 2" descr="Милый мультфильм птица летать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1118" y1="22289" x2="51118" y2="22289"/>
                        <a14:foregroundMark x1="49521" y1="24699" x2="49521" y2="2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17" y="2709119"/>
            <a:ext cx="3502601" cy="278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Овал 77"/>
          <p:cNvSpPr/>
          <p:nvPr/>
        </p:nvSpPr>
        <p:spPr>
          <a:xfrm>
            <a:off x="4152664" y="4088674"/>
            <a:ext cx="702626" cy="58782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" name="Picture 2" descr="Милый мультфильм птица летать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1118" y1="22289" x2="51118" y2="22289"/>
                        <a14:foregroundMark x1="49521" y1="24699" x2="49521" y2="2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25" y="2709119"/>
            <a:ext cx="3502601" cy="278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Овал 79"/>
          <p:cNvSpPr/>
          <p:nvPr/>
        </p:nvSpPr>
        <p:spPr>
          <a:xfrm>
            <a:off x="6965272" y="4088674"/>
            <a:ext cx="702626" cy="58782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" name="Picture 2" descr="Милый мультфильм птица летать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1118" y1="22289" x2="51118" y2="22289"/>
                        <a14:foregroundMark x1="49521" y1="24699" x2="49521" y2="2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198" y="2709119"/>
            <a:ext cx="3502601" cy="278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Овал 81"/>
          <p:cNvSpPr/>
          <p:nvPr/>
        </p:nvSpPr>
        <p:spPr>
          <a:xfrm>
            <a:off x="9841945" y="4088674"/>
            <a:ext cx="702626" cy="58782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Выгнутая вниз стрелка 82"/>
          <p:cNvSpPr/>
          <p:nvPr/>
        </p:nvSpPr>
        <p:spPr>
          <a:xfrm rot="10800000" flipH="1">
            <a:off x="1415725" y="1976712"/>
            <a:ext cx="2878384" cy="783771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Выгнутая вниз стрелка 83"/>
          <p:cNvSpPr/>
          <p:nvPr/>
        </p:nvSpPr>
        <p:spPr>
          <a:xfrm rot="10800000" flipH="1">
            <a:off x="4355434" y="2019682"/>
            <a:ext cx="2878384" cy="783771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" name="Выгнутая вниз стрелка 84"/>
          <p:cNvSpPr/>
          <p:nvPr/>
        </p:nvSpPr>
        <p:spPr>
          <a:xfrm rot="10800000" flipH="1">
            <a:off x="7330171" y="1976713"/>
            <a:ext cx="2878384" cy="783771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351198" y="2001233"/>
            <a:ext cx="124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15136" y="2014655"/>
            <a:ext cx="124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424568" y="1961325"/>
            <a:ext cx="124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7037855" y="4119605"/>
            <a:ext cx="553207" cy="525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Выгнутая вниз стрелка 89"/>
          <p:cNvSpPr/>
          <p:nvPr/>
        </p:nvSpPr>
        <p:spPr>
          <a:xfrm flipH="1">
            <a:off x="7503380" y="5417653"/>
            <a:ext cx="2878384" cy="544071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480566" y="5187356"/>
            <a:ext cx="124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Выгнутая вниз стрелка 91"/>
          <p:cNvSpPr/>
          <p:nvPr/>
        </p:nvSpPr>
        <p:spPr>
          <a:xfrm flipH="1">
            <a:off x="4638398" y="5509185"/>
            <a:ext cx="2878384" cy="544071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514921" y="5141590"/>
            <a:ext cx="124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4227373" y="4119604"/>
            <a:ext cx="553207" cy="525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Выгнутая вниз стрелка 94"/>
          <p:cNvSpPr/>
          <p:nvPr/>
        </p:nvSpPr>
        <p:spPr>
          <a:xfrm flipH="1">
            <a:off x="1784555" y="5509185"/>
            <a:ext cx="2878384" cy="544071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693259" y="5141590"/>
            <a:ext cx="124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1441770" y="4106008"/>
            <a:ext cx="553207" cy="525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2525117" y="1172120"/>
            <a:ext cx="6620529" cy="6423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Знайди номер кожної пташки.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301492" y="391548"/>
            <a:ext cx="8732066" cy="77696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Логічне завдання </a:t>
            </a:r>
          </a:p>
        </p:txBody>
      </p:sp>
      <p:pic>
        <p:nvPicPr>
          <p:cNvPr id="100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9487" y="210826"/>
            <a:ext cx="1824725" cy="22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/>
      <p:bldP spid="92" grpId="0" animBg="1"/>
      <p:bldP spid="93" grpId="0"/>
      <p:bldP spid="94" grpId="0" animBg="1"/>
      <p:bldP spid="95" grpId="0" animBg="1"/>
      <p:bldP spid="96" grpId="0"/>
      <p:bldP spid="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TextBox 18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5" name="Picture 2" descr="Милый мультфильм птица летать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1118" y1="22289" x2="51118" y2="22289"/>
                        <a14:foregroundMark x1="49521" y1="24699" x2="49521" y2="2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" y="2695467"/>
            <a:ext cx="3502601" cy="278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1369767" y="4075022"/>
            <a:ext cx="702626" cy="58782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" descr="Милый мультфильм птица летать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1118" y1="22289" x2="51118" y2="22289"/>
                        <a14:foregroundMark x1="49521" y1="24699" x2="49521" y2="2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17" y="2709119"/>
            <a:ext cx="3502601" cy="278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Овал 27"/>
          <p:cNvSpPr/>
          <p:nvPr/>
        </p:nvSpPr>
        <p:spPr>
          <a:xfrm>
            <a:off x="4152664" y="4088674"/>
            <a:ext cx="702626" cy="58782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" descr="Милый мультфильм птица летать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1118" y1="22289" x2="51118" y2="22289"/>
                        <a14:foregroundMark x1="49521" y1="24699" x2="49521" y2="2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25" y="2709119"/>
            <a:ext cx="3502601" cy="278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вал 29"/>
          <p:cNvSpPr/>
          <p:nvPr/>
        </p:nvSpPr>
        <p:spPr>
          <a:xfrm>
            <a:off x="6965272" y="4088674"/>
            <a:ext cx="702626" cy="58782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" descr="Милый мультфильм птица летать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1118" y1="22289" x2="51118" y2="22289"/>
                        <a14:foregroundMark x1="49521" y1="24699" x2="49521" y2="2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198" y="2709119"/>
            <a:ext cx="3502601" cy="278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9663685" y="4057630"/>
            <a:ext cx="1116487" cy="58782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Выгнутая вниз стрелка 32"/>
          <p:cNvSpPr/>
          <p:nvPr/>
        </p:nvSpPr>
        <p:spPr>
          <a:xfrm rot="10800000" flipH="1">
            <a:off x="1415725" y="1976712"/>
            <a:ext cx="2878384" cy="783771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низ стрелка 33"/>
          <p:cNvSpPr/>
          <p:nvPr/>
        </p:nvSpPr>
        <p:spPr>
          <a:xfrm rot="10800000" flipH="1">
            <a:off x="4355434" y="2019682"/>
            <a:ext cx="2878384" cy="783771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низ стрелка 34"/>
          <p:cNvSpPr/>
          <p:nvPr/>
        </p:nvSpPr>
        <p:spPr>
          <a:xfrm rot="10800000" flipH="1">
            <a:off x="7330171" y="1976713"/>
            <a:ext cx="2878384" cy="783771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51198" y="2001233"/>
            <a:ext cx="124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15136" y="2014655"/>
            <a:ext cx="124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24568" y="1961325"/>
            <a:ext cx="124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037855" y="4119605"/>
            <a:ext cx="553207" cy="525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flipH="1">
            <a:off x="7503380" y="5417653"/>
            <a:ext cx="2878384" cy="544071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80566" y="5187356"/>
            <a:ext cx="124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Выгнутая вниз стрелка 41"/>
          <p:cNvSpPr/>
          <p:nvPr/>
        </p:nvSpPr>
        <p:spPr>
          <a:xfrm flipH="1">
            <a:off x="4638398" y="5509185"/>
            <a:ext cx="2878384" cy="544071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14921" y="5141590"/>
            <a:ext cx="124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227373" y="4119604"/>
            <a:ext cx="553207" cy="525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Выгнутая вниз стрелка 44"/>
          <p:cNvSpPr/>
          <p:nvPr/>
        </p:nvSpPr>
        <p:spPr>
          <a:xfrm flipH="1">
            <a:off x="1784555" y="5509185"/>
            <a:ext cx="2878384" cy="544071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93259" y="5141590"/>
            <a:ext cx="124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441770" y="4106008"/>
            <a:ext cx="553207" cy="525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91940" y="210826"/>
            <a:ext cx="1824725" cy="22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Скругленный прямоугольник 50"/>
          <p:cNvSpPr/>
          <p:nvPr/>
        </p:nvSpPr>
        <p:spPr>
          <a:xfrm>
            <a:off x="1951869" y="1172120"/>
            <a:ext cx="6620529" cy="6423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Знайди номер кожної пташки.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41770" y="391548"/>
            <a:ext cx="8732066" cy="77696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Логічне завдання </a:t>
            </a:r>
          </a:p>
        </p:txBody>
      </p:sp>
    </p:spTree>
    <p:extLst>
      <p:ext uri="{BB962C8B-B14F-4D97-AF65-F5344CB8AC3E}">
        <p14:creationId xmlns:p14="http://schemas.microsoft.com/office/powerpoint/2010/main" val="297345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2" grpId="0" animBg="1"/>
      <p:bldP spid="43" grpId="0"/>
      <p:bldP spid="44" grpId="0" animBg="1"/>
      <p:bldP spid="45" grpId="0" animBg="1"/>
      <p:bldP spid="46" grpId="0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ьная выноска 25"/>
          <p:cNvSpPr/>
          <p:nvPr/>
        </p:nvSpPr>
        <p:spPr>
          <a:xfrm>
            <a:off x="755168" y="2030726"/>
            <a:ext cx="2501900" cy="1739900"/>
          </a:xfrm>
          <a:prstGeom prst="wedgeEllipseCallout">
            <a:avLst>
              <a:gd name="adj1" fmla="val 47309"/>
              <a:gd name="adj2" fmla="val 6106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90222" y="494530"/>
            <a:ext cx="8732066" cy="69091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«Обмін думками» </a:t>
            </a:r>
          </a:p>
        </p:txBody>
      </p:sp>
      <p:pic>
        <p:nvPicPr>
          <p:cNvPr id="30" name="Picture 2" descr="Дети обсуждают домашнее задание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65" y="3306498"/>
            <a:ext cx="5867491" cy="33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143" y="1239842"/>
            <a:ext cx="1064095" cy="13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613081" y="2198214"/>
            <a:ext cx="295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bg1"/>
                </a:solidFill>
              </a:rPr>
              <a:t>Про що ви дізналися на уроці?</a:t>
            </a:r>
          </a:p>
        </p:txBody>
      </p:sp>
      <p:sp>
        <p:nvSpPr>
          <p:cNvPr id="49" name="Овальная выноска 48"/>
          <p:cNvSpPr/>
          <p:nvPr/>
        </p:nvSpPr>
        <p:spPr>
          <a:xfrm>
            <a:off x="3567364" y="2030726"/>
            <a:ext cx="2501900" cy="1739900"/>
          </a:xfrm>
          <a:prstGeom prst="wedgeEllipseCallout">
            <a:avLst>
              <a:gd name="adj1" fmla="val 38050"/>
              <a:gd name="adj2" fmla="val 6177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ьная выноска 49"/>
          <p:cNvSpPr/>
          <p:nvPr/>
        </p:nvSpPr>
        <p:spPr>
          <a:xfrm>
            <a:off x="6134575" y="2007192"/>
            <a:ext cx="2501900" cy="1739900"/>
          </a:xfrm>
          <a:prstGeom prst="wedgeEllipseCallout">
            <a:avLst>
              <a:gd name="adj1" fmla="val -45706"/>
              <a:gd name="adj2" fmla="val 5812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ьная выноска 50"/>
          <p:cNvSpPr/>
          <p:nvPr/>
        </p:nvSpPr>
        <p:spPr>
          <a:xfrm>
            <a:off x="8742970" y="2030726"/>
            <a:ext cx="2901695" cy="1739900"/>
          </a:xfrm>
          <a:prstGeom prst="wedgeEllipseCallout">
            <a:avLst>
              <a:gd name="adj1" fmla="val -44184"/>
              <a:gd name="adj2" fmla="val 5885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4983" y="1185442"/>
            <a:ext cx="1064095" cy="13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1430" y="1208599"/>
            <a:ext cx="1064095" cy="13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1946" y="1239842"/>
            <a:ext cx="1064095" cy="13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3678121" y="2107557"/>
            <a:ext cx="2366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bg1"/>
                </a:solidFill>
              </a:rPr>
              <a:t>Що навчилися робити?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6239568" y="2107557"/>
            <a:ext cx="23860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bg1"/>
                </a:solidFill>
              </a:rPr>
              <a:t>Що сподобалося найбільше?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948057" y="2107555"/>
            <a:ext cx="2841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bg1"/>
                </a:solidFill>
              </a:rPr>
              <a:t>Де можна використати здобуті знання?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/>
      <p:bldP spid="49" grpId="0" animBg="1"/>
      <p:bldP spid="50" grpId="0" animBg="1"/>
      <p:bldP spid="51" grpId="0" animBg="1"/>
      <p:bldP spid="63" grpId="0"/>
      <p:bldP spid="64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44029" y="455268"/>
            <a:ext cx="8732066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85" y="2867083"/>
            <a:ext cx="1620615" cy="25771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39" y="2748203"/>
            <a:ext cx="1882339" cy="27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1412174" y="1426773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6161239" y="1400084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46" y="2748203"/>
            <a:ext cx="2062973" cy="26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9" y="2857697"/>
            <a:ext cx="1858099" cy="27080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1727185" y="5565778"/>
            <a:ext cx="149178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7118" y="5444199"/>
            <a:ext cx="1696172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3737774" y="5511573"/>
            <a:ext cx="166712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483658" y="5512125"/>
            <a:ext cx="188551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4029" y="455268"/>
            <a:ext cx="8732066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3262444" y="1439948"/>
            <a:ext cx="465119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твої очікування на урок</a:t>
            </a:r>
            <a:endParaRPr lang="uk-UA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1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63480" y="476101"/>
            <a:ext cx="8732066" cy="80185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«Потяг»</a:t>
            </a:r>
          </a:p>
        </p:txBody>
      </p:sp>
      <p:grpSp>
        <p:nvGrpSpPr>
          <p:cNvPr id="16" name="Групувати 28">
            <a:extLst>
              <a:ext uri="{FF2B5EF4-FFF2-40B4-BE49-F238E27FC236}">
                <a16:creationId xmlns="" xmlns:a16="http://schemas.microsoft.com/office/drawing/2014/main" id="{4F914006-7542-AE71-A92B-ADAF09C8626E}"/>
              </a:ext>
            </a:extLst>
          </p:cNvPr>
          <p:cNvGrpSpPr/>
          <p:nvPr/>
        </p:nvGrpSpPr>
        <p:grpSpPr>
          <a:xfrm>
            <a:off x="0" y="2502699"/>
            <a:ext cx="12763308" cy="1900782"/>
            <a:chOff x="0" y="3004458"/>
            <a:chExt cx="12763308" cy="1900782"/>
          </a:xfrm>
        </p:grpSpPr>
        <p:pic>
          <p:nvPicPr>
            <p:cNvPr id="17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BFEBCB94-8449-8B26-470C-CC831156BB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87"/>
            <a:stretch/>
          </p:blipFill>
          <p:spPr bwMode="auto">
            <a:xfrm flipH="1">
              <a:off x="0" y="3004458"/>
              <a:ext cx="7755509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9A668AE0-04DE-C4EF-D6CF-489FAD50A8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0" r="70174"/>
            <a:stretch/>
          </p:blipFill>
          <p:spPr bwMode="auto">
            <a:xfrm flipH="1">
              <a:off x="6745624" y="3004458"/>
              <a:ext cx="1741714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E2BFDE88-8FE1-0C42-60F5-29BE980748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19" r="70174"/>
            <a:stretch/>
          </p:blipFill>
          <p:spPr bwMode="auto">
            <a:xfrm flipH="1">
              <a:off x="10002629" y="3004458"/>
              <a:ext cx="2760679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37937B5F-C771-69F2-4AE5-BA09AB35B0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0" r="70174"/>
            <a:stretch/>
          </p:blipFill>
          <p:spPr bwMode="auto">
            <a:xfrm flipH="1">
              <a:off x="8396733" y="3004458"/>
              <a:ext cx="1741714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кутник: округлені кути 27">
              <a:extLst>
                <a:ext uri="{FF2B5EF4-FFF2-40B4-BE49-F238E27FC236}">
                  <a16:creationId xmlns="" xmlns:a16="http://schemas.microsoft.com/office/drawing/2014/main" id="{EEA4BFB2-B873-0237-5A06-18571CF79A31}"/>
                </a:ext>
              </a:extLst>
            </p:cNvPr>
            <p:cNvSpPr/>
            <p:nvPr/>
          </p:nvSpPr>
          <p:spPr>
            <a:xfrm>
              <a:off x="2142308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Прямокутник: округлені кути 40">
              <a:extLst>
                <a:ext uri="{FF2B5EF4-FFF2-40B4-BE49-F238E27FC236}">
                  <a16:creationId xmlns="" xmlns:a16="http://schemas.microsoft.com/office/drawing/2014/main" id="{0DD85884-AF80-1FEA-8A1E-00EE6D46B073}"/>
                </a:ext>
              </a:extLst>
            </p:cNvPr>
            <p:cNvSpPr/>
            <p:nvPr/>
          </p:nvSpPr>
          <p:spPr>
            <a:xfrm>
              <a:off x="3758892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Прямокутник: округлені кути 42">
              <a:extLst>
                <a:ext uri="{FF2B5EF4-FFF2-40B4-BE49-F238E27FC236}">
                  <a16:creationId xmlns="" xmlns:a16="http://schemas.microsoft.com/office/drawing/2014/main" id="{B7619FAD-997C-F703-AEEC-602CA8A3D6D5}"/>
                </a:ext>
              </a:extLst>
            </p:cNvPr>
            <p:cNvSpPr/>
            <p:nvPr/>
          </p:nvSpPr>
          <p:spPr>
            <a:xfrm>
              <a:off x="5500299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Прямокутник: округлені кути 44">
              <a:extLst>
                <a:ext uri="{FF2B5EF4-FFF2-40B4-BE49-F238E27FC236}">
                  <a16:creationId xmlns="" xmlns:a16="http://schemas.microsoft.com/office/drawing/2014/main" id="{9B7C1696-7AC8-A89D-5452-E3D037AD2510}"/>
                </a:ext>
              </a:extLst>
            </p:cNvPr>
            <p:cNvSpPr/>
            <p:nvPr/>
          </p:nvSpPr>
          <p:spPr>
            <a:xfrm>
              <a:off x="7116883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Прямокутник: округлені кути 45">
              <a:extLst>
                <a:ext uri="{FF2B5EF4-FFF2-40B4-BE49-F238E27FC236}">
                  <a16:creationId xmlns="" xmlns:a16="http://schemas.microsoft.com/office/drawing/2014/main" id="{1777DC0E-036D-C5BA-7B7C-47B8E8683096}"/>
                </a:ext>
              </a:extLst>
            </p:cNvPr>
            <p:cNvSpPr/>
            <p:nvPr/>
          </p:nvSpPr>
          <p:spPr>
            <a:xfrm>
              <a:off x="8757303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Прямокутник: округлені кути 46">
              <a:extLst>
                <a:ext uri="{FF2B5EF4-FFF2-40B4-BE49-F238E27FC236}">
                  <a16:creationId xmlns="" xmlns:a16="http://schemas.microsoft.com/office/drawing/2014/main" id="{798ABF12-7450-839F-9DF4-675FD9EF070A}"/>
                </a:ext>
              </a:extLst>
            </p:cNvPr>
            <p:cNvSpPr/>
            <p:nvPr/>
          </p:nvSpPr>
          <p:spPr>
            <a:xfrm>
              <a:off x="10475517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799EE8B-303C-7220-8164-8D55516EFAEF}"/>
              </a:ext>
            </a:extLst>
          </p:cNvPr>
          <p:cNvSpPr txBox="1"/>
          <p:nvPr/>
        </p:nvSpPr>
        <p:spPr>
          <a:xfrm>
            <a:off x="10777273" y="2160240"/>
            <a:ext cx="52603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4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pic>
        <p:nvPicPr>
          <p:cNvPr id="42" name="Picture 16" descr="Мистер Пибоди и Шерман на мотоцикле">
            <a:extLst>
              <a:ext uri="{FF2B5EF4-FFF2-40B4-BE49-F238E27FC236}">
                <a16:creationId xmlns="" xmlns:a16="http://schemas.microsoft.com/office/drawing/2014/main" id="{A9ECA33D-95C1-AF71-678F-68C9E8D2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6271"/>
            <a:ext cx="2746735" cy="24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4013B4EF-97BE-7BF0-1890-159D716C1B38}"/>
              </a:ext>
            </a:extLst>
          </p:cNvPr>
          <p:cNvSpPr/>
          <p:nvPr/>
        </p:nvSpPr>
        <p:spPr>
          <a:xfrm>
            <a:off x="3129036" y="4975860"/>
            <a:ext cx="7466456" cy="822091"/>
          </a:xfrm>
          <a:prstGeom prst="wedgeRoundRectCallout">
            <a:avLst>
              <a:gd name="adj1" fmla="val -49419"/>
              <a:gd name="adj2" fmla="val -7464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пасажирів везе останній вагон потяга?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99365" y="3068755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5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77607" y="3024561"/>
            <a:ext cx="956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+2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587224" y="3047593"/>
            <a:ext cx="681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-1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43737" y="3024560"/>
            <a:ext cx="748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+3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024704" y="3000867"/>
            <a:ext cx="559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-2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595492" y="3025558"/>
            <a:ext cx="707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-3</a:t>
            </a:r>
            <a:endParaRPr lang="x-non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extBox 7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8053" y="672440"/>
            <a:ext cx="8732066" cy="6807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Віршована задача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EEB7889-0D7F-48A3-A5E0-9843DEAB091D}"/>
              </a:ext>
            </a:extLst>
          </p:cNvPr>
          <p:cNvSpPr txBox="1"/>
          <p:nvPr/>
        </p:nvSpPr>
        <p:spPr>
          <a:xfrm>
            <a:off x="1609500" y="4940179"/>
            <a:ext cx="2157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2 = 6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C5DC712-9924-40D1-E1C3-7B7DBD2228A3}"/>
              </a:ext>
            </a:extLst>
          </p:cNvPr>
          <p:cNvSpPr txBox="1"/>
          <p:nvPr/>
        </p:nvSpPr>
        <p:spPr>
          <a:xfrm>
            <a:off x="559568" y="1995424"/>
            <a:ext cx="8113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Вісім</a:t>
            </a:r>
            <a:r>
              <a:rPr lang="uk-UA" sz="3600" b="1" dirty="0"/>
              <a:t> вантажівок у гаражі стояли,</a:t>
            </a:r>
          </a:p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uk-UA" sz="3600" b="1" dirty="0"/>
              <a:t> з них у рейс сьогодні відправляли.</a:t>
            </a:r>
          </a:p>
          <a:p>
            <a:r>
              <a:rPr lang="uk-UA" sz="3600" b="1" dirty="0"/>
              <a:t>Хто уміє рахувати,</a:t>
            </a:r>
          </a:p>
          <a:p>
            <a:r>
              <a:rPr lang="uk-UA" sz="3600" b="1" dirty="0"/>
              <a:t>Скільком треба зачекати? </a:t>
            </a:r>
          </a:p>
        </p:txBody>
      </p:sp>
      <p:pic>
        <p:nvPicPr>
          <p:cNvPr id="14" name="Picture 2" descr="Гараж с автомобилем иллюстрация вектора. иллюстрации насчитывающей парковка  - 32491822">
            <a:extLst>
              <a:ext uri="{FF2B5EF4-FFF2-40B4-BE49-F238E27FC236}">
                <a16:creationId xmlns="" xmlns:a16="http://schemas.microsoft.com/office/drawing/2014/main" id="{88E3D85B-85BF-90EA-A378-075238BF1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7" b="97005" l="3188" r="4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138"/>
          <a:stretch/>
        </p:blipFill>
        <p:spPr bwMode="auto">
          <a:xfrm>
            <a:off x="8111633" y="1951244"/>
            <a:ext cx="4080367" cy="295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Оранжевый самосвал значок мультяшном стиле PNG , грузовик значки, значки  стиля, мультфильм иконки PNG картинки и пнг рисунок для бесплатной загрузки">
            <a:extLst>
              <a:ext uri="{FF2B5EF4-FFF2-40B4-BE49-F238E27FC236}">
                <a16:creationId xmlns="" xmlns:a16="http://schemas.microsoft.com/office/drawing/2014/main" id="{8695F27E-A2F3-1815-34C4-E41BE8A5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48" y="4099802"/>
            <a:ext cx="3219635" cy="32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Оранжевый самосвал значок мультяшном стиле PNG , грузовик значки, значки  стиля, мультфильм иконки PNG картинки и пнг рисунок для бесплатной загрузки">
            <a:extLst>
              <a:ext uri="{FF2B5EF4-FFF2-40B4-BE49-F238E27FC236}">
                <a16:creationId xmlns="" xmlns:a16="http://schemas.microsoft.com/office/drawing/2014/main" id="{090D986F-84F0-CF7B-29BD-E09221341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536"/>
          <a:stretch/>
        </p:blipFill>
        <p:spPr bwMode="auto">
          <a:xfrm>
            <a:off x="8203792" y="4074527"/>
            <a:ext cx="3219635" cy="23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TextBox 1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EEB7889-0D7F-48A3-A5E0-9843DEAB091D}"/>
              </a:ext>
            </a:extLst>
          </p:cNvPr>
          <p:cNvSpPr txBox="1"/>
          <p:nvPr/>
        </p:nvSpPr>
        <p:spPr>
          <a:xfrm>
            <a:off x="2112528" y="4768275"/>
            <a:ext cx="2157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3 = 6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B24ACF7-A8FC-0BE3-16D9-30F76035738C}"/>
              </a:ext>
            </a:extLst>
          </p:cNvPr>
          <p:cNvSpPr txBox="1"/>
          <p:nvPr/>
        </p:nvSpPr>
        <p:spPr>
          <a:xfrm>
            <a:off x="899593" y="1690470"/>
            <a:ext cx="84096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Дев'ять </a:t>
            </a:r>
            <a:r>
              <a:rPr lang="uk-UA" sz="3600" b="1" dirty="0"/>
              <a:t>кабачків дозріло на городі.</a:t>
            </a:r>
          </a:p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</a:t>
            </a:r>
            <a:r>
              <a:rPr lang="uk-UA" sz="3600" b="1" dirty="0"/>
              <a:t> з них на ікру зірвали сьогодні.</a:t>
            </a:r>
          </a:p>
          <a:p>
            <a:r>
              <a:rPr lang="uk-UA" sz="3600" b="1" dirty="0"/>
              <a:t>Скільки залишилось на грядці, скажи,</a:t>
            </a:r>
          </a:p>
          <a:p>
            <a:r>
              <a:rPr lang="uk-UA" sz="3600" b="1" dirty="0"/>
              <a:t>Порахувати допоможи!</a:t>
            </a:r>
          </a:p>
        </p:txBody>
      </p:sp>
      <p:pic>
        <p:nvPicPr>
          <p:cNvPr id="22" name="Picture 4" descr="Кабачок клипарт (60 фото) » Рисунки для срисовки и не только">
            <a:extLst>
              <a:ext uri="{FF2B5EF4-FFF2-40B4-BE49-F238E27FC236}">
                <a16:creationId xmlns="" xmlns:a16="http://schemas.microsoft.com/office/drawing/2014/main" id="{B3C0EDA7-0E86-E956-1169-B2DE3667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84" y="3665143"/>
            <a:ext cx="3554323" cy="24880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8053" y="672440"/>
            <a:ext cx="8732066" cy="6807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Віршована задача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8704" y="570870"/>
            <a:ext cx="8732066" cy="73541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Мотивація навчальної </a:t>
            </a:r>
            <a:r>
              <a:rPr lang="uk-UA" sz="3200" b="1" dirty="0" smtClean="0">
                <a:solidFill>
                  <a:schemeClr val="bg1"/>
                </a:solidFill>
              </a:rPr>
              <a:t>діяльності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D4653D6-B7B7-1DFE-FC88-CDF7F078506A}"/>
              </a:ext>
            </a:extLst>
          </p:cNvPr>
          <p:cNvSpPr txBox="1"/>
          <p:nvPr/>
        </p:nvSpPr>
        <p:spPr>
          <a:xfrm>
            <a:off x="2201708" y="1600706"/>
            <a:ext cx="42208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0" dirty="0">
                <a:solidFill>
                  <a:srgbClr val="7030A0"/>
                </a:solidFill>
                <a:effectLst/>
              </a:rPr>
              <a:t>Скільки лапок у мангуста,</a:t>
            </a:r>
          </a:p>
          <a:p>
            <a:r>
              <a:rPr lang="uk-UA" sz="2400" b="1" i="0" dirty="0">
                <a:solidFill>
                  <a:srgbClr val="7030A0"/>
                </a:solidFill>
                <a:effectLst/>
              </a:rPr>
              <a:t>Пелюсток у квітках капусти,</a:t>
            </a:r>
            <a:r>
              <a:rPr lang="uk-UA" sz="2400" b="1" dirty="0">
                <a:solidFill>
                  <a:srgbClr val="7030A0"/>
                </a:solidFill>
              </a:rPr>
              <a:t/>
            </a:r>
            <a:br>
              <a:rPr lang="uk-UA" sz="2400" b="1" dirty="0">
                <a:solidFill>
                  <a:srgbClr val="7030A0"/>
                </a:solidFill>
              </a:rPr>
            </a:br>
            <a:r>
              <a:rPr lang="uk-UA" sz="2400" b="1" i="0" dirty="0">
                <a:solidFill>
                  <a:srgbClr val="7030A0"/>
                </a:solidFill>
                <a:effectLst/>
              </a:rPr>
              <a:t>Пальців на курячій ніжці</a:t>
            </a:r>
            <a:r>
              <a:rPr lang="uk-UA" sz="2400" b="1" dirty="0">
                <a:solidFill>
                  <a:srgbClr val="7030A0"/>
                </a:solidFill>
              </a:rPr>
              <a:t/>
            </a:r>
            <a:br>
              <a:rPr lang="uk-UA" sz="2400" b="1" dirty="0">
                <a:solidFill>
                  <a:srgbClr val="7030A0"/>
                </a:solidFill>
              </a:rPr>
            </a:br>
            <a:r>
              <a:rPr lang="uk-UA" sz="2400" b="1" i="0" dirty="0">
                <a:solidFill>
                  <a:srgbClr val="7030A0"/>
                </a:solidFill>
                <a:effectLst/>
              </a:rPr>
              <a:t>І на задній лапі кішки,</a:t>
            </a:r>
            <a:r>
              <a:rPr lang="uk-UA" sz="2400" b="1" dirty="0">
                <a:solidFill>
                  <a:srgbClr val="7030A0"/>
                </a:solidFill>
              </a:rPr>
              <a:t/>
            </a:r>
            <a:br>
              <a:rPr lang="uk-UA" sz="2400" b="1" dirty="0">
                <a:solidFill>
                  <a:srgbClr val="7030A0"/>
                </a:solidFill>
              </a:rPr>
            </a:br>
            <a:r>
              <a:rPr lang="uk-UA" sz="2400" b="1" i="0" dirty="0">
                <a:solidFill>
                  <a:srgbClr val="7030A0"/>
                </a:solidFill>
                <a:effectLst/>
              </a:rPr>
              <a:t>Рук у Тані і у Іри</a:t>
            </a:r>
            <a:r>
              <a:rPr lang="uk-UA" sz="2400" b="1" dirty="0">
                <a:solidFill>
                  <a:srgbClr val="7030A0"/>
                </a:solidFill>
              </a:rPr>
              <a:t/>
            </a:r>
            <a:br>
              <a:rPr lang="uk-UA" sz="2400" b="1" dirty="0">
                <a:solidFill>
                  <a:srgbClr val="7030A0"/>
                </a:solidFill>
              </a:rPr>
            </a:br>
            <a:r>
              <a:rPr lang="uk-UA" sz="2400" b="1" i="0" dirty="0">
                <a:solidFill>
                  <a:srgbClr val="7030A0"/>
                </a:solidFill>
                <a:effectLst/>
              </a:rPr>
              <a:t>Знає циферка ... 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Аудиосказка Баниласка Буква Ч и цифра 4 слушать онлайн детям или скачать  бесплатно ~ Skazki.land">
            <a:extLst>
              <a:ext uri="{FF2B5EF4-FFF2-40B4-BE49-F238E27FC236}">
                <a16:creationId xmlns="" xmlns:a16="http://schemas.microsoft.com/office/drawing/2014/main" id="{F4F524B0-ED53-728D-D25E-028A4901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659" y="1312876"/>
            <a:ext cx="2269974" cy="34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Плюс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A883B3E7-0A9C-5014-CDD4-2EE492FBE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1" y="2754868"/>
            <a:ext cx="2651922" cy="112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222123" y="3442227"/>
            <a:ext cx="1318790" cy="4668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чотири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AB04E527-3B48-24D4-CDEA-EFB722CA7E25}"/>
              </a:ext>
            </a:extLst>
          </p:cNvPr>
          <p:cNvSpPr/>
          <p:nvPr/>
        </p:nvSpPr>
        <p:spPr>
          <a:xfrm>
            <a:off x="2128755" y="4721388"/>
            <a:ext cx="7842559" cy="6329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Вивчити таблицю додавання та віднімання числа 4</a:t>
            </a:r>
          </a:p>
        </p:txBody>
      </p:sp>
      <p:sp>
        <p:nvSpPr>
          <p:cNvPr id="11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AB04E527-3B48-24D4-CDEA-EFB722CA7E25}"/>
              </a:ext>
            </a:extLst>
          </p:cNvPr>
          <p:cNvSpPr/>
          <p:nvPr/>
        </p:nvSpPr>
        <p:spPr>
          <a:xfrm>
            <a:off x="2099467" y="1600706"/>
            <a:ext cx="3909448" cy="25902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Погляньте </a:t>
            </a:r>
            <a:r>
              <a:rPr lang="uk-UA" sz="2400" b="1" dirty="0">
                <a:solidFill>
                  <a:schemeClr val="bg1"/>
                </a:solidFill>
              </a:rPr>
              <a:t>на малюнки та спробуйте сформулювати тему уроку.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</a:t>
            </a:r>
            <a:r>
              <a:rPr lang="uk-UA" sz="2400" b="1" dirty="0">
                <a:solidFill>
                  <a:schemeClr val="bg1"/>
                </a:solidFill>
              </a:rPr>
              <a:t>ви вважаєте, які знання ви повинні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здобути на цьому уроці?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9467" y="1524736"/>
            <a:ext cx="409015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 на уроці ми будемо додавати і віднімати число 4.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Будемо креслити відрізки за допомогою лінійки.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88704" y="570870"/>
            <a:ext cx="8732066" cy="74200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pic>
        <p:nvPicPr>
          <p:cNvPr id="15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3" y="2279875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8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573019" y="494528"/>
            <a:ext cx="8732066" cy="65508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Додавання </a:t>
            </a:r>
            <a:r>
              <a:rPr lang="uk-UA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віднімання числа 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2998080" y="1149616"/>
            <a:ext cx="7307003" cy="15282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Полічи фігури в кожному рядку. Поясни, як утворені таблиці. Запам’ятай результати додавання і віднімання числа 4.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Які </a:t>
            </a:r>
            <a:r>
              <a:rPr lang="uk-UA" sz="2000" b="1" dirty="0">
                <a:solidFill>
                  <a:srgbClr val="7030A0"/>
                </a:solidFill>
              </a:rPr>
              <a:t>випадки додавання з тих, що є в таблиці, ти вже знаєш?</a:t>
            </a:r>
          </a:p>
        </p:txBody>
      </p:sp>
      <p:pic>
        <p:nvPicPr>
          <p:cNvPr id="34" name="Picture 10" descr="Шерман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E7E4F39D-C758-DB6B-65FE-7025F76E2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8" y="1628910"/>
            <a:ext cx="1859222" cy="41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кутник: округлені кути 1">
            <a:extLst>
              <a:ext uri="{FF2B5EF4-FFF2-40B4-BE49-F238E27FC236}">
                <a16:creationId xmlns="" xmlns:a16="http://schemas.microsoft.com/office/drawing/2014/main" id="{B6378199-8CBF-3742-A71D-2CADD57115C1}"/>
              </a:ext>
            </a:extLst>
          </p:cNvPr>
          <p:cNvSpPr/>
          <p:nvPr/>
        </p:nvSpPr>
        <p:spPr>
          <a:xfrm>
            <a:off x="9850170" y="3216951"/>
            <a:ext cx="1926454" cy="342259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7AB8936-65B6-69F2-FE23-0A758BB769ED}"/>
              </a:ext>
            </a:extLst>
          </p:cNvPr>
          <p:cNvSpPr txBox="1"/>
          <p:nvPr/>
        </p:nvSpPr>
        <p:spPr>
          <a:xfrm>
            <a:off x="10005552" y="3374993"/>
            <a:ext cx="1818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5 – 4 = 1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6 – 4 = 2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7 – 4 = 3 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8 – 4 = 4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9 – 4 = 5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10 – 4 = 6</a:t>
            </a:r>
          </a:p>
        </p:txBody>
      </p:sp>
      <p:sp>
        <p:nvSpPr>
          <p:cNvPr id="64" name="Прямокутник: округлені кути 12">
            <a:extLst>
              <a:ext uri="{FF2B5EF4-FFF2-40B4-BE49-F238E27FC236}">
                <a16:creationId xmlns="" xmlns:a16="http://schemas.microsoft.com/office/drawing/2014/main" id="{B18CF70F-2856-5613-5705-3F7039924746}"/>
              </a:ext>
            </a:extLst>
          </p:cNvPr>
          <p:cNvSpPr/>
          <p:nvPr/>
        </p:nvSpPr>
        <p:spPr>
          <a:xfrm>
            <a:off x="7633367" y="3216951"/>
            <a:ext cx="1926454" cy="3422597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7B5A737-786C-B1A0-AE67-BE755F08C93C}"/>
              </a:ext>
            </a:extLst>
          </p:cNvPr>
          <p:cNvSpPr txBox="1"/>
          <p:nvPr/>
        </p:nvSpPr>
        <p:spPr>
          <a:xfrm>
            <a:off x="7738469" y="3374993"/>
            <a:ext cx="1821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1 + 4 = 5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2 + 4 = 6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3 + 4 = 7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4 + 4 = 8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5 + 4 = 9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6 + 4 = 10</a:t>
            </a:r>
          </a:p>
        </p:txBody>
      </p:sp>
      <p:sp>
        <p:nvSpPr>
          <p:cNvPr id="66" name="Рівнобедрений трикутник 10">
            <a:extLst>
              <a:ext uri="{FF2B5EF4-FFF2-40B4-BE49-F238E27FC236}">
                <a16:creationId xmlns="" xmlns:a16="http://schemas.microsoft.com/office/drawing/2014/main" id="{EAC10FF3-0655-E275-85B8-EDFAC6436697}"/>
              </a:ext>
            </a:extLst>
          </p:cNvPr>
          <p:cNvSpPr/>
          <p:nvPr/>
        </p:nvSpPr>
        <p:spPr>
          <a:xfrm>
            <a:off x="6925767" y="5893886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Рівнобедрений трикутник 14">
            <a:extLst>
              <a:ext uri="{FF2B5EF4-FFF2-40B4-BE49-F238E27FC236}">
                <a16:creationId xmlns="" xmlns:a16="http://schemas.microsoft.com/office/drawing/2014/main" id="{A0269C13-E3CC-1FDA-F08D-55EB01DE1852}"/>
              </a:ext>
            </a:extLst>
          </p:cNvPr>
          <p:cNvSpPr/>
          <p:nvPr/>
        </p:nvSpPr>
        <p:spPr>
          <a:xfrm>
            <a:off x="6481525" y="5893886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Рівнобедрений трикутник 15">
            <a:extLst>
              <a:ext uri="{FF2B5EF4-FFF2-40B4-BE49-F238E27FC236}">
                <a16:creationId xmlns="" xmlns:a16="http://schemas.microsoft.com/office/drawing/2014/main" id="{1744C8F5-13A6-FEC9-8E46-208F9F5AA7BA}"/>
              </a:ext>
            </a:extLst>
          </p:cNvPr>
          <p:cNvSpPr/>
          <p:nvPr/>
        </p:nvSpPr>
        <p:spPr>
          <a:xfrm>
            <a:off x="6037283" y="5893886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Рівнобедрений трикутник 16">
            <a:extLst>
              <a:ext uri="{FF2B5EF4-FFF2-40B4-BE49-F238E27FC236}">
                <a16:creationId xmlns="" xmlns:a16="http://schemas.microsoft.com/office/drawing/2014/main" id="{1697C234-FC80-3C4B-091B-190823DF2741}"/>
              </a:ext>
            </a:extLst>
          </p:cNvPr>
          <p:cNvSpPr/>
          <p:nvPr/>
        </p:nvSpPr>
        <p:spPr>
          <a:xfrm>
            <a:off x="5607742" y="5893886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Рівнобедрений трикутник 17">
            <a:extLst>
              <a:ext uri="{FF2B5EF4-FFF2-40B4-BE49-F238E27FC236}">
                <a16:creationId xmlns="" xmlns:a16="http://schemas.microsoft.com/office/drawing/2014/main" id="{1946E45A-236C-13F5-D7AC-A99BCD605367}"/>
              </a:ext>
            </a:extLst>
          </p:cNvPr>
          <p:cNvSpPr/>
          <p:nvPr/>
        </p:nvSpPr>
        <p:spPr>
          <a:xfrm>
            <a:off x="5190491" y="589388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Рівнобедрений трикутник 18">
            <a:extLst>
              <a:ext uri="{FF2B5EF4-FFF2-40B4-BE49-F238E27FC236}">
                <a16:creationId xmlns="" xmlns:a16="http://schemas.microsoft.com/office/drawing/2014/main" id="{7E27B146-073E-D3FD-9A44-4A89CA63B2CA}"/>
              </a:ext>
            </a:extLst>
          </p:cNvPr>
          <p:cNvSpPr/>
          <p:nvPr/>
        </p:nvSpPr>
        <p:spPr>
          <a:xfrm>
            <a:off x="4759744" y="589388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Рівнобедрений трикутник 19">
            <a:extLst>
              <a:ext uri="{FF2B5EF4-FFF2-40B4-BE49-F238E27FC236}">
                <a16:creationId xmlns="" xmlns:a16="http://schemas.microsoft.com/office/drawing/2014/main" id="{C629307D-59EB-3E4F-B19E-66551F1BA558}"/>
              </a:ext>
            </a:extLst>
          </p:cNvPr>
          <p:cNvSpPr/>
          <p:nvPr/>
        </p:nvSpPr>
        <p:spPr>
          <a:xfrm>
            <a:off x="4316105" y="589388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Рівнобедрений трикутник 20">
            <a:extLst>
              <a:ext uri="{FF2B5EF4-FFF2-40B4-BE49-F238E27FC236}">
                <a16:creationId xmlns="" xmlns:a16="http://schemas.microsoft.com/office/drawing/2014/main" id="{701E3621-00AF-8544-B43D-A64B1353899B}"/>
              </a:ext>
            </a:extLst>
          </p:cNvPr>
          <p:cNvSpPr/>
          <p:nvPr/>
        </p:nvSpPr>
        <p:spPr>
          <a:xfrm>
            <a:off x="3871863" y="589388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Рівнобедрений трикутник 21">
            <a:extLst>
              <a:ext uri="{FF2B5EF4-FFF2-40B4-BE49-F238E27FC236}">
                <a16:creationId xmlns="" xmlns:a16="http://schemas.microsoft.com/office/drawing/2014/main" id="{EBF07215-4C2F-9EBF-3F7B-3032DB785596}"/>
              </a:ext>
            </a:extLst>
          </p:cNvPr>
          <p:cNvSpPr/>
          <p:nvPr/>
        </p:nvSpPr>
        <p:spPr>
          <a:xfrm>
            <a:off x="3427621" y="589388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Рівнобедрений трикутник 22">
            <a:extLst>
              <a:ext uri="{FF2B5EF4-FFF2-40B4-BE49-F238E27FC236}">
                <a16:creationId xmlns="" xmlns:a16="http://schemas.microsoft.com/office/drawing/2014/main" id="{FC214865-33F4-111D-7AF2-BFCE999492C1}"/>
              </a:ext>
            </a:extLst>
          </p:cNvPr>
          <p:cNvSpPr/>
          <p:nvPr/>
        </p:nvSpPr>
        <p:spPr>
          <a:xfrm>
            <a:off x="2998080" y="589388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Рівнобедрений трикутник 81">
            <a:extLst>
              <a:ext uri="{FF2B5EF4-FFF2-40B4-BE49-F238E27FC236}">
                <a16:creationId xmlns="" xmlns:a16="http://schemas.microsoft.com/office/drawing/2014/main" id="{54698CF4-A77F-2F57-FD48-4E4193200ADE}"/>
              </a:ext>
            </a:extLst>
          </p:cNvPr>
          <p:cNvSpPr/>
          <p:nvPr/>
        </p:nvSpPr>
        <p:spPr>
          <a:xfrm>
            <a:off x="6925767" y="5338896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Рівнобедрений трикутник 82">
            <a:extLst>
              <a:ext uri="{FF2B5EF4-FFF2-40B4-BE49-F238E27FC236}">
                <a16:creationId xmlns="" xmlns:a16="http://schemas.microsoft.com/office/drawing/2014/main" id="{B03CB94B-0E50-649F-6B9E-3FD25845AA83}"/>
              </a:ext>
            </a:extLst>
          </p:cNvPr>
          <p:cNvSpPr/>
          <p:nvPr/>
        </p:nvSpPr>
        <p:spPr>
          <a:xfrm>
            <a:off x="6481525" y="5338896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Рівнобедрений трикутник 83">
            <a:extLst>
              <a:ext uri="{FF2B5EF4-FFF2-40B4-BE49-F238E27FC236}">
                <a16:creationId xmlns="" xmlns:a16="http://schemas.microsoft.com/office/drawing/2014/main" id="{1562D578-CC99-0E12-1251-5DE3B95803B0}"/>
              </a:ext>
            </a:extLst>
          </p:cNvPr>
          <p:cNvSpPr/>
          <p:nvPr/>
        </p:nvSpPr>
        <p:spPr>
          <a:xfrm>
            <a:off x="6037283" y="5338896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Рівнобедрений трикутник 84">
            <a:extLst>
              <a:ext uri="{FF2B5EF4-FFF2-40B4-BE49-F238E27FC236}">
                <a16:creationId xmlns="" xmlns:a16="http://schemas.microsoft.com/office/drawing/2014/main" id="{F1958AB9-5BAA-D613-BBCB-079EF70862AE}"/>
              </a:ext>
            </a:extLst>
          </p:cNvPr>
          <p:cNvSpPr/>
          <p:nvPr/>
        </p:nvSpPr>
        <p:spPr>
          <a:xfrm>
            <a:off x="5607742" y="5338896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Рівнобедрений трикутник 85">
            <a:extLst>
              <a:ext uri="{FF2B5EF4-FFF2-40B4-BE49-F238E27FC236}">
                <a16:creationId xmlns="" xmlns:a16="http://schemas.microsoft.com/office/drawing/2014/main" id="{5B2FDB35-C06C-E2CF-6964-544EDF1B8EED}"/>
              </a:ext>
            </a:extLst>
          </p:cNvPr>
          <p:cNvSpPr/>
          <p:nvPr/>
        </p:nvSpPr>
        <p:spPr>
          <a:xfrm>
            <a:off x="5190491" y="533889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Рівнобедрений трикутник 86">
            <a:extLst>
              <a:ext uri="{FF2B5EF4-FFF2-40B4-BE49-F238E27FC236}">
                <a16:creationId xmlns="" xmlns:a16="http://schemas.microsoft.com/office/drawing/2014/main" id="{9C935A62-6F0C-EDDC-0E3C-D3F4527A11E2}"/>
              </a:ext>
            </a:extLst>
          </p:cNvPr>
          <p:cNvSpPr/>
          <p:nvPr/>
        </p:nvSpPr>
        <p:spPr>
          <a:xfrm>
            <a:off x="4759744" y="533889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Рівнобедрений трикутник 87">
            <a:extLst>
              <a:ext uri="{FF2B5EF4-FFF2-40B4-BE49-F238E27FC236}">
                <a16:creationId xmlns="" xmlns:a16="http://schemas.microsoft.com/office/drawing/2014/main" id="{26B3DAAF-9863-C4A0-9AD7-6A0171A13909}"/>
              </a:ext>
            </a:extLst>
          </p:cNvPr>
          <p:cNvSpPr/>
          <p:nvPr/>
        </p:nvSpPr>
        <p:spPr>
          <a:xfrm>
            <a:off x="4316105" y="533889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Рівнобедрений трикутник 88">
            <a:extLst>
              <a:ext uri="{FF2B5EF4-FFF2-40B4-BE49-F238E27FC236}">
                <a16:creationId xmlns="" xmlns:a16="http://schemas.microsoft.com/office/drawing/2014/main" id="{BC5258A3-E832-BD36-C375-1EAB1B94E838}"/>
              </a:ext>
            </a:extLst>
          </p:cNvPr>
          <p:cNvSpPr/>
          <p:nvPr/>
        </p:nvSpPr>
        <p:spPr>
          <a:xfrm>
            <a:off x="3871863" y="533889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Рівнобедрений трикутник 89">
            <a:extLst>
              <a:ext uri="{FF2B5EF4-FFF2-40B4-BE49-F238E27FC236}">
                <a16:creationId xmlns="" xmlns:a16="http://schemas.microsoft.com/office/drawing/2014/main" id="{98717FCB-8DA3-D1C5-EBC9-07EF65789ED7}"/>
              </a:ext>
            </a:extLst>
          </p:cNvPr>
          <p:cNvSpPr/>
          <p:nvPr/>
        </p:nvSpPr>
        <p:spPr>
          <a:xfrm>
            <a:off x="3427621" y="533889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Рівнобедрений трикутник 90">
            <a:extLst>
              <a:ext uri="{FF2B5EF4-FFF2-40B4-BE49-F238E27FC236}">
                <a16:creationId xmlns="" xmlns:a16="http://schemas.microsoft.com/office/drawing/2014/main" id="{2D6D8B03-79A2-B000-84DC-1A3BAD51E437}"/>
              </a:ext>
            </a:extLst>
          </p:cNvPr>
          <p:cNvSpPr/>
          <p:nvPr/>
        </p:nvSpPr>
        <p:spPr>
          <a:xfrm>
            <a:off x="6925767" y="4861345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Рівнобедрений трикутник 91">
            <a:extLst>
              <a:ext uri="{FF2B5EF4-FFF2-40B4-BE49-F238E27FC236}">
                <a16:creationId xmlns="" xmlns:a16="http://schemas.microsoft.com/office/drawing/2014/main" id="{97B24028-443B-7D3A-FCF0-EA5FED1AE17F}"/>
              </a:ext>
            </a:extLst>
          </p:cNvPr>
          <p:cNvSpPr/>
          <p:nvPr/>
        </p:nvSpPr>
        <p:spPr>
          <a:xfrm>
            <a:off x="6481525" y="4861345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Рівнобедрений трикутник 92">
            <a:extLst>
              <a:ext uri="{FF2B5EF4-FFF2-40B4-BE49-F238E27FC236}">
                <a16:creationId xmlns="" xmlns:a16="http://schemas.microsoft.com/office/drawing/2014/main" id="{BB1466F7-96C5-559C-4806-6D87EBF8DD6F}"/>
              </a:ext>
            </a:extLst>
          </p:cNvPr>
          <p:cNvSpPr/>
          <p:nvPr/>
        </p:nvSpPr>
        <p:spPr>
          <a:xfrm>
            <a:off x="6037283" y="4861345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Рівнобедрений трикутник 93">
            <a:extLst>
              <a:ext uri="{FF2B5EF4-FFF2-40B4-BE49-F238E27FC236}">
                <a16:creationId xmlns="" xmlns:a16="http://schemas.microsoft.com/office/drawing/2014/main" id="{E0EDFD7E-EC5D-0CFA-A46C-BFE7A79E9627}"/>
              </a:ext>
            </a:extLst>
          </p:cNvPr>
          <p:cNvSpPr/>
          <p:nvPr/>
        </p:nvSpPr>
        <p:spPr>
          <a:xfrm>
            <a:off x="5607742" y="4861345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9" name="Рівнобедрений трикутник 94">
            <a:extLst>
              <a:ext uri="{FF2B5EF4-FFF2-40B4-BE49-F238E27FC236}">
                <a16:creationId xmlns="" xmlns:a16="http://schemas.microsoft.com/office/drawing/2014/main" id="{40B6B94B-75DE-B04B-4A76-D61C25016660}"/>
              </a:ext>
            </a:extLst>
          </p:cNvPr>
          <p:cNvSpPr/>
          <p:nvPr/>
        </p:nvSpPr>
        <p:spPr>
          <a:xfrm>
            <a:off x="5190491" y="4861345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Рівнобедрений трикутник 95">
            <a:extLst>
              <a:ext uri="{FF2B5EF4-FFF2-40B4-BE49-F238E27FC236}">
                <a16:creationId xmlns="" xmlns:a16="http://schemas.microsoft.com/office/drawing/2014/main" id="{112F0E60-77DB-F314-5B4C-36C7AFD080FE}"/>
              </a:ext>
            </a:extLst>
          </p:cNvPr>
          <p:cNvSpPr/>
          <p:nvPr/>
        </p:nvSpPr>
        <p:spPr>
          <a:xfrm>
            <a:off x="4759744" y="4861345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1" name="Рівнобедрений трикутник 96">
            <a:extLst>
              <a:ext uri="{FF2B5EF4-FFF2-40B4-BE49-F238E27FC236}">
                <a16:creationId xmlns="" xmlns:a16="http://schemas.microsoft.com/office/drawing/2014/main" id="{2DE45297-9239-46F7-DEC2-ACCB617B2F07}"/>
              </a:ext>
            </a:extLst>
          </p:cNvPr>
          <p:cNvSpPr/>
          <p:nvPr/>
        </p:nvSpPr>
        <p:spPr>
          <a:xfrm>
            <a:off x="4316105" y="4861345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Рівнобедрений трикутник 97">
            <a:extLst>
              <a:ext uri="{FF2B5EF4-FFF2-40B4-BE49-F238E27FC236}">
                <a16:creationId xmlns="" xmlns:a16="http://schemas.microsoft.com/office/drawing/2014/main" id="{C81AE3AF-C926-BC53-2844-7B29C6A557CE}"/>
              </a:ext>
            </a:extLst>
          </p:cNvPr>
          <p:cNvSpPr/>
          <p:nvPr/>
        </p:nvSpPr>
        <p:spPr>
          <a:xfrm>
            <a:off x="3871863" y="4861345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3" name="Рівнобедрений трикутник 98">
            <a:extLst>
              <a:ext uri="{FF2B5EF4-FFF2-40B4-BE49-F238E27FC236}">
                <a16:creationId xmlns="" xmlns:a16="http://schemas.microsoft.com/office/drawing/2014/main" id="{2C6B7727-0B17-F046-006C-2910C1214D65}"/>
              </a:ext>
            </a:extLst>
          </p:cNvPr>
          <p:cNvSpPr/>
          <p:nvPr/>
        </p:nvSpPr>
        <p:spPr>
          <a:xfrm>
            <a:off x="6925767" y="438379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4" name="Рівнобедрений трикутник 99">
            <a:extLst>
              <a:ext uri="{FF2B5EF4-FFF2-40B4-BE49-F238E27FC236}">
                <a16:creationId xmlns="" xmlns:a16="http://schemas.microsoft.com/office/drawing/2014/main" id="{78C4D7E7-3475-F9EF-BAA9-2A45C896AE92}"/>
              </a:ext>
            </a:extLst>
          </p:cNvPr>
          <p:cNvSpPr/>
          <p:nvPr/>
        </p:nvSpPr>
        <p:spPr>
          <a:xfrm>
            <a:off x="6481525" y="438379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Рівнобедрений трикутник 100">
            <a:extLst>
              <a:ext uri="{FF2B5EF4-FFF2-40B4-BE49-F238E27FC236}">
                <a16:creationId xmlns="" xmlns:a16="http://schemas.microsoft.com/office/drawing/2014/main" id="{577CD6EE-43B4-8D95-1175-A62002E19658}"/>
              </a:ext>
            </a:extLst>
          </p:cNvPr>
          <p:cNvSpPr/>
          <p:nvPr/>
        </p:nvSpPr>
        <p:spPr>
          <a:xfrm>
            <a:off x="6037283" y="438379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Рівнобедрений трикутник 101">
            <a:extLst>
              <a:ext uri="{FF2B5EF4-FFF2-40B4-BE49-F238E27FC236}">
                <a16:creationId xmlns="" xmlns:a16="http://schemas.microsoft.com/office/drawing/2014/main" id="{F6C193A0-ADDE-6BB6-339F-0EA9F4C69B6F}"/>
              </a:ext>
            </a:extLst>
          </p:cNvPr>
          <p:cNvSpPr/>
          <p:nvPr/>
        </p:nvSpPr>
        <p:spPr>
          <a:xfrm>
            <a:off x="5607742" y="438379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Рівнобедрений трикутник 102">
            <a:extLst>
              <a:ext uri="{FF2B5EF4-FFF2-40B4-BE49-F238E27FC236}">
                <a16:creationId xmlns="" xmlns:a16="http://schemas.microsoft.com/office/drawing/2014/main" id="{2BC03034-5566-CEAB-797F-06656F0C59CD}"/>
              </a:ext>
            </a:extLst>
          </p:cNvPr>
          <p:cNvSpPr/>
          <p:nvPr/>
        </p:nvSpPr>
        <p:spPr>
          <a:xfrm>
            <a:off x="5190491" y="438379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Рівнобедрений трикутник 103">
            <a:extLst>
              <a:ext uri="{FF2B5EF4-FFF2-40B4-BE49-F238E27FC236}">
                <a16:creationId xmlns="" xmlns:a16="http://schemas.microsoft.com/office/drawing/2014/main" id="{8287F473-61F8-F807-6F71-F158F448A381}"/>
              </a:ext>
            </a:extLst>
          </p:cNvPr>
          <p:cNvSpPr/>
          <p:nvPr/>
        </p:nvSpPr>
        <p:spPr>
          <a:xfrm>
            <a:off x="4759744" y="438379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Рівнобедрений трикутник 104">
            <a:extLst>
              <a:ext uri="{FF2B5EF4-FFF2-40B4-BE49-F238E27FC236}">
                <a16:creationId xmlns="" xmlns:a16="http://schemas.microsoft.com/office/drawing/2014/main" id="{5126EDDF-1D65-0720-F967-B5D468542E26}"/>
              </a:ext>
            </a:extLst>
          </p:cNvPr>
          <p:cNvSpPr/>
          <p:nvPr/>
        </p:nvSpPr>
        <p:spPr>
          <a:xfrm>
            <a:off x="4316105" y="438379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Рівнобедрений трикутник 105">
            <a:extLst>
              <a:ext uri="{FF2B5EF4-FFF2-40B4-BE49-F238E27FC236}">
                <a16:creationId xmlns="" xmlns:a16="http://schemas.microsoft.com/office/drawing/2014/main" id="{01BBEEF1-0316-15D7-614E-56523EC9321A}"/>
              </a:ext>
            </a:extLst>
          </p:cNvPr>
          <p:cNvSpPr/>
          <p:nvPr/>
        </p:nvSpPr>
        <p:spPr>
          <a:xfrm>
            <a:off x="6925767" y="3906243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1" name="Рівнобедрений трикутник 106">
            <a:extLst>
              <a:ext uri="{FF2B5EF4-FFF2-40B4-BE49-F238E27FC236}">
                <a16:creationId xmlns="" xmlns:a16="http://schemas.microsoft.com/office/drawing/2014/main" id="{85EB5D64-E410-CE6C-08AE-F17217C36702}"/>
              </a:ext>
            </a:extLst>
          </p:cNvPr>
          <p:cNvSpPr/>
          <p:nvPr/>
        </p:nvSpPr>
        <p:spPr>
          <a:xfrm>
            <a:off x="6481525" y="3906243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2" name="Рівнобедрений трикутник 107">
            <a:extLst>
              <a:ext uri="{FF2B5EF4-FFF2-40B4-BE49-F238E27FC236}">
                <a16:creationId xmlns="" xmlns:a16="http://schemas.microsoft.com/office/drawing/2014/main" id="{63ABDF97-9C3F-7A52-0ABB-5D809F67894E}"/>
              </a:ext>
            </a:extLst>
          </p:cNvPr>
          <p:cNvSpPr/>
          <p:nvPr/>
        </p:nvSpPr>
        <p:spPr>
          <a:xfrm>
            <a:off x="6037283" y="3906243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4" name="Рівнобедрений трикутник 108">
            <a:extLst>
              <a:ext uri="{FF2B5EF4-FFF2-40B4-BE49-F238E27FC236}">
                <a16:creationId xmlns="" xmlns:a16="http://schemas.microsoft.com/office/drawing/2014/main" id="{E31905FA-C2C1-6CB2-C49B-3098BE6F4DFE}"/>
              </a:ext>
            </a:extLst>
          </p:cNvPr>
          <p:cNvSpPr/>
          <p:nvPr/>
        </p:nvSpPr>
        <p:spPr>
          <a:xfrm>
            <a:off x="5607742" y="3906243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5" name="Рівнобедрений трикутник 109">
            <a:extLst>
              <a:ext uri="{FF2B5EF4-FFF2-40B4-BE49-F238E27FC236}">
                <a16:creationId xmlns="" xmlns:a16="http://schemas.microsoft.com/office/drawing/2014/main" id="{6A592325-39FF-6061-8AFE-FC9949C86EA2}"/>
              </a:ext>
            </a:extLst>
          </p:cNvPr>
          <p:cNvSpPr/>
          <p:nvPr/>
        </p:nvSpPr>
        <p:spPr>
          <a:xfrm>
            <a:off x="5190491" y="3906243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6" name="Рівнобедрений трикутник 110">
            <a:extLst>
              <a:ext uri="{FF2B5EF4-FFF2-40B4-BE49-F238E27FC236}">
                <a16:creationId xmlns="" xmlns:a16="http://schemas.microsoft.com/office/drawing/2014/main" id="{56DEF4EC-471F-E731-5DDB-A77020DD8A0F}"/>
              </a:ext>
            </a:extLst>
          </p:cNvPr>
          <p:cNvSpPr/>
          <p:nvPr/>
        </p:nvSpPr>
        <p:spPr>
          <a:xfrm>
            <a:off x="4759744" y="3906243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7" name="Рівнобедрений трикутник 111">
            <a:extLst>
              <a:ext uri="{FF2B5EF4-FFF2-40B4-BE49-F238E27FC236}">
                <a16:creationId xmlns="" xmlns:a16="http://schemas.microsoft.com/office/drawing/2014/main" id="{D2EFDC4E-4E0E-94A1-378B-628FF60D6D5C}"/>
              </a:ext>
            </a:extLst>
          </p:cNvPr>
          <p:cNvSpPr/>
          <p:nvPr/>
        </p:nvSpPr>
        <p:spPr>
          <a:xfrm>
            <a:off x="6925767" y="340909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8" name="Рівнобедрений трикутник 112">
            <a:extLst>
              <a:ext uri="{FF2B5EF4-FFF2-40B4-BE49-F238E27FC236}">
                <a16:creationId xmlns="" xmlns:a16="http://schemas.microsoft.com/office/drawing/2014/main" id="{D47921A7-AA2C-C416-472F-CF1326C291EC}"/>
              </a:ext>
            </a:extLst>
          </p:cNvPr>
          <p:cNvSpPr/>
          <p:nvPr/>
        </p:nvSpPr>
        <p:spPr>
          <a:xfrm>
            <a:off x="6481525" y="340909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9" name="Рівнобедрений трикутник 113">
            <a:extLst>
              <a:ext uri="{FF2B5EF4-FFF2-40B4-BE49-F238E27FC236}">
                <a16:creationId xmlns="" xmlns:a16="http://schemas.microsoft.com/office/drawing/2014/main" id="{9F010108-2C76-647E-79CC-3ED3E51518CD}"/>
              </a:ext>
            </a:extLst>
          </p:cNvPr>
          <p:cNvSpPr/>
          <p:nvPr/>
        </p:nvSpPr>
        <p:spPr>
          <a:xfrm>
            <a:off x="6037283" y="340909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0" name="Рівнобедрений трикутник 114">
            <a:extLst>
              <a:ext uri="{FF2B5EF4-FFF2-40B4-BE49-F238E27FC236}">
                <a16:creationId xmlns="" xmlns:a16="http://schemas.microsoft.com/office/drawing/2014/main" id="{1B091B99-85B3-D650-763F-1D03C9B45D7F}"/>
              </a:ext>
            </a:extLst>
          </p:cNvPr>
          <p:cNvSpPr/>
          <p:nvPr/>
        </p:nvSpPr>
        <p:spPr>
          <a:xfrm>
            <a:off x="5607742" y="340909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1" name="Рівнобедрений трикутник 115">
            <a:extLst>
              <a:ext uri="{FF2B5EF4-FFF2-40B4-BE49-F238E27FC236}">
                <a16:creationId xmlns="" xmlns:a16="http://schemas.microsoft.com/office/drawing/2014/main" id="{CDA9DBB8-CA61-97E5-6469-B96DF759BABB}"/>
              </a:ext>
            </a:extLst>
          </p:cNvPr>
          <p:cNvSpPr/>
          <p:nvPr/>
        </p:nvSpPr>
        <p:spPr>
          <a:xfrm>
            <a:off x="5190491" y="340909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2215778" y="1438387"/>
            <a:ext cx="6024024" cy="7061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>
                <a:solidFill>
                  <a:srgbClr val="7030A0"/>
                </a:solidFill>
              </a:rPr>
              <a:t>Виконай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додавання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віднімання</a:t>
            </a:r>
            <a:r>
              <a:rPr lang="ru-RU" dirty="0">
                <a:solidFill>
                  <a:srgbClr val="7030A0"/>
                </a:solidFill>
              </a:rPr>
              <a:t> числа 4.</a:t>
            </a:r>
          </a:p>
        </p:txBody>
      </p:sp>
      <p:sp>
        <p:nvSpPr>
          <p:cNvPr id="113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2316354" y="2303958"/>
            <a:ext cx="1833384" cy="61150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1 + 4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4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2292633" y="3263812"/>
            <a:ext cx="1769798" cy="61150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2 + 4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5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662481" y="3211430"/>
            <a:ext cx="1912832" cy="66388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4 + 4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6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627405" y="2263367"/>
            <a:ext cx="1947908" cy="6520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3 + 4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707460" y="2348969"/>
            <a:ext cx="48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036934" y="3263811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613487" y="3263812"/>
            <a:ext cx="48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18512" y="2316532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7</a:t>
            </a:r>
          </a:p>
        </p:txBody>
      </p:sp>
      <p:pic>
        <p:nvPicPr>
          <p:cNvPr id="12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3" y="1254588"/>
            <a:ext cx="1947973" cy="430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141932" y="2271524"/>
            <a:ext cx="2025617" cy="6439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5 + 4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23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141932" y="3230054"/>
            <a:ext cx="2025618" cy="6452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6 + 4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9533039" y="2316533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9533039" y="3291929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35794" y="473741"/>
            <a:ext cx="8732066" cy="87608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1034144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2194374" y="4528519"/>
            <a:ext cx="2025617" cy="60931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5 – 4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25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2194374" y="5438784"/>
            <a:ext cx="1955364" cy="60931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6 – 4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26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073690" y="5386402"/>
            <a:ext cx="1912832" cy="60931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8 – 4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27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106564" y="4510011"/>
            <a:ext cx="1947908" cy="60931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7 – 4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8691" y="4475191"/>
            <a:ext cx="547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98555" y="5351698"/>
            <a:ext cx="51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74102" y="5377827"/>
            <a:ext cx="56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80133" y="4491505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32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7911990" y="4475191"/>
            <a:ext cx="2025617" cy="60931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9 – 4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33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020295" y="5388712"/>
            <a:ext cx="2025618" cy="60931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10 – 4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11402" y="4475191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46594" y="5351698"/>
            <a:ext cx="48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525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  <p:bldP spid="126" grpId="0"/>
      <p:bldP spid="128" grpId="0"/>
      <p:bldP spid="28" grpId="0"/>
      <p:bldP spid="29" grpId="0"/>
      <p:bldP spid="30" grpId="0"/>
      <p:bldP spid="31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37" y="1193867"/>
            <a:ext cx="1777817" cy="39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4678600" y="1379779"/>
            <a:ext cx="3409237" cy="7102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>
                <a:solidFill>
                  <a:srgbClr val="7030A0"/>
                </a:solidFill>
              </a:rPr>
              <a:t>Обчисли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46" b="74390"/>
          <a:stretch/>
        </p:blipFill>
        <p:spPr>
          <a:xfrm>
            <a:off x="3740208" y="3099729"/>
            <a:ext cx="8011197" cy="3452649"/>
          </a:xfrm>
          <a:prstGeom prst="roundRect">
            <a:avLst/>
          </a:prstGeom>
        </p:spPr>
      </p:pic>
      <p:sp>
        <p:nvSpPr>
          <p:cNvPr id="105" name="Скругленный прямоугольник 104"/>
          <p:cNvSpPr/>
          <p:nvPr/>
        </p:nvSpPr>
        <p:spPr>
          <a:xfrm>
            <a:off x="3625439" y="3083640"/>
            <a:ext cx="8125966" cy="3507025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4171CAA7-7FDE-289B-A004-A498B62285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583841" y="3398725"/>
            <a:ext cx="381740" cy="604335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6A09A75A-73A5-4857-D296-EFF6912EF6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184966" y="4893258"/>
            <a:ext cx="424330" cy="686891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CDF99BAE-1865-A639-36DC-9F44285757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318559" y="3692059"/>
            <a:ext cx="364486" cy="189154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641C7A21-1A4F-9832-363A-D0FA261F19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070951" y="4431282"/>
            <a:ext cx="364486" cy="189154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FAA86A32-3D83-DF99-E7EC-3631394F00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745175" y="4147127"/>
            <a:ext cx="381740" cy="604335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1F2F9D38-A930-9993-1E1A-902D1DF03D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318559" y="4406146"/>
            <a:ext cx="364486" cy="189154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6CABFE06-D1C4-C320-E54C-B315D75052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941995" y="4898590"/>
            <a:ext cx="424330" cy="68689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3C80D5FC-5B43-2A15-B457-81C3CA5F6B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318559" y="5120233"/>
            <a:ext cx="364486" cy="189154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49AC9C95-E9B2-B8DF-F9E0-9562FB1260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076916" y="5140190"/>
            <a:ext cx="364486" cy="189154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8FDDC0FD-2551-C470-A2F6-BB1688286D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5701140" y="3396573"/>
            <a:ext cx="381740" cy="68689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E85ED5E3-0B1A-DA3C-DD75-4B7E7D355E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087356" y="5895930"/>
            <a:ext cx="364486" cy="189154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601FC6F-CAAD-2BBD-40A9-4CFF69FD02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327524" y="5883147"/>
            <a:ext cx="364486" cy="189154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2EA1332A-3B37-DA91-ED5B-E770C5A5CD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8663026" y="4878848"/>
            <a:ext cx="424330" cy="6868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B5B2F851-B914-B099-044C-A26213181E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941995" y="5628305"/>
            <a:ext cx="470074" cy="68689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E11067F2-C608-13C8-0528-4FCC8EEC16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087356" y="3671058"/>
            <a:ext cx="364486" cy="189154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3F6EE388-8071-0D13-A876-039A573304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915795" y="3414213"/>
            <a:ext cx="470074" cy="68689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B877DA22-1A33-F400-2A94-748A6B13C2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4275975" y="4147127"/>
            <a:ext cx="317675" cy="68689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5F2E18FA-666A-01F7-264B-1ED6ED4F4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770" y="5124003"/>
            <a:ext cx="265014" cy="218247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2EF2D094-966B-837A-F138-533CB5F12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9807" y="3656512"/>
            <a:ext cx="265014" cy="218247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08F005D8-F52B-BD83-70EA-9ECE6B515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178" y="4370072"/>
            <a:ext cx="265014" cy="218247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1AEEBB52-1B8A-4EDE-F499-59B5AD49BB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518799" y="3633431"/>
            <a:ext cx="387602" cy="279263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519B014A-A95E-6D8B-7B5C-92975E47B4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518799" y="4370072"/>
            <a:ext cx="387602" cy="279263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859B306E-839D-A04E-F4D4-A2872F7AD1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860708" y="4171783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B1909812-5D47-2A10-FE72-1695DD03D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5752843" y="4149888"/>
            <a:ext cx="317675" cy="68689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9F6A6750-2767-C19D-2FA5-72489D9683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4166800" y="3396573"/>
            <a:ext cx="424330" cy="68689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3E1473C3-FA9C-6A5C-6C11-146DA2C424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254384" y="5137589"/>
            <a:ext cx="387602" cy="279263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E5615F7D-F045-650D-88E2-CE0C31F77B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597104" y="4131608"/>
            <a:ext cx="381740" cy="604335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0ED27313-76DE-51D4-0A15-6FF15E4BA7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219537" y="5636164"/>
            <a:ext cx="381740" cy="604335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E6B92174-B00E-A5EA-0DE1-C02B681423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637184" y="4936057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7241865A-38EC-AF9E-E31E-7B0C218CD9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81007" y="3435399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0153A4C4-D577-EBC5-474A-96A6BD1725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484799" y="5875663"/>
            <a:ext cx="387602" cy="279263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96062663-F8C5-40B5-ECB5-E3DD64F9B1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677117" y="5628304"/>
            <a:ext cx="424330" cy="68689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68A7784E-A976-2AE7-38D1-7851BA2D4C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688669" y="3401069"/>
            <a:ext cx="424330" cy="68689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2CAA0141-7F27-C61B-4234-987F6CDD73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9525445" y="3395713"/>
            <a:ext cx="317675" cy="68689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094E503F-151F-B506-2A6B-9191B88237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81007" y="4179207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E73A1F1A-A02B-C366-D13C-F61E0F7504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9451842" y="4131646"/>
            <a:ext cx="387602" cy="68689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46F17035-D517-E318-3486-40CB32812A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912523" y="4826054"/>
            <a:ext cx="424330" cy="68689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D9915885-6793-35D3-E646-A36F55BD26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9451842" y="4898589"/>
            <a:ext cx="387602" cy="68689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35164C39-392A-9E9E-FF26-C961BB676E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911693" y="5636164"/>
            <a:ext cx="424330" cy="68689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D2742973-407C-5CE3-48A3-E69FDB6DAB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254384" y="5863826"/>
            <a:ext cx="387602" cy="279263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FE224EB9-C79C-B173-7BA9-981DB1B446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8630530" y="5552484"/>
            <a:ext cx="424330" cy="68689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E6AA3F17-56FE-0B71-DC31-EE7004606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9451842" y="5647061"/>
            <a:ext cx="387602" cy="686891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2235794" y="473741"/>
            <a:ext cx="8732066" cy="75781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r>
              <a:rPr lang="en-US" sz="4000" b="1" dirty="0" smtClean="0">
                <a:solidFill>
                  <a:schemeClr val="bg1"/>
                </a:solidFill>
              </a:rPr>
              <a:t>                        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1034144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7984</TotalTime>
  <Words>631</Words>
  <Application>Microsoft Office PowerPoint</Application>
  <PresentationFormat>Произвольный</PresentationFormat>
  <Paragraphs>194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865</cp:revision>
  <dcterms:created xsi:type="dcterms:W3CDTF">2018-01-05T16:38:53Z</dcterms:created>
  <dcterms:modified xsi:type="dcterms:W3CDTF">2023-12-04T21:34:10Z</dcterms:modified>
</cp:coreProperties>
</file>