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914" r:id="rId3"/>
    <p:sldId id="916" r:id="rId4"/>
    <p:sldId id="917" r:id="rId5"/>
    <p:sldId id="904" r:id="rId6"/>
    <p:sldId id="910" r:id="rId7"/>
    <p:sldId id="911" r:id="rId8"/>
    <p:sldId id="902" r:id="rId9"/>
    <p:sldId id="892" r:id="rId10"/>
    <p:sldId id="918" r:id="rId11"/>
    <p:sldId id="91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C00CC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9714" y="4177225"/>
            <a:ext cx="9808029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Написання </a:t>
            </a:r>
            <a:r>
              <a:rPr lang="ru-RU" sz="4400" b="1" dirty="0" err="1">
                <a:solidFill>
                  <a:schemeClr val="bg1"/>
                </a:solidFill>
              </a:rPr>
              <a:t>малої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букви</a:t>
            </a:r>
            <a:r>
              <a:rPr lang="ru-RU" sz="4400" b="1" dirty="0">
                <a:solidFill>
                  <a:schemeClr val="bg1"/>
                </a:solidFill>
              </a:rPr>
              <a:t> й, </a:t>
            </a:r>
            <a:r>
              <a:rPr lang="ru-RU" sz="4400" b="1" dirty="0" err="1">
                <a:solidFill>
                  <a:schemeClr val="bg1"/>
                </a:solidFill>
              </a:rPr>
              <a:t>складів</a:t>
            </a:r>
            <a:r>
              <a:rPr lang="ru-RU" sz="4400" b="1" dirty="0">
                <a:solidFill>
                  <a:schemeClr val="bg1"/>
                </a:solidFill>
              </a:rPr>
              <a:t> і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 з </a:t>
            </a:r>
            <a:r>
              <a:rPr lang="ru-RU" sz="4400" b="1" dirty="0" err="1">
                <a:solidFill>
                  <a:schemeClr val="bg1"/>
                </a:solidFill>
              </a:rPr>
              <a:t>вивченими</a:t>
            </a:r>
            <a:r>
              <a:rPr lang="ru-RU" sz="4400" b="1" dirty="0">
                <a:solidFill>
                  <a:schemeClr val="bg1"/>
                </a:solidFill>
              </a:rPr>
              <a:t> буквами. </a:t>
            </a:r>
          </a:p>
        </p:txBody>
      </p:sp>
      <p:pic>
        <p:nvPicPr>
          <p:cNvPr id="2" name="Picture 2" descr="Пропись буква Й для детей, учимся писать, распечата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4" b="21039"/>
          <a:stretch/>
        </p:blipFill>
        <p:spPr bwMode="auto">
          <a:xfrm>
            <a:off x="1415206" y="1556657"/>
            <a:ext cx="3254765" cy="194073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44081" y="1537959"/>
            <a:ext cx="343391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552" y="494528"/>
            <a:ext cx="8732066" cy="79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489856" y="1601754"/>
            <a:ext cx="3167743" cy="40766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782050" y="1590344"/>
            <a:ext cx="2768600" cy="39722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3201" y="1567226"/>
            <a:ext cx="4408971" cy="2142932"/>
          </a:xfrm>
          <a:prstGeom prst="roundRect">
            <a:avLst/>
          </a:prstGeom>
          <a:solidFill>
            <a:srgbClr val="78B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38991" y="1637480"/>
            <a:ext cx="4303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в яких буква «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ій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стоїть в середині слова, а потім слова, в яких – в кінці.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41440" y="3936424"/>
            <a:ext cx="4392492" cy="51077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Чайка, чайник, лійка, майка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67197" y="4635927"/>
            <a:ext cx="404676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Жовтий, синій, соловей, чай, бій, лий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633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9310" y="494528"/>
            <a:ext cx="8732066" cy="1018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Рефлексія «Мій настрій». </a:t>
            </a:r>
            <a:r>
              <a:rPr lang="uk-UA" sz="3200" b="1" dirty="0" err="1"/>
              <a:t>Обери</a:t>
            </a:r>
            <a:r>
              <a:rPr lang="uk-UA" sz="3200" b="1" dirty="0"/>
              <a:t> </a:t>
            </a:r>
            <a:r>
              <a:rPr lang="uk-UA" sz="3200" b="1" dirty="0" smtClean="0"/>
              <a:t>емоцію, яка </a:t>
            </a:r>
            <a:r>
              <a:rPr lang="uk-UA" sz="3200" b="1" dirty="0"/>
              <a:t>відповідає твоєму настрою в кінці уроку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13" y="1600687"/>
            <a:ext cx="9651263" cy="4721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8115" y="4342291"/>
            <a:ext cx="914400" cy="11647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63886" y="3477431"/>
            <a:ext cx="914400" cy="4838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04858" y="5591519"/>
            <a:ext cx="914400" cy="609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99841" y="3864429"/>
            <a:ext cx="993013" cy="401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1583574" y="2123310"/>
            <a:ext cx="168880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впорався/ впоралась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3486445" y="4356641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Було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909120" y="4016057"/>
            <a:ext cx="233582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втомилась/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втомився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C00276-E035-40B9-97AD-EA609E587B4C}"/>
              </a:ext>
            </a:extLst>
          </p:cNvPr>
          <p:cNvSpPr txBox="1"/>
          <p:nvPr/>
        </p:nvSpPr>
        <p:spPr>
          <a:xfrm>
            <a:off x="7438600" y="2158404"/>
            <a:ext cx="129174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Було цікаво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3826" y="468285"/>
            <a:ext cx="9567899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Емоційне налаштування «Екран </a:t>
            </a:r>
            <a:r>
              <a:rPr lang="uk-UA" sz="3600" b="1" dirty="0" smtClean="0">
                <a:solidFill>
                  <a:schemeClr val="bg1"/>
                </a:solidFill>
              </a:rPr>
              <a:t>очікувань»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майлики - красивые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104"/>
          <a:stretch/>
        </p:blipFill>
        <p:spPr bwMode="auto">
          <a:xfrm>
            <a:off x="5767498" y="1353383"/>
            <a:ext cx="2684453" cy="21417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6" y="1577473"/>
            <a:ext cx="2165507" cy="21655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нь рождения Смайлика! - Гимназия №4 - Великий Новго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22" y="3359382"/>
            <a:ext cx="2256987" cy="22569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0ECC02C-3B34-4E55-B4C4-DA7957FBB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3505143" y="3318800"/>
            <a:ext cx="2217542" cy="2032949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6844549" y="5200870"/>
            <a:ext cx="16888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1233045" y="5176021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Буде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12075" y="3873609"/>
            <a:ext cx="23358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втомлюсь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C00276-E035-40B9-97AD-EA609E587B4C}"/>
              </a:ext>
            </a:extLst>
          </p:cNvPr>
          <p:cNvSpPr txBox="1"/>
          <p:nvPr/>
        </p:nvSpPr>
        <p:spPr>
          <a:xfrm>
            <a:off x="8533355" y="1488256"/>
            <a:ext cx="23683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цікавий урок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449054" y="5234857"/>
            <a:ext cx="2041000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39086" y="5877792"/>
            <a:ext cx="2303617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32895"/>
            <a:ext cx="2805245" cy="289409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Дитячий журнал «Куля» - Скоромовка — жанр як фольклорного, так і  літературного походження: дотепна гра спеціально скомпонованих  важковимовних слів, і звуків, що створюють труднощі для швидкої й виразної  вимови слів. Зазвичай ма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7368889" y="598682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6148342" y="594288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143879" y="6016367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693002" y="5997724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5499141" y="597573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250073" y="2818265"/>
            <a:ext cx="4153388" cy="11426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</a:rPr>
              <a:t>Чайка чайник підігріла, 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На </a:t>
            </a:r>
            <a:r>
              <a:rPr lang="uk-UA" b="1" dirty="0">
                <a:solidFill>
                  <a:schemeClr val="bg1"/>
                </a:solidFill>
              </a:rPr>
              <a:t>чай чайку запросила.</a:t>
            </a:r>
            <a:endParaRPr lang="uk-UA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5946612" y="6018923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644098" y="5890204"/>
            <a:ext cx="0" cy="44531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7116932" y="4177474"/>
            <a:ext cx="1208993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</a:t>
            </a:r>
            <a:r>
              <a:rPr lang="uk-UA" sz="3200" b="1" dirty="0" smtClean="0">
                <a:solidFill>
                  <a:schemeClr val="bg1"/>
                </a:solidFill>
              </a:rPr>
              <a:t>ай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4921528" y="1646245"/>
            <a:ext cx="4894722" cy="11720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Послухай і повтори скоромовку.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Назви звуки в словах </a:t>
            </a:r>
            <a:r>
              <a:rPr lang="uk-UA" sz="2000" b="1" i="1" dirty="0" smtClean="0">
                <a:solidFill>
                  <a:schemeClr val="bg1"/>
                </a:solidFill>
                <a:cs typeface="Times New Roman" pitchFamily="18" charset="0"/>
              </a:rPr>
              <a:t>чайка, чайник, </a:t>
            </a:r>
            <a:r>
              <a:rPr lang="uk-UA" sz="2000" b="1" i="1" dirty="0">
                <a:solidFill>
                  <a:schemeClr val="bg1"/>
                </a:solidFill>
                <a:cs typeface="Times New Roman" pitchFamily="18" charset="0"/>
              </a:rPr>
              <a:t>чай.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Визнач місце звука [й] в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них</a:t>
            </a:r>
            <a:endParaRPr lang="uk-UA" sz="2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2498" y="1575371"/>
            <a:ext cx="6735111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навчимося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малу рукописну букву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й,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з’єднувати її з іншими буквами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писати слова і речення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вивченими буквами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6150308" y="606748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47" y="4807087"/>
            <a:ext cx="2067896" cy="1521842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26" name="Picture 2" descr="Мультфильм рисунок чайки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5" y="4185001"/>
            <a:ext cx="2342388" cy="23423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400804" y="4185001"/>
            <a:ext cx="164473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</a:t>
            </a:r>
            <a:r>
              <a:rPr lang="uk-UA" sz="3200" b="1" dirty="0" smtClean="0">
                <a:solidFill>
                  <a:schemeClr val="bg1"/>
                </a:solidFill>
              </a:rPr>
              <a:t>айка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Минус 30"/>
          <p:cNvSpPr/>
          <p:nvPr/>
        </p:nvSpPr>
        <p:spPr>
          <a:xfrm>
            <a:off x="6179573" y="530488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143879" y="539038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6665912" y="5348823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5554204" y="5337730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5933488" y="5390386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646578" y="5229624"/>
            <a:ext cx="0" cy="44531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Минус 38"/>
          <p:cNvSpPr/>
          <p:nvPr/>
        </p:nvSpPr>
        <p:spPr>
          <a:xfrm>
            <a:off x="6178159" y="541632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688847" y="5192152"/>
            <a:ext cx="1193896" cy="4483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>
            <a:off x="7793997" y="5295025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8173281" y="5347681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Минус 42"/>
          <p:cNvSpPr/>
          <p:nvPr/>
        </p:nvSpPr>
        <p:spPr>
          <a:xfrm>
            <a:off x="8417952" y="537361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>
            <a:off x="8417952" y="523254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417952" y="4160101"/>
            <a:ext cx="153048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</a:t>
            </a:r>
            <a:r>
              <a:rPr lang="uk-UA" sz="3200" b="1" dirty="0" smtClean="0">
                <a:solidFill>
                  <a:schemeClr val="bg1"/>
                </a:solidFill>
              </a:rPr>
              <a:t>айник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2" grpId="0" animBg="1"/>
      <p:bldP spid="24" grpId="0" animBg="1"/>
      <p:bldP spid="25" grpId="0" animBg="1"/>
      <p:bldP spid="26" grpId="0" animBg="1"/>
      <p:bldP spid="16" grpId="0" animBg="1"/>
      <p:bldP spid="20" grpId="0" animBg="1"/>
      <p:bldP spid="6" grpId="0" animBg="1"/>
      <p:bldP spid="13" grpId="0" animBg="1"/>
      <p:bldP spid="30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24422" y="762098"/>
            <a:ext cx="973336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малюнок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вгорі сторінки зошита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5" y="3243496"/>
            <a:ext cx="2456740" cy="253455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68396" y="642837"/>
            <a:ext cx="10045412" cy="1198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Чим </a:t>
            </a:r>
            <a:r>
              <a:rPr lang="ru-RU" sz="2800" b="1" dirty="0" err="1">
                <a:solidFill>
                  <a:schemeClr val="bg1"/>
                </a:solidFill>
              </a:rPr>
              <a:t>займається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дівчинка</a:t>
            </a:r>
            <a:r>
              <a:rPr lang="ru-RU" sz="2800" b="1" dirty="0">
                <a:solidFill>
                  <a:schemeClr val="bg1"/>
                </a:solidFill>
              </a:rPr>
              <a:t>? Як </a:t>
            </a:r>
            <a:r>
              <a:rPr lang="ru-RU" sz="2800" b="1" dirty="0" err="1">
                <a:solidFill>
                  <a:schemeClr val="bg1"/>
                </a:solidFill>
              </a:rPr>
              <a:t>називається</a:t>
            </a:r>
            <a:r>
              <a:rPr lang="ru-RU" sz="2800" b="1" dirty="0">
                <a:solidFill>
                  <a:schemeClr val="bg1"/>
                </a:solidFill>
              </a:rPr>
              <a:t> посудина, з </a:t>
            </a:r>
            <a:r>
              <a:rPr lang="ru-RU" sz="2800" b="1" dirty="0" err="1">
                <a:solidFill>
                  <a:schemeClr val="bg1"/>
                </a:solidFill>
              </a:rPr>
              <a:t>якої</a:t>
            </a:r>
            <a:r>
              <a:rPr lang="ru-RU" sz="2800" b="1" dirty="0">
                <a:solidFill>
                  <a:schemeClr val="bg1"/>
                </a:solidFill>
              </a:rPr>
              <a:t> вона </a:t>
            </a:r>
            <a:r>
              <a:rPr lang="ru-RU" sz="2800" b="1" dirty="0" err="1">
                <a:solidFill>
                  <a:schemeClr val="bg1"/>
                </a:solidFill>
              </a:rPr>
              <a:t>поливає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квіти</a:t>
            </a:r>
            <a:r>
              <a:rPr lang="ru-RU" sz="2800" b="1" dirty="0">
                <a:solidFill>
                  <a:schemeClr val="bg1"/>
                </a:solidFill>
              </a:rPr>
              <a:t>? Де </a:t>
            </a:r>
            <a:r>
              <a:rPr lang="ru-RU" sz="2800" b="1" dirty="0" err="1">
                <a:solidFill>
                  <a:schemeClr val="bg1"/>
                </a:solidFill>
              </a:rPr>
              <a:t>ростуть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квіти</a:t>
            </a:r>
            <a:r>
              <a:rPr lang="ru-RU" sz="2800" b="1" dirty="0">
                <a:solidFill>
                  <a:schemeClr val="bg1"/>
                </a:solidFill>
              </a:rPr>
              <a:t>? Для </a:t>
            </a:r>
            <a:r>
              <a:rPr lang="ru-RU" sz="2800" b="1" dirty="0" err="1">
                <a:solidFill>
                  <a:schemeClr val="bg1"/>
                </a:solidFill>
              </a:rPr>
              <a:t>чого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садять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клумби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1286" y="5523007"/>
            <a:ext cx="7846498" cy="785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Добери </a:t>
            </a:r>
            <a:r>
              <a:rPr lang="uk-UA" sz="2000" b="1" dirty="0">
                <a:solidFill>
                  <a:schemeClr val="bg1"/>
                </a:solidFill>
              </a:rPr>
              <a:t>за малюнком слова з буквою </a:t>
            </a:r>
            <a:r>
              <a:rPr lang="uk-UA" sz="2000" b="1" dirty="0" smtClean="0">
                <a:solidFill>
                  <a:schemeClr val="bg1"/>
                </a:solidFill>
              </a:rPr>
              <a:t>«</a:t>
            </a:r>
            <a:r>
              <a:rPr lang="uk-UA" sz="2000" b="1" dirty="0" err="1" smtClean="0">
                <a:solidFill>
                  <a:schemeClr val="bg1"/>
                </a:solidFill>
              </a:rPr>
              <a:t>ій</a:t>
            </a:r>
            <a:r>
              <a:rPr lang="uk-UA" sz="2000" b="1" dirty="0">
                <a:solidFill>
                  <a:schemeClr val="bg1"/>
                </a:solidFill>
              </a:rPr>
              <a:t>» 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r>
              <a:rPr lang="uk-UA" sz="2000" b="1" dirty="0">
                <a:solidFill>
                  <a:schemeClr val="bg1"/>
                </a:solidFill>
              </a:rPr>
              <a:t>З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яких елементів складається буква </a:t>
            </a:r>
            <a:r>
              <a:rPr lang="uk-UA" sz="2000" b="1" dirty="0" smtClean="0">
                <a:solidFill>
                  <a:schemeClr val="bg1"/>
                </a:solidFill>
              </a:rPr>
              <a:t>й? Наведи </a:t>
            </a:r>
            <a:r>
              <a:rPr lang="uk-UA" sz="2000" b="1" dirty="0">
                <a:solidFill>
                  <a:schemeClr val="bg1"/>
                </a:solidFill>
              </a:rPr>
              <a:t>на малюнку всі її елементи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684" y="1841178"/>
            <a:ext cx="2937103" cy="13250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Лійка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айстри,  зелений, синій, </a:t>
            </a:r>
            <a:r>
              <a:rPr lang="uk-UA" sz="2400" b="1" dirty="0" err="1" smtClean="0">
                <a:solidFill>
                  <a:schemeClr val="bg1"/>
                </a:solidFill>
              </a:rPr>
              <a:t>лиловий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10D6787-7E06-4A53-B688-7A9770D8D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15" y="1973099"/>
            <a:ext cx="6666269" cy="30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571882" y="618126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5487" y="514576"/>
            <a:ext cx="8485498" cy="11073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малої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рукописної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й.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 </a:t>
            </a:r>
            <a:r>
              <a:rPr lang="ru-RU" sz="3600" b="1" dirty="0" err="1">
                <a:solidFill>
                  <a:schemeClr val="bg1"/>
                </a:solidFill>
              </a:rPr>
              <a:t>яких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елементів</a:t>
            </a:r>
            <a:r>
              <a:rPr lang="ru-RU" sz="3600" b="1" dirty="0">
                <a:solidFill>
                  <a:schemeClr val="bg1"/>
                </a:solidFill>
              </a:rPr>
              <a:t> вона </a:t>
            </a:r>
            <a:r>
              <a:rPr lang="ru-RU" sz="3600" b="1" dirty="0" err="1">
                <a:solidFill>
                  <a:schemeClr val="bg1"/>
                </a:solidFill>
              </a:rPr>
              <a:t>складається</a:t>
            </a:r>
            <a:r>
              <a:rPr lang="ru-RU" sz="3600" b="1" dirty="0">
                <a:solidFill>
                  <a:schemeClr val="bg1"/>
                </a:solidFill>
              </a:rPr>
              <a:t>?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70542" y="3037114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1621971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484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ілінія: фігура 1">
            <a:extLst>
              <a:ext uri="{FF2B5EF4-FFF2-40B4-BE49-F238E27FC236}">
                <a16:creationId xmlns="" xmlns:a16="http://schemas.microsoft.com/office/drawing/2014/main" id="{77D43A5A-108B-47C7-A69E-293E267E6F19}"/>
              </a:ext>
            </a:extLst>
          </p:cNvPr>
          <p:cNvSpPr/>
          <p:nvPr/>
        </p:nvSpPr>
        <p:spPr>
          <a:xfrm>
            <a:off x="5095875" y="3037114"/>
            <a:ext cx="1894377" cy="1598589"/>
          </a:xfrm>
          <a:custGeom>
            <a:avLst/>
            <a:gdLst>
              <a:gd name="connsiteX0" fmla="*/ 292995 w 1226445"/>
              <a:gd name="connsiteY0" fmla="*/ 88 h 920953"/>
              <a:gd name="connsiteX1" fmla="*/ 40582 w 1226445"/>
              <a:gd name="connsiteY1" fmla="*/ 535869 h 920953"/>
              <a:gd name="connsiteX2" fmla="*/ 2482 w 1226445"/>
              <a:gd name="connsiteY2" fmla="*/ 757326 h 920953"/>
              <a:gd name="connsiteX3" fmla="*/ 19151 w 1226445"/>
              <a:gd name="connsiteY3" fmla="*/ 885913 h 920953"/>
              <a:gd name="connsiteX4" fmla="*/ 142976 w 1226445"/>
              <a:gd name="connsiteY4" fmla="*/ 907344 h 920953"/>
              <a:gd name="connsiteX5" fmla="*/ 414439 w 1226445"/>
              <a:gd name="connsiteY5" fmla="*/ 702557 h 920953"/>
              <a:gd name="connsiteX6" fmla="*/ 914501 w 1226445"/>
              <a:gd name="connsiteY6" fmla="*/ 11994 h 920953"/>
              <a:gd name="connsiteX7" fmla="*/ 735907 w 1226445"/>
              <a:gd name="connsiteY7" fmla="*/ 285838 h 920953"/>
              <a:gd name="connsiteX8" fmla="*/ 635895 w 1226445"/>
              <a:gd name="connsiteY8" fmla="*/ 566826 h 920953"/>
              <a:gd name="connsiteX9" fmla="*/ 583507 w 1226445"/>
              <a:gd name="connsiteY9" fmla="*/ 816857 h 920953"/>
              <a:gd name="connsiteX10" fmla="*/ 712095 w 1226445"/>
              <a:gd name="connsiteY10" fmla="*/ 909726 h 920953"/>
              <a:gd name="connsiteX11" fmla="*/ 1093095 w 1226445"/>
              <a:gd name="connsiteY11" fmla="*/ 652551 h 920953"/>
              <a:gd name="connsiteX12" fmla="*/ 1226445 w 1226445"/>
              <a:gd name="connsiteY12" fmla="*/ 454907 h 92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6445" h="920953">
                <a:moveTo>
                  <a:pt x="292995" y="88"/>
                </a:moveTo>
                <a:cubicBezTo>
                  <a:pt x="190998" y="204875"/>
                  <a:pt x="89001" y="409663"/>
                  <a:pt x="40582" y="535869"/>
                </a:cubicBezTo>
                <a:cubicBezTo>
                  <a:pt x="-7837" y="662075"/>
                  <a:pt x="6054" y="698985"/>
                  <a:pt x="2482" y="757326"/>
                </a:cubicBezTo>
                <a:cubicBezTo>
                  <a:pt x="-1090" y="815667"/>
                  <a:pt x="-4265" y="860910"/>
                  <a:pt x="19151" y="885913"/>
                </a:cubicBezTo>
                <a:cubicBezTo>
                  <a:pt x="42567" y="910916"/>
                  <a:pt x="77095" y="937903"/>
                  <a:pt x="142976" y="907344"/>
                </a:cubicBezTo>
                <a:cubicBezTo>
                  <a:pt x="208857" y="876785"/>
                  <a:pt x="285852" y="851782"/>
                  <a:pt x="414439" y="702557"/>
                </a:cubicBezTo>
                <a:cubicBezTo>
                  <a:pt x="543026" y="553332"/>
                  <a:pt x="860923" y="81447"/>
                  <a:pt x="914501" y="11994"/>
                </a:cubicBezTo>
                <a:cubicBezTo>
                  <a:pt x="968079" y="-57459"/>
                  <a:pt x="782341" y="193366"/>
                  <a:pt x="735907" y="285838"/>
                </a:cubicBezTo>
                <a:cubicBezTo>
                  <a:pt x="689473" y="378310"/>
                  <a:pt x="661295" y="478323"/>
                  <a:pt x="635895" y="566826"/>
                </a:cubicBezTo>
                <a:cubicBezTo>
                  <a:pt x="610495" y="655329"/>
                  <a:pt x="570807" y="759707"/>
                  <a:pt x="583507" y="816857"/>
                </a:cubicBezTo>
                <a:cubicBezTo>
                  <a:pt x="596207" y="874007"/>
                  <a:pt x="627164" y="937110"/>
                  <a:pt x="712095" y="909726"/>
                </a:cubicBezTo>
                <a:cubicBezTo>
                  <a:pt x="797026" y="882342"/>
                  <a:pt x="1007370" y="728354"/>
                  <a:pt x="1093095" y="652551"/>
                </a:cubicBezTo>
                <a:cubicBezTo>
                  <a:pt x="1178820" y="576748"/>
                  <a:pt x="1202632" y="515827"/>
                  <a:pt x="1226445" y="45490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олілінія: фігура 6">
            <a:extLst>
              <a:ext uri="{FF2B5EF4-FFF2-40B4-BE49-F238E27FC236}">
                <a16:creationId xmlns="" xmlns:a16="http://schemas.microsoft.com/office/drawing/2014/main" id="{1EA4D2C4-5C22-4BE7-80D1-E9C63DC87C0D}"/>
              </a:ext>
            </a:extLst>
          </p:cNvPr>
          <p:cNvSpPr/>
          <p:nvPr/>
        </p:nvSpPr>
        <p:spPr>
          <a:xfrm>
            <a:off x="5878311" y="2558143"/>
            <a:ext cx="411956" cy="123842"/>
          </a:xfrm>
          <a:custGeom>
            <a:avLst/>
            <a:gdLst>
              <a:gd name="connsiteX0" fmla="*/ 0 w 411956"/>
              <a:gd name="connsiteY0" fmla="*/ 0 h 123842"/>
              <a:gd name="connsiteX1" fmla="*/ 195262 w 411956"/>
              <a:gd name="connsiteY1" fmla="*/ 123825 h 123842"/>
              <a:gd name="connsiteX2" fmla="*/ 411956 w 411956"/>
              <a:gd name="connsiteY2" fmla="*/ 7144 h 1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956" h="123842">
                <a:moveTo>
                  <a:pt x="0" y="0"/>
                </a:moveTo>
                <a:cubicBezTo>
                  <a:pt x="63301" y="61317"/>
                  <a:pt x="126603" y="122634"/>
                  <a:pt x="195262" y="123825"/>
                </a:cubicBezTo>
                <a:cubicBezTo>
                  <a:pt x="263921" y="125016"/>
                  <a:pt x="337938" y="66080"/>
                  <a:pt x="411956" y="7144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0099" y="2174646"/>
            <a:ext cx="467602" cy="894706"/>
          </a:xfrm>
          <a:prstGeom prst="rect">
            <a:avLst/>
          </a:prstGeom>
        </p:spPr>
      </p:pic>
      <p:pic>
        <p:nvPicPr>
          <p:cNvPr id="2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1" y="2438466"/>
            <a:ext cx="3216016" cy="3317880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1771 0.09237 L -0.02761 0.15325 L -0.03099 0.21204 L -0.02657 0.24792 L -0.0125 0.24584 L 0.01497 0.19537 L 0.04258 0.11112 L 0.07617 -4.44444E-6 L 0.04883 0.11112 L 0.03997 0.17825 L 0.03724 0.23079 L 0.04609 0.25024 L 0.06823 0.22477 L 0.10208 0.16991 L 0.11198 0.12778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6800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4 -0.06899 L 0.02786 -0.05487 L 0.03476 -0.05024 L 0.04101 -0.05024 L 0.05351 -0.06366 " pathEditMode="relative" rAng="0" ptsTypes="AAAAA">
                                      <p:cBhvr>
                                        <p:cTn id="10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032" b="73556"/>
          <a:stretch/>
        </p:blipFill>
        <p:spPr>
          <a:xfrm>
            <a:off x="171588" y="2006265"/>
            <a:ext cx="11795669" cy="3272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1160583" y="2289652"/>
            <a:ext cx="650449" cy="79681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2062989" y="2289652"/>
            <a:ext cx="650449" cy="7968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2914650" y="2289652"/>
            <a:ext cx="650449" cy="79681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3786799" y="2289652"/>
            <a:ext cx="650449" cy="79681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4753173" y="2289652"/>
            <a:ext cx="650449" cy="79681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5604834" y="2289652"/>
            <a:ext cx="650449" cy="7968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6476983" y="2289652"/>
            <a:ext cx="650449" cy="79681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7475546" y="2266637"/>
            <a:ext cx="650449" cy="79681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8347695" y="2283148"/>
            <a:ext cx="650449" cy="79681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9229613" y="2283148"/>
            <a:ext cx="650449" cy="79681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10008645" y="2283148"/>
            <a:ext cx="650449" cy="79681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42336" r="69686" b="47492"/>
          <a:stretch/>
        </p:blipFill>
        <p:spPr>
          <a:xfrm>
            <a:off x="11053163" y="2266637"/>
            <a:ext cx="650449" cy="79681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43456" r="71517" b="44194"/>
          <a:stretch/>
        </p:blipFill>
        <p:spPr>
          <a:xfrm>
            <a:off x="522289" y="3316470"/>
            <a:ext cx="1284717" cy="96806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43073" r="56770" b="44577"/>
          <a:stretch/>
        </p:blipFill>
        <p:spPr>
          <a:xfrm>
            <a:off x="6030245" y="3277987"/>
            <a:ext cx="1992156" cy="101861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43456" r="71517" b="44194"/>
          <a:stretch/>
        </p:blipFill>
        <p:spPr>
          <a:xfrm>
            <a:off x="1746161" y="3316470"/>
            <a:ext cx="1284717" cy="96806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43456" r="71517" b="44194"/>
          <a:stretch/>
        </p:blipFill>
        <p:spPr>
          <a:xfrm>
            <a:off x="2929063" y="3327649"/>
            <a:ext cx="1284717" cy="9680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43456" r="71517" b="44194"/>
          <a:stretch/>
        </p:blipFill>
        <p:spPr>
          <a:xfrm>
            <a:off x="4248571" y="3327649"/>
            <a:ext cx="1284717" cy="96806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43073" r="56770" b="44577"/>
          <a:stretch/>
        </p:blipFill>
        <p:spPr>
          <a:xfrm>
            <a:off x="8699551" y="3277987"/>
            <a:ext cx="1992156" cy="10186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45986" r="86148" b="46939"/>
          <a:stretch/>
        </p:blipFill>
        <p:spPr>
          <a:xfrm>
            <a:off x="878205" y="4396673"/>
            <a:ext cx="727384" cy="5819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5419" r="73492" b="47382"/>
          <a:stretch/>
        </p:blipFill>
        <p:spPr>
          <a:xfrm>
            <a:off x="5778977" y="4335175"/>
            <a:ext cx="1486530" cy="5920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45986" r="86148" b="46939"/>
          <a:stretch/>
        </p:blipFill>
        <p:spPr>
          <a:xfrm>
            <a:off x="1860929" y="4396672"/>
            <a:ext cx="727384" cy="5819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45986" r="86148" b="46939"/>
          <a:stretch/>
        </p:blipFill>
        <p:spPr>
          <a:xfrm>
            <a:off x="3014342" y="4393789"/>
            <a:ext cx="727384" cy="58190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45986" r="86148" b="46939"/>
          <a:stretch/>
        </p:blipFill>
        <p:spPr>
          <a:xfrm>
            <a:off x="4206273" y="4393788"/>
            <a:ext cx="727384" cy="58190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5419" r="73492" b="47382"/>
          <a:stretch/>
        </p:blipFill>
        <p:spPr>
          <a:xfrm>
            <a:off x="7956286" y="4335174"/>
            <a:ext cx="1486530" cy="59207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880062" y="282073"/>
            <a:ext cx="2046939" cy="1902429"/>
          </a:xfrm>
          <a:prstGeom prst="rect">
            <a:avLst/>
          </a:prstGeom>
        </p:spPr>
      </p:pic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78530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55867" y="650447"/>
            <a:ext cx="8952778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малу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й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39162" y="248427"/>
            <a:ext cx="9105178" cy="1567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склади, слова у наступних рядках. Надпиши звуки над словами. Розділи слова на склади, постав наголоси.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6299409" y="2948121"/>
            <a:ext cx="47018" cy="1657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6123508" y="323701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Минус 61"/>
          <p:cNvSpPr/>
          <p:nvPr/>
        </p:nvSpPr>
        <p:spPr>
          <a:xfrm>
            <a:off x="7027037" y="317021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Минус 62"/>
          <p:cNvSpPr/>
          <p:nvPr/>
        </p:nvSpPr>
        <p:spPr>
          <a:xfrm>
            <a:off x="7358870" y="317021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инус 63"/>
          <p:cNvSpPr/>
          <p:nvPr/>
        </p:nvSpPr>
        <p:spPr>
          <a:xfrm>
            <a:off x="6378397" y="3196817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8090307">
            <a:off x="5923757" y="3100813"/>
            <a:ext cx="903428" cy="911737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9207585">
            <a:off x="6593512" y="2887956"/>
            <a:ext cx="2134855" cy="1025069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7712635" y="3239352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Минус 67"/>
          <p:cNvSpPr/>
          <p:nvPr/>
        </p:nvSpPr>
        <p:spPr>
          <a:xfrm>
            <a:off x="6375471" y="3290411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6342415" y="3851667"/>
            <a:ext cx="47018" cy="1657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Блок-схема: узел 69"/>
          <p:cNvSpPr/>
          <p:nvPr/>
        </p:nvSpPr>
        <p:spPr>
          <a:xfrm>
            <a:off x="6211643" y="4141480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Минус 70"/>
          <p:cNvSpPr/>
          <p:nvPr/>
        </p:nvSpPr>
        <p:spPr>
          <a:xfrm>
            <a:off x="6400431" y="4205399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Минус 73"/>
          <p:cNvSpPr/>
          <p:nvPr/>
        </p:nvSpPr>
        <p:spPr>
          <a:xfrm>
            <a:off x="6722846" y="41195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Минус 74"/>
          <p:cNvSpPr/>
          <p:nvPr/>
        </p:nvSpPr>
        <p:spPr>
          <a:xfrm>
            <a:off x="5874138" y="411950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rot="8090307">
            <a:off x="5698015" y="4054336"/>
            <a:ext cx="983683" cy="990847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9207585">
            <a:off x="6486606" y="4296609"/>
            <a:ext cx="1121977" cy="615346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>
            <a:off x="7119536" y="4180938"/>
            <a:ext cx="176270" cy="15423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Минус 78"/>
          <p:cNvSpPr/>
          <p:nvPr/>
        </p:nvSpPr>
        <p:spPr>
          <a:xfrm>
            <a:off x="6728011" y="3170212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Минус 79"/>
          <p:cNvSpPr/>
          <p:nvPr/>
        </p:nvSpPr>
        <p:spPr>
          <a:xfrm>
            <a:off x="6395635" y="4109408"/>
            <a:ext cx="352540" cy="230278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2" b="66040"/>
          <a:stretch/>
        </p:blipFill>
        <p:spPr>
          <a:xfrm>
            <a:off x="175499" y="1186256"/>
            <a:ext cx="11795669" cy="42027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30" y="3607326"/>
            <a:ext cx="2963770" cy="29637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7" t="43255" r="20504" b="44395"/>
          <a:stretch/>
        </p:blipFill>
        <p:spPr>
          <a:xfrm>
            <a:off x="878428" y="2419245"/>
            <a:ext cx="1861924" cy="10744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41202" r="75846" b="42623"/>
          <a:stretch/>
        </p:blipFill>
        <p:spPr>
          <a:xfrm>
            <a:off x="4098536" y="1297556"/>
            <a:ext cx="2488877" cy="13801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41202" r="52368" b="42623"/>
          <a:stretch/>
        </p:blipFill>
        <p:spPr>
          <a:xfrm>
            <a:off x="867096" y="1292670"/>
            <a:ext cx="2539843" cy="13801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41202" r="70834" b="42623"/>
          <a:stretch/>
        </p:blipFill>
        <p:spPr>
          <a:xfrm>
            <a:off x="3078719" y="1360383"/>
            <a:ext cx="755779" cy="13801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9" t="43255" r="33287" b="44395"/>
          <a:stretch/>
        </p:blipFill>
        <p:spPr>
          <a:xfrm>
            <a:off x="2705973" y="2497827"/>
            <a:ext cx="970384" cy="10744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7" t="43255" r="38606" b="44395"/>
          <a:stretch/>
        </p:blipFill>
        <p:spPr>
          <a:xfrm>
            <a:off x="4014724" y="2436629"/>
            <a:ext cx="2396864" cy="107442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61944" y="3551210"/>
            <a:ext cx="335681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500" dirty="0">
                <a:cs typeface="Arial" panose="020B0604020202020204" pitchFamily="34" charset="0"/>
              </a:rPr>
              <a:t>У Марійки лійка.</a:t>
            </a:r>
            <a:endParaRPr lang="ru-RU" sz="3500" dirty="0"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7866" y="407078"/>
            <a:ext cx="8575810" cy="10624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 smtClean="0">
                <a:solidFill>
                  <a:schemeClr val="bg1"/>
                </a:solidFill>
              </a:rPr>
              <a:t>слова, речення </a:t>
            </a:r>
            <a:r>
              <a:rPr lang="uk-UA" sz="3200" b="1" dirty="0" smtClean="0">
                <a:solidFill>
                  <a:schemeClr val="bg1"/>
                </a:solidFill>
              </a:rPr>
              <a:t>у наступних рядках.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</a:t>
            </a:r>
            <a:r>
              <a:rPr lang="uk-UA" sz="3200" b="1" dirty="0" smtClean="0">
                <a:solidFill>
                  <a:schemeClr val="bg1"/>
                </a:solidFill>
              </a:rPr>
              <a:t>їх за </a:t>
            </a:r>
            <a:r>
              <a:rPr lang="uk-UA" sz="3200" b="1" dirty="0">
                <a:solidFill>
                  <a:schemeClr val="bg1"/>
                </a:solidFill>
              </a:rPr>
              <a:t>зразком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5419" r="73492" b="47382"/>
          <a:stretch/>
        </p:blipFill>
        <p:spPr>
          <a:xfrm>
            <a:off x="4254759" y="4497138"/>
            <a:ext cx="1486530" cy="5920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4" t="42239" r="48110" b="43466"/>
          <a:stretch/>
        </p:blipFill>
        <p:spPr>
          <a:xfrm>
            <a:off x="947138" y="4247164"/>
            <a:ext cx="3307621" cy="11258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09439" y="4516175"/>
            <a:ext cx="363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.</a:t>
            </a:r>
            <a:endParaRPr lang="ru-RU" sz="3000" dirty="0"/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78530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5024" y="494529"/>
            <a:ext cx="8732066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Пальчикова гімнастика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18" t="57781" r="18372" b="9312"/>
          <a:stretch/>
        </p:blipFill>
        <p:spPr>
          <a:xfrm>
            <a:off x="1771067" y="1456402"/>
            <a:ext cx="7977541" cy="240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218" t="22358" r="18372" b="45155"/>
          <a:stretch/>
        </p:blipFill>
        <p:spPr>
          <a:xfrm>
            <a:off x="1771067" y="4180748"/>
            <a:ext cx="7966548" cy="237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838067" y="1947086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35943" y="4669870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77579" b="59589"/>
          <a:stretch/>
        </p:blipFill>
        <p:spPr>
          <a:xfrm>
            <a:off x="3454894" y="1938557"/>
            <a:ext cx="1461218" cy="1897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" t="61368" r="75927"/>
          <a:stretch/>
        </p:blipFill>
        <p:spPr>
          <a:xfrm>
            <a:off x="3355596" y="4751794"/>
            <a:ext cx="1555486" cy="1798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75515" b="59284"/>
          <a:stretch/>
        </p:blipFill>
        <p:spPr>
          <a:xfrm>
            <a:off x="4986251" y="1873579"/>
            <a:ext cx="1395696" cy="1891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758" t="62226" r="76074" b="1"/>
          <a:stretch/>
        </p:blipFill>
        <p:spPr>
          <a:xfrm>
            <a:off x="4911082" y="4795034"/>
            <a:ext cx="1206631" cy="17548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8226" t="1958" r="49614" b="59893"/>
          <a:stretch/>
        </p:blipFill>
        <p:spPr>
          <a:xfrm>
            <a:off x="6670821" y="1970550"/>
            <a:ext cx="1263192" cy="17722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8391" t="62835" r="49449"/>
          <a:stretch/>
        </p:blipFill>
        <p:spPr>
          <a:xfrm>
            <a:off x="6381947" y="4751794"/>
            <a:ext cx="1263192" cy="17265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79988" b="59284"/>
          <a:stretch/>
        </p:blipFill>
        <p:spPr>
          <a:xfrm>
            <a:off x="8148428" y="1851287"/>
            <a:ext cx="1140733" cy="1891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80650" t="59385"/>
          <a:stretch/>
        </p:blipFill>
        <p:spPr>
          <a:xfrm>
            <a:off x="8027343" y="4666464"/>
            <a:ext cx="1103026" cy="1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2629" y="418889"/>
            <a:ext cx="10210800" cy="14425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Прочитай букву, </a:t>
            </a:r>
            <a:r>
              <a:rPr lang="ru-RU" sz="2800" b="1" dirty="0" err="1">
                <a:solidFill>
                  <a:schemeClr val="bg1"/>
                </a:solidFill>
              </a:rPr>
              <a:t>написану</a:t>
            </a:r>
            <a:r>
              <a:rPr lang="ru-RU" sz="2800" b="1" dirty="0">
                <a:solidFill>
                  <a:schemeClr val="bg1"/>
                </a:solidFill>
              </a:rPr>
              <a:t> на зеленому </a:t>
            </a:r>
            <a:r>
              <a:rPr lang="ru-RU" sz="2800" b="1" dirty="0" smtClean="0">
                <a:solidFill>
                  <a:schemeClr val="bg1"/>
                </a:solidFill>
              </a:rPr>
              <a:t>кружечку. Поясни, </a:t>
            </a:r>
            <a:r>
              <a:rPr lang="ru-RU" sz="2800" b="1" dirty="0" err="1">
                <a:solidFill>
                  <a:schemeClr val="bg1"/>
                </a:solidFill>
              </a:rPr>
              <a:t>чому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відходять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стрілочки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 smtClean="0">
                <a:solidFill>
                  <a:schemeClr val="bg1"/>
                </a:solidFill>
              </a:rPr>
              <a:t>малюнків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Чому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стрілочка</a:t>
            </a:r>
            <a:r>
              <a:rPr lang="ru-RU" sz="2800" b="1" dirty="0">
                <a:solidFill>
                  <a:schemeClr val="bg1"/>
                </a:solidFill>
              </a:rPr>
              <a:t> проведена до </a:t>
            </a:r>
            <a:r>
              <a:rPr lang="ru-RU" sz="2800" b="1" dirty="0" err="1">
                <a:solidFill>
                  <a:schemeClr val="bg1"/>
                </a:solidFill>
              </a:rPr>
              <a:t>аркуша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паперу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214188" y="1772816"/>
            <a:ext cx="1231641" cy="8210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й</a:t>
            </a:r>
            <a:endParaRPr lang="ru-RU" sz="4500" b="1" dirty="0"/>
          </a:p>
        </p:txBody>
      </p:sp>
      <p:cxnSp>
        <p:nvCxnSpPr>
          <p:cNvPr id="7" name="Прямая со стрелкой 6"/>
          <p:cNvCxnSpPr>
            <a:stCxn id="2" idx="4"/>
          </p:cNvCxnSpPr>
          <p:nvPr/>
        </p:nvCxnSpPr>
        <p:spPr>
          <a:xfrm flipH="1">
            <a:off x="4460033" y="2593910"/>
            <a:ext cx="2369976" cy="9517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4"/>
          </p:cNvCxnSpPr>
          <p:nvPr/>
        </p:nvCxnSpPr>
        <p:spPr>
          <a:xfrm flipH="1">
            <a:off x="6830008" y="2593910"/>
            <a:ext cx="1" cy="104502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830009" y="2593910"/>
            <a:ext cx="2584579" cy="82109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25" y="2428675"/>
            <a:ext cx="1757457" cy="1757457"/>
          </a:xfrm>
          <a:prstGeom prst="rect">
            <a:avLst/>
          </a:prstGeom>
        </p:spPr>
      </p:pic>
      <p:pic>
        <p:nvPicPr>
          <p:cNvPr id="2050" name="Picture 2" descr="Нарисованная чайка - 6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96" y="3304330"/>
            <a:ext cx="3157921" cy="16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601200" y="2026364"/>
            <a:ext cx="2220686" cy="25559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78530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3514597"/>
            <a:ext cx="2380349" cy="245574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32525" y="5346386"/>
            <a:ext cx="8732066" cy="952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Добери </a:t>
            </a:r>
            <a:r>
              <a:rPr lang="uk-UA" sz="2400" b="1" dirty="0" smtClean="0">
                <a:solidFill>
                  <a:schemeClr val="bg1"/>
                </a:solidFill>
              </a:rPr>
              <a:t>слова, </a:t>
            </a:r>
            <a:r>
              <a:rPr lang="uk-UA" sz="2400" b="1" dirty="0">
                <a:solidFill>
                  <a:schemeClr val="bg1"/>
                </a:solidFill>
              </a:rPr>
              <a:t>у яких є буква </a:t>
            </a:r>
            <a:r>
              <a:rPr lang="uk-UA" sz="2400" b="1" dirty="0" smtClean="0">
                <a:solidFill>
                  <a:schemeClr val="bg1"/>
                </a:solidFill>
              </a:rPr>
              <a:t>й. Намалюй один із предметів. </a:t>
            </a:r>
            <a:r>
              <a:rPr lang="uk-UA" sz="2400" b="1" dirty="0" smtClean="0">
                <a:solidFill>
                  <a:schemeClr val="bg1"/>
                </a:solidFill>
              </a:rPr>
              <a:t>Зафарбуй </a:t>
            </a:r>
            <a:r>
              <a:rPr lang="uk-UA" sz="2400" b="1" dirty="0">
                <a:solidFill>
                  <a:schemeClr val="bg1"/>
                </a:solidFill>
              </a:rPr>
              <a:t>малюнки кольоровими олівцями.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3993" y="1999537"/>
            <a:ext cx="238034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Соловей, йод, йогурт</a:t>
            </a:r>
            <a:r>
              <a:rPr lang="uk-UA" sz="2400" b="1" dirty="0">
                <a:solidFill>
                  <a:schemeClr val="bg1"/>
                </a:solidFill>
              </a:rPr>
              <a:t>, майка </a:t>
            </a:r>
            <a:endParaRPr lang="ru-RU" sz="2400" b="1" dirty="0"/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зайка</a:t>
            </a:r>
            <a:r>
              <a:rPr lang="uk-UA" sz="2400" b="1" dirty="0" smtClean="0">
                <a:solidFill>
                  <a:schemeClr val="bg1"/>
                </a:solidFill>
              </a:rPr>
              <a:t>, лійка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04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43771</TotalTime>
  <Words>378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2775</cp:revision>
  <dcterms:created xsi:type="dcterms:W3CDTF">2018-01-05T16:38:53Z</dcterms:created>
  <dcterms:modified xsi:type="dcterms:W3CDTF">2023-12-10T20:44:05Z</dcterms:modified>
</cp:coreProperties>
</file>