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909" r:id="rId3"/>
    <p:sldId id="910" r:id="rId4"/>
    <p:sldId id="911" r:id="rId5"/>
    <p:sldId id="759" r:id="rId6"/>
    <p:sldId id="758" r:id="rId7"/>
    <p:sldId id="912" r:id="rId8"/>
    <p:sldId id="630" r:id="rId9"/>
    <p:sldId id="748" r:id="rId10"/>
    <p:sldId id="750" r:id="rId11"/>
    <p:sldId id="907" r:id="rId12"/>
    <p:sldId id="913" r:id="rId13"/>
    <p:sldId id="918" r:id="rId14"/>
    <p:sldId id="914" r:id="rId15"/>
    <p:sldId id="915" r:id="rId16"/>
    <p:sldId id="91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FF5050"/>
    <a:srgbClr val="295FFF"/>
    <a:srgbClr val="E838BA"/>
    <a:srgbClr val="EF71CE"/>
    <a:srgbClr val="463EDE"/>
    <a:srgbClr val="FF330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53" autoAdjust="0"/>
    <p:restoredTop sz="94660"/>
  </p:normalViewPr>
  <p:slideViewPr>
    <p:cSldViewPr snapToGrid="0">
      <p:cViewPr>
        <p:scale>
          <a:sx n="86" d="100"/>
          <a:sy n="86" d="100"/>
        </p:scale>
        <p:origin x="-222" y="-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sz="2800" b="1" dirty="0"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microsoft.com/office/2007/relationships/hdphoto" Target="../media/hdphoto5.wdp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3987" y="3910897"/>
            <a:ext cx="9044848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Велика буква Й. </a:t>
            </a:r>
            <a:r>
              <a:rPr lang="ru-RU" sz="4000" b="1" dirty="0" err="1">
                <a:solidFill>
                  <a:schemeClr val="bg1"/>
                </a:solidFill>
              </a:rPr>
              <a:t>Читання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словосполучень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діалогу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>
                <a:solidFill>
                  <a:schemeClr val="bg1"/>
                </a:solidFill>
              </a:rPr>
              <a:t>тексту </a:t>
            </a:r>
            <a:endParaRPr lang="ru-RU" sz="4000" b="1" smtClean="0">
              <a:solidFill>
                <a:schemeClr val="bg1"/>
              </a:solidFill>
            </a:endParaRPr>
          </a:p>
          <a:p>
            <a:pPr algn="ctr"/>
            <a:r>
              <a:rPr lang="ru-RU" sz="4000" b="1" smtClean="0">
                <a:solidFill>
                  <a:schemeClr val="bg1"/>
                </a:solidFill>
              </a:rPr>
              <a:t>з </a:t>
            </a:r>
            <a:r>
              <a:rPr lang="ru-RU" sz="4000" b="1" dirty="0" err="1">
                <a:solidFill>
                  <a:schemeClr val="bg1"/>
                </a:solidFill>
              </a:rPr>
              <a:t>вивченими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літерами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Развивающий мультик - Алфавит - Буква Й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28" y="1128480"/>
            <a:ext cx="4436083" cy="24952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65388" y="1371599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604597" y="445745"/>
            <a:ext cx="8756193" cy="788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2646" y="1275906"/>
            <a:ext cx="8410335" cy="501675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Андрійко, Йосип і Надійка давно знайомі. Вони друзі.</a:t>
            </a:r>
          </a:p>
          <a:p>
            <a:pPr indent="361950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Одного разу Андрійко завітав до Йосипа. Вони стали майструвати клітку папузі. Йосип ненароком поранив руку.</a:t>
            </a:r>
          </a:p>
          <a:p>
            <a:pPr indent="361950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— Ой! — скрикнув він.</a:t>
            </a:r>
          </a:p>
          <a:p>
            <a:pPr indent="361950"/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Допомо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г у Йосипу надала Надійка. Вона змастила ранку йодом і заліпила пластиром.       </a:t>
            </a:r>
          </a:p>
          <a:p>
            <a:pPr indent="361950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    Скоро рука перестала б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</a:rPr>
              <a:t>оліти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indent="361950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    — Спаси б і, Надійко! — сказав Йосип.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95245" y="4351273"/>
            <a:ext cx="303006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35836" y="5289599"/>
            <a:ext cx="315769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167219" y="5740265"/>
            <a:ext cx="331421" cy="395581"/>
          </a:xfrm>
          <a:prstGeom prst="rect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135" y="2188583"/>
            <a:ext cx="2721780" cy="2699322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2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595692" y="1386203"/>
            <a:ext cx="1905918" cy="5653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Друзі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0602" y="465795"/>
            <a:ext cx="8756193" cy="646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 речення про тварин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552F9F-2B08-4C81-9C15-412AFF4F44F5}"/>
              </a:ext>
            </a:extLst>
          </p:cNvPr>
          <p:cNvSpPr txBox="1"/>
          <p:nvPr/>
        </p:nvSpPr>
        <p:spPr>
          <a:xfrm>
            <a:off x="2338839" y="1431579"/>
            <a:ext cx="8600910" cy="43396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4800" b="1" dirty="0" err="1" smtClean="0">
                <a:solidFill>
                  <a:schemeClr val="accent2">
                    <a:lumMod val="50000"/>
                  </a:schemeClr>
                </a:solidFill>
              </a:rPr>
              <a:t>Сірий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</a:t>
            </a:r>
            <a:r>
              <a:rPr lang="ru-RU" sz="4800" b="1" dirty="0" err="1" smtClean="0">
                <a:solidFill>
                  <a:schemeClr val="accent2">
                    <a:lumMod val="50000"/>
                  </a:schemeClr>
                </a:solidFill>
              </a:rPr>
              <a:t>злий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ru-RU" sz="4800" b="1" dirty="0" err="1" smtClean="0">
                <a:solidFill>
                  <a:schemeClr val="accent2">
                    <a:lumMod val="50000"/>
                  </a:schemeClr>
                </a:solidFill>
              </a:rPr>
              <a:t>Рудий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            </a:t>
            </a:r>
            <a:r>
              <a:rPr lang="ru-RU" sz="4800" b="1" dirty="0" err="1" smtClean="0">
                <a:solidFill>
                  <a:schemeClr val="accent2">
                    <a:lumMod val="50000"/>
                  </a:schemeClr>
                </a:solidFill>
              </a:rPr>
              <a:t>спритний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і </a:t>
            </a:r>
            <a:r>
              <a:rPr lang="ru-RU" sz="4800" b="1" dirty="0" err="1">
                <a:solidFill>
                  <a:schemeClr val="accent2">
                    <a:lumMod val="50000"/>
                  </a:schemeClr>
                </a:solidFill>
              </a:rPr>
              <a:t>хитрий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А </a:t>
            </a:r>
            <a:r>
              <a:rPr lang="ru-RU" sz="4800" b="1" dirty="0" err="1">
                <a:solidFill>
                  <a:schemeClr val="accent2">
                    <a:lumMod val="50000"/>
                  </a:schemeClr>
                </a:solidFill>
              </a:rPr>
              <a:t>малий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                </a:t>
            </a:r>
            <a:r>
              <a:rPr lang="ru-RU" sz="4800" b="1" dirty="0" err="1">
                <a:solidFill>
                  <a:schemeClr val="accent2">
                    <a:lumMod val="50000"/>
                  </a:schemeClr>
                </a:solidFill>
              </a:rPr>
              <a:t>полохливий</a:t>
            </a:r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5B6B32B-50C0-488F-87EB-4901336540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64142" y="1461898"/>
            <a:ext cx="2411736" cy="3025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A1D803-D6F6-4EFB-BDA7-B9D05DD83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85" y="4081159"/>
            <a:ext cx="1589625" cy="1693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FCE9DEF-693D-4E7A-84BF-454AA4FBA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41" y="1461898"/>
            <a:ext cx="2057317" cy="15429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136547B-942D-4E72-AAC6-DFEE57576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46" y="2622015"/>
            <a:ext cx="1906754" cy="18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67" y="1194350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4 Блок р т д з й б\051 - Велика буква Й\2023-12-12_1133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31" y="1498206"/>
            <a:ext cx="7797189" cy="443052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7050" y="4329556"/>
            <a:ext cx="2207098" cy="11348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букву Й і слово у 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5" r="57114" b="85124"/>
          <a:stretch/>
        </p:blipFill>
        <p:spPr>
          <a:xfrm>
            <a:off x="3216227" y="4581530"/>
            <a:ext cx="5686366" cy="109660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5" r="47733" b="71385"/>
          <a:stretch/>
        </p:blipFill>
        <p:spPr>
          <a:xfrm>
            <a:off x="2681987" y="1485083"/>
            <a:ext cx="6930152" cy="21363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6227" y="3719418"/>
            <a:ext cx="5672948" cy="7882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Слуховий диктант. </a:t>
            </a:r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у клітинках тільки перші букви 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996420" y="1915476"/>
            <a:ext cx="2720135" cy="25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 flipH="1">
            <a:off x="396482" y="1854157"/>
            <a:ext cx="2772908" cy="257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Дуга 42"/>
          <p:cNvSpPr/>
          <p:nvPr/>
        </p:nvSpPr>
        <p:spPr>
          <a:xfrm flipH="1">
            <a:off x="2938590" y="2341962"/>
            <a:ext cx="214147" cy="41964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714659" y="1717877"/>
            <a:ext cx="224269" cy="417510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212601" y="1920903"/>
            <a:ext cx="165491" cy="208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7349728" y="1939936"/>
            <a:ext cx="151683" cy="186104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6370956" y="1711901"/>
            <a:ext cx="0" cy="4234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3394404" y="1920903"/>
            <a:ext cx="153316" cy="205875"/>
            <a:chOff x="3398075" y="6018352"/>
            <a:chExt cx="184699" cy="263541"/>
          </a:xfrm>
        </p:grpSpPr>
        <p:sp>
          <p:nvSpPr>
            <p:cNvPr id="28" name="Полилиния 2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39311" y="1705434"/>
            <a:ext cx="206668" cy="416143"/>
            <a:chOff x="2061433" y="3181953"/>
            <a:chExt cx="361093" cy="708354"/>
          </a:xfrm>
        </p:grpSpPr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061433" y="3184525"/>
              <a:ext cx="180117" cy="7057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241550" y="3181953"/>
              <a:ext cx="180976" cy="7083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2151490" y="3536130"/>
              <a:ext cx="18011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Овал 33"/>
          <p:cNvSpPr/>
          <p:nvPr/>
        </p:nvSpPr>
        <p:spPr>
          <a:xfrm>
            <a:off x="3773315" y="1701640"/>
            <a:ext cx="213803" cy="4215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4606292" y="1711901"/>
            <a:ext cx="205515" cy="414139"/>
            <a:chOff x="2162175" y="2767013"/>
            <a:chExt cx="323850" cy="660050"/>
          </a:xfrm>
        </p:grpSpPr>
        <p:sp>
          <p:nvSpPr>
            <p:cNvPr id="36" name="Полилиния 35"/>
            <p:cNvSpPr/>
            <p:nvPr/>
          </p:nvSpPr>
          <p:spPr>
            <a:xfrm>
              <a:off x="2162175" y="2776538"/>
              <a:ext cx="185738" cy="442912"/>
            </a:xfrm>
            <a:custGeom>
              <a:avLst/>
              <a:gdLst>
                <a:gd name="connsiteX0" fmla="*/ 0 w 185738"/>
                <a:gd name="connsiteY0" fmla="*/ 0 h 442912"/>
                <a:gd name="connsiteX1" fmla="*/ 185738 w 185738"/>
                <a:gd name="connsiteY1" fmla="*/ 442912 h 44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738" h="442912">
                  <a:moveTo>
                    <a:pt x="0" y="0"/>
                  </a:moveTo>
                  <a:lnTo>
                    <a:pt x="185738" y="4429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2205038" y="2767013"/>
              <a:ext cx="280987" cy="660050"/>
            </a:xfrm>
            <a:custGeom>
              <a:avLst/>
              <a:gdLst>
                <a:gd name="connsiteX0" fmla="*/ 280987 w 280987"/>
                <a:gd name="connsiteY0" fmla="*/ 0 h 660050"/>
                <a:gd name="connsiteX1" fmla="*/ 157162 w 280987"/>
                <a:gd name="connsiteY1" fmla="*/ 433387 h 660050"/>
                <a:gd name="connsiteX2" fmla="*/ 71437 w 280987"/>
                <a:gd name="connsiteY2" fmla="*/ 628650 h 660050"/>
                <a:gd name="connsiteX3" fmla="*/ 0 w 280987"/>
                <a:gd name="connsiteY3" fmla="*/ 657225 h 66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7" h="660050">
                  <a:moveTo>
                    <a:pt x="280987" y="0"/>
                  </a:moveTo>
                  <a:cubicBezTo>
                    <a:pt x="236537" y="164306"/>
                    <a:pt x="192087" y="328612"/>
                    <a:pt x="157162" y="433387"/>
                  </a:cubicBezTo>
                  <a:cubicBezTo>
                    <a:pt x="122237" y="538162"/>
                    <a:pt x="97631" y="591344"/>
                    <a:pt x="71437" y="628650"/>
                  </a:cubicBezTo>
                  <a:cubicBezTo>
                    <a:pt x="45243" y="665956"/>
                    <a:pt x="22621" y="661590"/>
                    <a:pt x="0" y="6572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044939" y="1928185"/>
            <a:ext cx="157736" cy="285553"/>
            <a:chOff x="2165377" y="4123467"/>
            <a:chExt cx="304800" cy="507045"/>
          </a:xfrm>
        </p:grpSpPr>
        <p:cxnSp>
          <p:nvCxnSpPr>
            <p:cNvPr id="39" name="Прямая соединительная линия 38"/>
            <p:cNvCxnSpPr>
              <a:endCxn id="40" idx="1"/>
            </p:cNvCxnSpPr>
            <p:nvPr/>
          </p:nvCxnSpPr>
          <p:spPr>
            <a:xfrm>
              <a:off x="2165377" y="4123467"/>
              <a:ext cx="157163" cy="3694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2174902" y="4135697"/>
              <a:ext cx="295275" cy="494815"/>
            </a:xfrm>
            <a:custGeom>
              <a:avLst/>
              <a:gdLst>
                <a:gd name="connsiteX0" fmla="*/ 295275 w 295275"/>
                <a:gd name="connsiteY0" fmla="*/ 0 h 494815"/>
                <a:gd name="connsiteX1" fmla="*/ 147637 w 295275"/>
                <a:gd name="connsiteY1" fmla="*/ 357188 h 494815"/>
                <a:gd name="connsiteX2" fmla="*/ 45244 w 295275"/>
                <a:gd name="connsiteY2" fmla="*/ 485775 h 494815"/>
                <a:gd name="connsiteX3" fmla="*/ 0 w 295275"/>
                <a:gd name="connsiteY3" fmla="*/ 473869 h 49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494815">
                  <a:moveTo>
                    <a:pt x="295275" y="0"/>
                  </a:moveTo>
                  <a:cubicBezTo>
                    <a:pt x="242292" y="138112"/>
                    <a:pt x="189309" y="276225"/>
                    <a:pt x="147637" y="357188"/>
                  </a:cubicBezTo>
                  <a:cubicBezTo>
                    <a:pt x="105965" y="438151"/>
                    <a:pt x="69850" y="466328"/>
                    <a:pt x="45244" y="485775"/>
                  </a:cubicBezTo>
                  <a:cubicBezTo>
                    <a:pt x="20638" y="505222"/>
                    <a:pt x="10319" y="489545"/>
                    <a:pt x="0" y="47386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894084" y="1722741"/>
            <a:ext cx="208569" cy="415449"/>
            <a:chOff x="1978175" y="3069431"/>
            <a:chExt cx="345925" cy="709196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1988408" y="3069431"/>
              <a:ext cx="0" cy="7091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988408" y="3069431"/>
              <a:ext cx="33569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988408" y="3409950"/>
              <a:ext cx="2666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978175" y="3761958"/>
              <a:ext cx="345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Полилиния 73"/>
          <p:cNvSpPr/>
          <p:nvPr/>
        </p:nvSpPr>
        <p:spPr>
          <a:xfrm>
            <a:off x="8561486" y="1716807"/>
            <a:ext cx="209822" cy="419649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5444715" y="1699578"/>
            <a:ext cx="198500" cy="433748"/>
            <a:chOff x="2171214" y="3488924"/>
            <a:chExt cx="250517" cy="354414"/>
          </a:xfrm>
        </p:grpSpPr>
        <p:cxnSp>
          <p:nvCxnSpPr>
            <p:cNvPr id="85" name="Прямая соединительная линия 8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879857" y="1920903"/>
            <a:ext cx="130273" cy="214484"/>
            <a:chOff x="2171214" y="3488924"/>
            <a:chExt cx="250517" cy="354414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6393126" y="1562706"/>
            <a:ext cx="342925" cy="563334"/>
            <a:chOff x="6311317" y="1580377"/>
            <a:chExt cx="342925" cy="563334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>
              <a:off x="6482780" y="1945856"/>
              <a:ext cx="0" cy="197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Прямоугольник 91"/>
            <p:cNvSpPr/>
            <p:nvPr/>
          </p:nvSpPr>
          <p:spPr>
            <a:xfrm>
              <a:off x="6311317" y="1580377"/>
              <a:ext cx="3429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dirty="0"/>
                <a:t>.</a:t>
              </a:r>
              <a:endParaRPr lang="ru-RU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Полилиния 92"/>
          <p:cNvSpPr/>
          <p:nvPr/>
        </p:nvSpPr>
        <p:spPr>
          <a:xfrm>
            <a:off x="8137542" y="1927994"/>
            <a:ext cx="152291" cy="205332"/>
          </a:xfrm>
          <a:custGeom>
            <a:avLst/>
            <a:gdLst>
              <a:gd name="connsiteX0" fmla="*/ 0 w 346413"/>
              <a:gd name="connsiteY0" fmla="*/ 749272 h 749272"/>
              <a:gd name="connsiteX1" fmla="*/ 115410 w 346413"/>
              <a:gd name="connsiteY1" fmla="*/ 687128 h 749272"/>
              <a:gd name="connsiteX2" fmla="*/ 133165 w 346413"/>
              <a:gd name="connsiteY2" fmla="*/ 429676 h 749272"/>
              <a:gd name="connsiteX3" fmla="*/ 142043 w 346413"/>
              <a:gd name="connsiteY3" fmla="*/ 65691 h 749272"/>
              <a:gd name="connsiteX4" fmla="*/ 328474 w 346413"/>
              <a:gd name="connsiteY4" fmla="*/ 65691 h 749272"/>
              <a:gd name="connsiteX5" fmla="*/ 328474 w 346413"/>
              <a:gd name="connsiteY5" fmla="*/ 731516 h 749272"/>
              <a:gd name="connsiteX0" fmla="*/ 0 w 346413"/>
              <a:gd name="connsiteY0" fmla="*/ 733154 h 733154"/>
              <a:gd name="connsiteX1" fmla="*/ 115410 w 346413"/>
              <a:gd name="connsiteY1" fmla="*/ 671010 h 733154"/>
              <a:gd name="connsiteX2" fmla="*/ 133165 w 346413"/>
              <a:gd name="connsiteY2" fmla="*/ 413558 h 733154"/>
              <a:gd name="connsiteX3" fmla="*/ 142043 w 346413"/>
              <a:gd name="connsiteY3" fmla="*/ 49573 h 733154"/>
              <a:gd name="connsiteX4" fmla="*/ 328474 w 346413"/>
              <a:gd name="connsiteY4" fmla="*/ 49573 h 733154"/>
              <a:gd name="connsiteX5" fmla="*/ 328474 w 346413"/>
              <a:gd name="connsiteY5" fmla="*/ 715398 h 733154"/>
              <a:gd name="connsiteX0" fmla="*/ 0 w 335404"/>
              <a:gd name="connsiteY0" fmla="*/ 683771 h 683771"/>
              <a:gd name="connsiteX1" fmla="*/ 115410 w 335404"/>
              <a:gd name="connsiteY1" fmla="*/ 621627 h 683771"/>
              <a:gd name="connsiteX2" fmla="*/ 133165 w 335404"/>
              <a:gd name="connsiteY2" fmla="*/ 364175 h 683771"/>
              <a:gd name="connsiteX3" fmla="*/ 142043 w 335404"/>
              <a:gd name="connsiteY3" fmla="*/ 190 h 683771"/>
              <a:gd name="connsiteX4" fmla="*/ 328474 w 335404"/>
              <a:gd name="connsiteY4" fmla="*/ 190 h 683771"/>
              <a:gd name="connsiteX5" fmla="*/ 328474 w 335404"/>
              <a:gd name="connsiteY5" fmla="*/ 666015 h 683771"/>
              <a:gd name="connsiteX0" fmla="*/ 0 w 347085"/>
              <a:gd name="connsiteY0" fmla="*/ 731585 h 731585"/>
              <a:gd name="connsiteX1" fmla="*/ 115410 w 347085"/>
              <a:gd name="connsiteY1" fmla="*/ 669441 h 731585"/>
              <a:gd name="connsiteX2" fmla="*/ 133165 w 347085"/>
              <a:gd name="connsiteY2" fmla="*/ 411989 h 731585"/>
              <a:gd name="connsiteX3" fmla="*/ 132518 w 347085"/>
              <a:gd name="connsiteY3" fmla="*/ 52767 h 731585"/>
              <a:gd name="connsiteX4" fmla="*/ 328474 w 347085"/>
              <a:gd name="connsiteY4" fmla="*/ 48004 h 731585"/>
              <a:gd name="connsiteX5" fmla="*/ 328474 w 347085"/>
              <a:gd name="connsiteY5" fmla="*/ 713829 h 731585"/>
              <a:gd name="connsiteX0" fmla="*/ 0 w 334747"/>
              <a:gd name="connsiteY0" fmla="*/ 683587 h 683587"/>
              <a:gd name="connsiteX1" fmla="*/ 115410 w 334747"/>
              <a:gd name="connsiteY1" fmla="*/ 621443 h 683587"/>
              <a:gd name="connsiteX2" fmla="*/ 133165 w 334747"/>
              <a:gd name="connsiteY2" fmla="*/ 363991 h 683587"/>
              <a:gd name="connsiteX3" fmla="*/ 132518 w 334747"/>
              <a:gd name="connsiteY3" fmla="*/ 4769 h 683587"/>
              <a:gd name="connsiteX4" fmla="*/ 328474 w 334747"/>
              <a:gd name="connsiteY4" fmla="*/ 6 h 683587"/>
              <a:gd name="connsiteX5" fmla="*/ 328474 w 334747"/>
              <a:gd name="connsiteY5" fmla="*/ 665831 h 683587"/>
              <a:gd name="connsiteX0" fmla="*/ 0 w 348188"/>
              <a:gd name="connsiteY0" fmla="*/ 734582 h 757307"/>
              <a:gd name="connsiteX1" fmla="*/ 115410 w 348188"/>
              <a:gd name="connsiteY1" fmla="*/ 672438 h 757307"/>
              <a:gd name="connsiteX2" fmla="*/ 133165 w 348188"/>
              <a:gd name="connsiteY2" fmla="*/ 414986 h 757307"/>
              <a:gd name="connsiteX3" fmla="*/ 132518 w 348188"/>
              <a:gd name="connsiteY3" fmla="*/ 55764 h 757307"/>
              <a:gd name="connsiteX4" fmla="*/ 328474 w 348188"/>
              <a:gd name="connsiteY4" fmla="*/ 51001 h 757307"/>
              <a:gd name="connsiteX5" fmla="*/ 330855 w 348188"/>
              <a:gd name="connsiteY5" fmla="*/ 757307 h 757307"/>
              <a:gd name="connsiteX0" fmla="*/ 0 w 343541"/>
              <a:gd name="connsiteY0" fmla="*/ 734582 h 757307"/>
              <a:gd name="connsiteX1" fmla="*/ 115410 w 343541"/>
              <a:gd name="connsiteY1" fmla="*/ 672438 h 757307"/>
              <a:gd name="connsiteX2" fmla="*/ 133165 w 343541"/>
              <a:gd name="connsiteY2" fmla="*/ 414986 h 757307"/>
              <a:gd name="connsiteX3" fmla="*/ 132518 w 343541"/>
              <a:gd name="connsiteY3" fmla="*/ 55764 h 757307"/>
              <a:gd name="connsiteX4" fmla="*/ 328474 w 343541"/>
              <a:gd name="connsiteY4" fmla="*/ 51001 h 757307"/>
              <a:gd name="connsiteX5" fmla="*/ 330855 w 343541"/>
              <a:gd name="connsiteY5" fmla="*/ 757307 h 757307"/>
              <a:gd name="connsiteX0" fmla="*/ 0 w 330855"/>
              <a:gd name="connsiteY0" fmla="*/ 683616 h 706341"/>
              <a:gd name="connsiteX1" fmla="*/ 115410 w 330855"/>
              <a:gd name="connsiteY1" fmla="*/ 621472 h 706341"/>
              <a:gd name="connsiteX2" fmla="*/ 133165 w 330855"/>
              <a:gd name="connsiteY2" fmla="*/ 364020 h 706341"/>
              <a:gd name="connsiteX3" fmla="*/ 132518 w 330855"/>
              <a:gd name="connsiteY3" fmla="*/ 4798 h 706341"/>
              <a:gd name="connsiteX4" fmla="*/ 328474 w 330855"/>
              <a:gd name="connsiteY4" fmla="*/ 35 h 706341"/>
              <a:gd name="connsiteX5" fmla="*/ 330855 w 330855"/>
              <a:gd name="connsiteY5" fmla="*/ 706341 h 7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855" h="706341">
                <a:moveTo>
                  <a:pt x="0" y="683616"/>
                </a:moveTo>
                <a:cubicBezTo>
                  <a:pt x="46608" y="679177"/>
                  <a:pt x="93216" y="674738"/>
                  <a:pt x="115410" y="621472"/>
                </a:cubicBezTo>
                <a:cubicBezTo>
                  <a:pt x="137604" y="568206"/>
                  <a:pt x="130314" y="466799"/>
                  <a:pt x="133165" y="364020"/>
                </a:cubicBezTo>
                <a:cubicBezTo>
                  <a:pt x="136016" y="261241"/>
                  <a:pt x="135685" y="5930"/>
                  <a:pt x="132518" y="4798"/>
                </a:cubicBezTo>
                <a:cubicBezTo>
                  <a:pt x="129351" y="3666"/>
                  <a:pt x="326375" y="4555"/>
                  <a:pt x="328474" y="35"/>
                </a:cubicBezTo>
                <a:cubicBezTo>
                  <a:pt x="330573" y="-4485"/>
                  <a:pt x="329722" y="433676"/>
                  <a:pt x="330855" y="706341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>
            <a:off x="3773315" y="2360895"/>
            <a:ext cx="195477" cy="412969"/>
            <a:chOff x="2175029" y="3488924"/>
            <a:chExt cx="246702" cy="354414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4355843" y="2046040"/>
            <a:ext cx="896057" cy="837155"/>
          </a:xfrm>
          <a:prstGeom prst="rect">
            <a:avLst/>
          </a:prstGeom>
        </p:spPr>
      </p:pic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4954535" y="2495797"/>
            <a:ext cx="312224" cy="321358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5347576" y="2305005"/>
            <a:ext cx="376093" cy="503302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8017777" y="4981800"/>
            <a:ext cx="289194" cy="294096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1964" r="91132" b="56372"/>
          <a:stretch/>
        </p:blipFill>
        <p:spPr>
          <a:xfrm>
            <a:off x="7138786" y="4778859"/>
            <a:ext cx="376093" cy="503302"/>
          </a:xfrm>
          <a:prstGeom prst="rect">
            <a:avLst/>
          </a:prstGeom>
        </p:spPr>
      </p:pic>
      <p:grpSp>
        <p:nvGrpSpPr>
          <p:cNvPr id="82" name="Группа 81"/>
          <p:cNvGrpSpPr/>
          <p:nvPr/>
        </p:nvGrpSpPr>
        <p:grpSpPr>
          <a:xfrm>
            <a:off x="6266288" y="2354004"/>
            <a:ext cx="210813" cy="416283"/>
            <a:chOff x="1307861" y="3120160"/>
            <a:chExt cx="1571625" cy="2301598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Группа 143"/>
          <p:cNvGrpSpPr/>
          <p:nvPr/>
        </p:nvGrpSpPr>
        <p:grpSpPr>
          <a:xfrm>
            <a:off x="6689098" y="2569257"/>
            <a:ext cx="142865" cy="201890"/>
            <a:chOff x="1307861" y="3120160"/>
            <a:chExt cx="1571625" cy="2301598"/>
          </a:xfrm>
        </p:grpSpPr>
        <p:cxnSp>
          <p:nvCxnSpPr>
            <p:cNvPr id="145" name="Прямая соединительная линия 144"/>
            <p:cNvCxnSpPr/>
            <p:nvPr/>
          </p:nvCxnSpPr>
          <p:spPr>
            <a:xfrm>
              <a:off x="1345726" y="3130268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2840856" y="3120160"/>
              <a:ext cx="0" cy="22914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1307861" y="3130268"/>
              <a:ext cx="15716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826217" y="2529080"/>
            <a:ext cx="289194" cy="294096"/>
          </a:xfrm>
          <a:prstGeom prst="rect">
            <a:avLst/>
          </a:prstGeom>
        </p:spPr>
      </p:pic>
      <p:sp>
        <p:nvSpPr>
          <p:cNvPr id="151" name="Полилиния 150"/>
          <p:cNvSpPr/>
          <p:nvPr/>
        </p:nvSpPr>
        <p:spPr>
          <a:xfrm>
            <a:off x="8978946" y="1935073"/>
            <a:ext cx="173901" cy="200423"/>
          </a:xfrm>
          <a:custGeom>
            <a:avLst/>
            <a:gdLst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3328 h 352853"/>
              <a:gd name="connsiteX1" fmla="*/ 1182 w 274477"/>
              <a:gd name="connsiteY1" fmla="*/ 31384 h 352853"/>
              <a:gd name="connsiteX2" fmla="*/ 34520 w 274477"/>
              <a:gd name="connsiteY2" fmla="*/ 76628 h 352853"/>
              <a:gd name="connsiteX3" fmla="*/ 134532 w 274477"/>
              <a:gd name="connsiteY3" fmla="*/ 257603 h 352853"/>
              <a:gd name="connsiteX4" fmla="*/ 253595 w 274477"/>
              <a:gd name="connsiteY4" fmla="*/ 45672 h 352853"/>
              <a:gd name="connsiteX5" fmla="*/ 272645 w 274477"/>
              <a:gd name="connsiteY5" fmla="*/ 26622 h 352853"/>
              <a:gd name="connsiteX6" fmla="*/ 272645 w 274477"/>
              <a:gd name="connsiteY6" fmla="*/ 352853 h 352853"/>
              <a:gd name="connsiteX0" fmla="*/ 10707 w 274477"/>
              <a:gd name="connsiteY0" fmla="*/ 342716 h 352241"/>
              <a:gd name="connsiteX1" fmla="*/ 1182 w 274477"/>
              <a:gd name="connsiteY1" fmla="*/ 30772 h 352241"/>
              <a:gd name="connsiteX2" fmla="*/ 34520 w 274477"/>
              <a:gd name="connsiteY2" fmla="*/ 76016 h 352241"/>
              <a:gd name="connsiteX3" fmla="*/ 136914 w 274477"/>
              <a:gd name="connsiteY3" fmla="*/ 242703 h 352241"/>
              <a:gd name="connsiteX4" fmla="*/ 253595 w 274477"/>
              <a:gd name="connsiteY4" fmla="*/ 45060 h 352241"/>
              <a:gd name="connsiteX5" fmla="*/ 272645 w 274477"/>
              <a:gd name="connsiteY5" fmla="*/ 26010 h 352241"/>
              <a:gd name="connsiteX6" fmla="*/ 272645 w 274477"/>
              <a:gd name="connsiteY6" fmla="*/ 352241 h 352241"/>
              <a:gd name="connsiteX0" fmla="*/ 82823 w 275155"/>
              <a:gd name="connsiteY0" fmla="*/ 433204 h 433204"/>
              <a:gd name="connsiteX1" fmla="*/ 1860 w 275155"/>
              <a:gd name="connsiteY1" fmla="*/ 30772 h 433204"/>
              <a:gd name="connsiteX2" fmla="*/ 35198 w 275155"/>
              <a:gd name="connsiteY2" fmla="*/ 76016 h 433204"/>
              <a:gd name="connsiteX3" fmla="*/ 137592 w 275155"/>
              <a:gd name="connsiteY3" fmla="*/ 242703 h 433204"/>
              <a:gd name="connsiteX4" fmla="*/ 254273 w 275155"/>
              <a:gd name="connsiteY4" fmla="*/ 45060 h 433204"/>
              <a:gd name="connsiteX5" fmla="*/ 273323 w 275155"/>
              <a:gd name="connsiteY5" fmla="*/ 26010 h 433204"/>
              <a:gd name="connsiteX6" fmla="*/ 273323 w 275155"/>
              <a:gd name="connsiteY6" fmla="*/ 352241 h 433204"/>
              <a:gd name="connsiteX0" fmla="*/ 5735 w 276648"/>
              <a:gd name="connsiteY0" fmla="*/ 335573 h 352241"/>
              <a:gd name="connsiteX1" fmla="*/ 3353 w 276648"/>
              <a:gd name="connsiteY1" fmla="*/ 30772 h 352241"/>
              <a:gd name="connsiteX2" fmla="*/ 36691 w 276648"/>
              <a:gd name="connsiteY2" fmla="*/ 76016 h 352241"/>
              <a:gd name="connsiteX3" fmla="*/ 139085 w 276648"/>
              <a:gd name="connsiteY3" fmla="*/ 242703 h 352241"/>
              <a:gd name="connsiteX4" fmla="*/ 255766 w 276648"/>
              <a:gd name="connsiteY4" fmla="*/ 45060 h 352241"/>
              <a:gd name="connsiteX5" fmla="*/ 274816 w 276648"/>
              <a:gd name="connsiteY5" fmla="*/ 26010 h 352241"/>
              <a:gd name="connsiteX6" fmla="*/ 274816 w 276648"/>
              <a:gd name="connsiteY6" fmla="*/ 352241 h 352241"/>
              <a:gd name="connsiteX0" fmla="*/ 3850 w 274763"/>
              <a:gd name="connsiteY0" fmla="*/ 335573 h 352241"/>
              <a:gd name="connsiteX1" fmla="*/ 1468 w 274763"/>
              <a:gd name="connsiteY1" fmla="*/ 30772 h 352241"/>
              <a:gd name="connsiteX2" fmla="*/ 34806 w 274763"/>
              <a:gd name="connsiteY2" fmla="*/ 76016 h 352241"/>
              <a:gd name="connsiteX3" fmla="*/ 137200 w 274763"/>
              <a:gd name="connsiteY3" fmla="*/ 242703 h 352241"/>
              <a:gd name="connsiteX4" fmla="*/ 253881 w 274763"/>
              <a:gd name="connsiteY4" fmla="*/ 45060 h 352241"/>
              <a:gd name="connsiteX5" fmla="*/ 272931 w 274763"/>
              <a:gd name="connsiteY5" fmla="*/ 26010 h 352241"/>
              <a:gd name="connsiteX6" fmla="*/ 272931 w 274763"/>
              <a:gd name="connsiteY6" fmla="*/ 352241 h 352241"/>
              <a:gd name="connsiteX0" fmla="*/ 3850 w 273724"/>
              <a:gd name="connsiteY0" fmla="*/ 352329 h 368997"/>
              <a:gd name="connsiteX1" fmla="*/ 1468 w 273724"/>
              <a:gd name="connsiteY1" fmla="*/ 47528 h 368997"/>
              <a:gd name="connsiteX2" fmla="*/ 34806 w 273724"/>
              <a:gd name="connsiteY2" fmla="*/ 92772 h 368997"/>
              <a:gd name="connsiteX3" fmla="*/ 137200 w 273724"/>
              <a:gd name="connsiteY3" fmla="*/ 259459 h 368997"/>
              <a:gd name="connsiteX4" fmla="*/ 253881 w 273724"/>
              <a:gd name="connsiteY4" fmla="*/ 61816 h 368997"/>
              <a:gd name="connsiteX5" fmla="*/ 270550 w 273724"/>
              <a:gd name="connsiteY5" fmla="*/ 21335 h 368997"/>
              <a:gd name="connsiteX6" fmla="*/ 272931 w 273724"/>
              <a:gd name="connsiteY6" fmla="*/ 368997 h 368997"/>
              <a:gd name="connsiteX0" fmla="*/ 3850 w 274763"/>
              <a:gd name="connsiteY0" fmla="*/ 323955 h 340623"/>
              <a:gd name="connsiteX1" fmla="*/ 1468 w 274763"/>
              <a:gd name="connsiteY1" fmla="*/ 19154 h 340623"/>
              <a:gd name="connsiteX2" fmla="*/ 34806 w 274763"/>
              <a:gd name="connsiteY2" fmla="*/ 64398 h 340623"/>
              <a:gd name="connsiteX3" fmla="*/ 137200 w 274763"/>
              <a:gd name="connsiteY3" fmla="*/ 231085 h 340623"/>
              <a:gd name="connsiteX4" fmla="*/ 253881 w 274763"/>
              <a:gd name="connsiteY4" fmla="*/ 33442 h 340623"/>
              <a:gd name="connsiteX5" fmla="*/ 272931 w 274763"/>
              <a:gd name="connsiteY5" fmla="*/ 31061 h 340623"/>
              <a:gd name="connsiteX6" fmla="*/ 272931 w 274763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23955 h 340623"/>
              <a:gd name="connsiteX1" fmla="*/ 2101 w 275396"/>
              <a:gd name="connsiteY1" fmla="*/ 19154 h 340623"/>
              <a:gd name="connsiteX2" fmla="*/ 44964 w 275396"/>
              <a:gd name="connsiteY2" fmla="*/ 81067 h 340623"/>
              <a:gd name="connsiteX3" fmla="*/ 137833 w 275396"/>
              <a:gd name="connsiteY3" fmla="*/ 231085 h 340623"/>
              <a:gd name="connsiteX4" fmla="*/ 254514 w 275396"/>
              <a:gd name="connsiteY4" fmla="*/ 33442 h 340623"/>
              <a:gd name="connsiteX5" fmla="*/ 273564 w 275396"/>
              <a:gd name="connsiteY5" fmla="*/ 31061 h 340623"/>
              <a:gd name="connsiteX6" fmla="*/ 273564 w 275396"/>
              <a:gd name="connsiteY6" fmla="*/ 340623 h 340623"/>
              <a:gd name="connsiteX0" fmla="*/ 4483 w 275396"/>
              <a:gd name="connsiteY0" fmla="*/ 317386 h 334054"/>
              <a:gd name="connsiteX1" fmla="*/ 2101 w 275396"/>
              <a:gd name="connsiteY1" fmla="*/ 12585 h 334054"/>
              <a:gd name="connsiteX2" fmla="*/ 44964 w 275396"/>
              <a:gd name="connsiteY2" fmla="*/ 74498 h 334054"/>
              <a:gd name="connsiteX3" fmla="*/ 137833 w 275396"/>
              <a:gd name="connsiteY3" fmla="*/ 224516 h 334054"/>
              <a:gd name="connsiteX4" fmla="*/ 254514 w 275396"/>
              <a:gd name="connsiteY4" fmla="*/ 26873 h 334054"/>
              <a:gd name="connsiteX5" fmla="*/ 273564 w 275396"/>
              <a:gd name="connsiteY5" fmla="*/ 24492 h 334054"/>
              <a:gd name="connsiteX6" fmla="*/ 273564 w 275396"/>
              <a:gd name="connsiteY6" fmla="*/ 334054 h 334054"/>
              <a:gd name="connsiteX0" fmla="*/ 4483 w 275396"/>
              <a:gd name="connsiteY0" fmla="*/ 317386 h 317386"/>
              <a:gd name="connsiteX1" fmla="*/ 2101 w 275396"/>
              <a:gd name="connsiteY1" fmla="*/ 12585 h 317386"/>
              <a:gd name="connsiteX2" fmla="*/ 44964 w 275396"/>
              <a:gd name="connsiteY2" fmla="*/ 74498 h 317386"/>
              <a:gd name="connsiteX3" fmla="*/ 137833 w 275396"/>
              <a:gd name="connsiteY3" fmla="*/ 224516 h 317386"/>
              <a:gd name="connsiteX4" fmla="*/ 254514 w 275396"/>
              <a:gd name="connsiteY4" fmla="*/ 26873 h 317386"/>
              <a:gd name="connsiteX5" fmla="*/ 273564 w 275396"/>
              <a:gd name="connsiteY5" fmla="*/ 24492 h 317386"/>
              <a:gd name="connsiteX6" fmla="*/ 273564 w 275396"/>
              <a:gd name="connsiteY6" fmla="*/ 317386 h 31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396" h="317386">
                <a:moveTo>
                  <a:pt x="4483" y="317386"/>
                </a:moveTo>
                <a:cubicBezTo>
                  <a:pt x="7261" y="183639"/>
                  <a:pt x="-4646" y="53066"/>
                  <a:pt x="2101" y="12585"/>
                </a:cubicBezTo>
                <a:cubicBezTo>
                  <a:pt x="8848" y="-27896"/>
                  <a:pt x="22342" y="39176"/>
                  <a:pt x="44964" y="74498"/>
                </a:cubicBezTo>
                <a:cubicBezTo>
                  <a:pt x="67586" y="109820"/>
                  <a:pt x="136246" y="222928"/>
                  <a:pt x="137833" y="224516"/>
                </a:cubicBezTo>
                <a:cubicBezTo>
                  <a:pt x="139420" y="226104"/>
                  <a:pt x="250942" y="31635"/>
                  <a:pt x="254514" y="26873"/>
                </a:cubicBezTo>
                <a:cubicBezTo>
                  <a:pt x="258086" y="22111"/>
                  <a:pt x="270389" y="-23927"/>
                  <a:pt x="273564" y="24492"/>
                </a:cubicBezTo>
                <a:cubicBezTo>
                  <a:pt x="276739" y="72911"/>
                  <a:pt x="275151" y="179869"/>
                  <a:pt x="273564" y="31738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Дуга 152"/>
          <p:cNvSpPr/>
          <p:nvPr/>
        </p:nvSpPr>
        <p:spPr>
          <a:xfrm flipH="1">
            <a:off x="3390152" y="2560204"/>
            <a:ext cx="149586" cy="195636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4" name="Группа 153"/>
          <p:cNvGrpSpPr/>
          <p:nvPr/>
        </p:nvGrpSpPr>
        <p:grpSpPr>
          <a:xfrm>
            <a:off x="4210545" y="2556656"/>
            <a:ext cx="122449" cy="208237"/>
            <a:chOff x="2175029" y="3488924"/>
            <a:chExt cx="246702" cy="3544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2175572" y="3666130"/>
              <a:ext cx="233150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6EFF19DE-9BA0-4EBC-8A6D-6FEAE9202C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5747" r="89793" b="52067"/>
          <a:stretch/>
        </p:blipFill>
        <p:spPr>
          <a:xfrm>
            <a:off x="7003941" y="2332910"/>
            <a:ext cx="427366" cy="542328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7358803" y="2387616"/>
            <a:ext cx="389329" cy="558588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xmlns="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7892869" y="2313162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xmlns="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8284611" y="2522131"/>
            <a:ext cx="402114" cy="308114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xmlns="" id="{6FEA2C36-322E-4D5E-B871-CF3C3861E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t="15369" r="89984" b="56737"/>
          <a:stretch/>
        </p:blipFill>
        <p:spPr>
          <a:xfrm>
            <a:off x="6333260" y="4974472"/>
            <a:ext cx="438524" cy="33601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xmlns="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8697064" y="2278759"/>
            <a:ext cx="384220" cy="623046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9092129" y="2446661"/>
            <a:ext cx="383972" cy="44562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xmlns="" id="{EDF36465-083F-49F9-A563-4D3A417196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12197" r="90220" b="50000"/>
          <a:stretch/>
        </p:blipFill>
        <p:spPr>
          <a:xfrm>
            <a:off x="5054288" y="4751628"/>
            <a:ext cx="447485" cy="62304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xmlns="" id="{DBBAF05F-ECD4-4D91-8969-A3BF41048C7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3972" r="90500" b="49362"/>
          <a:stretch/>
        </p:blipFill>
        <p:spPr>
          <a:xfrm>
            <a:off x="5466537" y="4910285"/>
            <a:ext cx="435760" cy="46438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xmlns="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5336538" y="2948230"/>
            <a:ext cx="432016" cy="557912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xmlns="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5800935" y="3096050"/>
            <a:ext cx="330346" cy="384558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4268676" y="4928429"/>
            <a:ext cx="330346" cy="384558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-1446" r="86367" b="45502"/>
          <a:stretch/>
        </p:blipFill>
        <p:spPr>
          <a:xfrm>
            <a:off x="5727622" y="4531688"/>
            <a:ext cx="836967" cy="837155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E5185C75-89C1-453B-B325-76919748A95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114" r="90828" b="44359"/>
          <a:stretch/>
        </p:blipFill>
        <p:spPr>
          <a:xfrm>
            <a:off x="4653589" y="4778859"/>
            <a:ext cx="432016" cy="557912"/>
          </a:xfrm>
          <a:prstGeom prst="rect">
            <a:avLst/>
          </a:prstGeom>
        </p:spPr>
      </p:pic>
      <p:sp>
        <p:nvSpPr>
          <p:cNvPr id="106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909310"/>
            <a:ext cx="1054100" cy="948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140857" y="508129"/>
            <a:ext cx="9873097" cy="8542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букви голосних звуків, приголосних звуків.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grpSp>
        <p:nvGrpSpPr>
          <p:cNvPr id="109" name="Группа 108"/>
          <p:cNvGrpSpPr/>
          <p:nvPr/>
        </p:nvGrpSpPr>
        <p:grpSpPr>
          <a:xfrm>
            <a:off x="6254861" y="2967585"/>
            <a:ext cx="198500" cy="433748"/>
            <a:chOff x="2171214" y="3488924"/>
            <a:chExt cx="250517" cy="354414"/>
          </a:xfrm>
        </p:grpSpPr>
        <p:cxnSp>
          <p:nvCxnSpPr>
            <p:cNvPr id="110" name="Прямая соединительная линия 10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Группа 114"/>
          <p:cNvGrpSpPr/>
          <p:nvPr/>
        </p:nvGrpSpPr>
        <p:grpSpPr>
          <a:xfrm>
            <a:off x="6706647" y="3173389"/>
            <a:ext cx="130273" cy="214484"/>
            <a:chOff x="2171214" y="3488924"/>
            <a:chExt cx="250517" cy="354414"/>
          </a:xfrm>
        </p:grpSpPr>
        <p:cxnSp>
          <p:nvCxnSpPr>
            <p:cNvPr id="116" name="Прямая соединительная линия 115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Дуга 1"/>
          <p:cNvSpPr/>
          <p:nvPr/>
        </p:nvSpPr>
        <p:spPr>
          <a:xfrm rot="8844051">
            <a:off x="6230223" y="2702400"/>
            <a:ext cx="318739" cy="15121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Дуга 118"/>
          <p:cNvSpPr/>
          <p:nvPr/>
        </p:nvSpPr>
        <p:spPr>
          <a:xfrm rot="8844051">
            <a:off x="6707176" y="2980910"/>
            <a:ext cx="222161" cy="11063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3" name="Группа 132"/>
          <p:cNvGrpSpPr/>
          <p:nvPr/>
        </p:nvGrpSpPr>
        <p:grpSpPr>
          <a:xfrm>
            <a:off x="3542640" y="5034901"/>
            <a:ext cx="130273" cy="214484"/>
            <a:chOff x="2171214" y="3488924"/>
            <a:chExt cx="250517" cy="354414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Дуга 136"/>
          <p:cNvSpPr/>
          <p:nvPr/>
        </p:nvSpPr>
        <p:spPr>
          <a:xfrm rot="8844051">
            <a:off x="3553599" y="4842422"/>
            <a:ext cx="222161" cy="110630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8" name="Группа 137"/>
          <p:cNvGrpSpPr/>
          <p:nvPr/>
        </p:nvGrpSpPr>
        <p:grpSpPr>
          <a:xfrm>
            <a:off x="3904733" y="4818415"/>
            <a:ext cx="198500" cy="433748"/>
            <a:chOff x="2171214" y="3488924"/>
            <a:chExt cx="250517" cy="354414"/>
          </a:xfrm>
        </p:grpSpPr>
        <p:cxnSp>
          <p:nvCxnSpPr>
            <p:cNvPr id="140" name="Прямая соединительная линия 139"/>
            <p:cNvCxnSpPr/>
            <p:nvPr/>
          </p:nvCxnSpPr>
          <p:spPr>
            <a:xfrm>
              <a:off x="2175029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2417916" y="3488924"/>
              <a:ext cx="3815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 flipH="1">
              <a:off x="2171214" y="3488924"/>
              <a:ext cx="246702" cy="3544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Дуга 147"/>
          <p:cNvSpPr/>
          <p:nvPr/>
        </p:nvSpPr>
        <p:spPr>
          <a:xfrm rot="8844051">
            <a:off x="3880095" y="4553230"/>
            <a:ext cx="318739" cy="151212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xmlns="" id="{4C30A6C7-AB99-443E-A2BF-5E04603E8F1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3309" r="90515" b="55301"/>
          <a:stretch/>
        </p:blipFill>
        <p:spPr>
          <a:xfrm>
            <a:off x="6757383" y="4791290"/>
            <a:ext cx="381403" cy="4951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6" name="Рисунок 15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265" r="92032" b="55621"/>
          <a:stretch/>
        </p:blipFill>
        <p:spPr>
          <a:xfrm>
            <a:off x="7570579" y="4981800"/>
            <a:ext cx="312224" cy="321358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xmlns="" id="{7989535A-39DF-43F9-9A8C-C2EFF9E8446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9" t="10520" r="54285" b="47076"/>
          <a:stretch/>
        </p:blipFill>
        <p:spPr>
          <a:xfrm>
            <a:off x="8310587" y="4863185"/>
            <a:ext cx="389329" cy="558588"/>
          </a:xfrm>
          <a:prstGeom prst="rect">
            <a:avLst/>
          </a:prstGeom>
        </p:spPr>
      </p:pic>
      <p:sp>
        <p:nvSpPr>
          <p:cNvPr id="159" name="Прямоугольник 158"/>
          <p:cNvSpPr/>
          <p:nvPr/>
        </p:nvSpPr>
        <p:spPr>
          <a:xfrm>
            <a:off x="1838749" y="5374674"/>
            <a:ext cx="8427903" cy="9870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йогурт, Йосип, зошит, Земля (планета), Дніпро, діти, Київ, трактор, Тихий (океан), Віталій, крапка, веселий,  радіє.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7" grpId="0" animBg="1"/>
      <p:bldP spid="148" grpId="0" animBg="1"/>
      <p:bldP spid="1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Читання\4 Блок р т д з й б\051 - Велика буква Й\2023-12-12_1137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5" b="1895"/>
          <a:stretch/>
        </p:blipFill>
        <p:spPr bwMode="auto">
          <a:xfrm>
            <a:off x="2426885" y="2143402"/>
            <a:ext cx="8154639" cy="204300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55" y="749562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98515" y="1420263"/>
            <a:ext cx="6163322" cy="5970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D:\1 клас\1. Навчання грамоти\1 УРОКИ 2023\Читання\4 Блок р т д з й б\051 - Велика буква Й\2023-12-12_1138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3" b="-684"/>
          <a:stretch/>
        </p:blipFill>
        <p:spPr bwMode="auto">
          <a:xfrm>
            <a:off x="2426885" y="2143402"/>
            <a:ext cx="8130606" cy="204300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426885" y="1420263"/>
            <a:ext cx="7292991" cy="6021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З’єднай стрілочками склади, щоб утворилися слова.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328373" y="2626996"/>
            <a:ext cx="1091926" cy="32552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492188" y="3207949"/>
            <a:ext cx="1065383" cy="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328373" y="3267522"/>
            <a:ext cx="1091926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436707" y="3366495"/>
            <a:ext cx="1120864" cy="52245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4240184" y="3563890"/>
            <a:ext cx="1180115" cy="32506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6464447" y="2626996"/>
            <a:ext cx="989038" cy="37929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4677215" y="4327634"/>
            <a:ext cx="5963569" cy="6021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Розгадай ребус. Надрукуй слово-відгадку.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Малюнок корови олівцем для дітей (27 фото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96" y="4327634"/>
            <a:ext cx="3114599" cy="202449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60841" y="5582683"/>
            <a:ext cx="5517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Й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30241" y="5394581"/>
            <a:ext cx="2375965" cy="602133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 КОРОВАЙ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5" grpId="0" animBg="1"/>
      <p:bldP spid="15" grpId="0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538935" y="1666102"/>
            <a:ext cx="5248166" cy="2397819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0510" y="1755597"/>
            <a:ext cx="5345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буква?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буквою «</a:t>
            </a:r>
            <a:r>
              <a:rPr lang="uk-U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слова з буквосполученням ЙО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978747" y="2406479"/>
            <a:ext cx="2773126" cy="3478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2767" y="4413910"/>
            <a:ext cx="436050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Смачний, рудий, малий, </a:t>
            </a:r>
            <a:r>
              <a:rPr lang="uk-UA" sz="2400" b="1" dirty="0" smtClean="0">
                <a:solidFill>
                  <a:srgbClr val="FF0000"/>
                </a:solidFill>
              </a:rPr>
              <a:t>Йо</a:t>
            </a:r>
            <a:r>
              <a:rPr lang="uk-UA" sz="2400" b="1" dirty="0" smtClean="0">
                <a:solidFill>
                  <a:schemeClr val="bg1"/>
                </a:solidFill>
              </a:rPr>
              <a:t>сип, </a:t>
            </a:r>
            <a:r>
              <a:rPr lang="uk-UA" sz="2400" b="1" dirty="0" smtClean="0">
                <a:solidFill>
                  <a:srgbClr val="FF0000"/>
                </a:solidFill>
              </a:rPr>
              <a:t>йо</a:t>
            </a:r>
            <a:r>
              <a:rPr lang="uk-UA" sz="2400" b="1" dirty="0" smtClean="0">
                <a:solidFill>
                  <a:schemeClr val="bg1"/>
                </a:solidFill>
              </a:rPr>
              <a:t>гурт, </a:t>
            </a:r>
            <a:r>
              <a:rPr lang="uk-UA" sz="2400" b="1" dirty="0" smtClean="0">
                <a:solidFill>
                  <a:srgbClr val="FF0000"/>
                </a:solidFill>
              </a:rPr>
              <a:t>йо</a:t>
            </a:r>
            <a:r>
              <a:rPr lang="uk-UA" sz="2400" b="1" dirty="0" smtClean="0">
                <a:solidFill>
                  <a:schemeClr val="bg1"/>
                </a:solidFill>
              </a:rPr>
              <a:t>д, під</a:t>
            </a:r>
            <a:r>
              <a:rPr lang="uk-UA" sz="2400" b="1" dirty="0" smtClean="0">
                <a:solidFill>
                  <a:srgbClr val="FF0000"/>
                </a:solidFill>
              </a:rPr>
              <a:t>йо</a:t>
            </a:r>
            <a:r>
              <a:rPr lang="uk-UA" sz="2400" b="1" dirty="0" smtClean="0">
                <a:solidFill>
                  <a:schemeClr val="bg1"/>
                </a:solidFill>
              </a:rPr>
              <a:t>м, зна</a:t>
            </a:r>
            <a:r>
              <a:rPr lang="uk-UA" sz="2400" b="1" dirty="0" smtClean="0">
                <a:solidFill>
                  <a:srgbClr val="FF0000"/>
                </a:solidFill>
              </a:rPr>
              <a:t>йо</a:t>
            </a:r>
            <a:r>
              <a:rPr lang="uk-UA" sz="2400" b="1" dirty="0" smtClean="0">
                <a:solidFill>
                  <a:schemeClr val="bg1"/>
                </a:solidFill>
              </a:rPr>
              <a:t>мий, ра</a:t>
            </a:r>
            <a:r>
              <a:rPr lang="uk-UA" sz="2400" b="1" dirty="0" smtClean="0">
                <a:solidFill>
                  <a:srgbClr val="FF0000"/>
                </a:solidFill>
              </a:rPr>
              <a:t>йо</a:t>
            </a:r>
            <a:r>
              <a:rPr lang="uk-UA" sz="2400" b="1" dirty="0" smtClean="0">
                <a:solidFill>
                  <a:schemeClr val="bg1"/>
                </a:solidFill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26772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3025" y="494528"/>
            <a:ext cx="8732066" cy="96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Рефлексія «Зірковий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2657834" y="1692466"/>
            <a:ext cx="184736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впорався/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8571880" y="1617758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2788760" y="5293885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Було 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086288" y="5778023"/>
            <a:ext cx="268151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дуже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втомився/</a:t>
            </a:r>
          </a:p>
          <a:p>
            <a:pPr algn="ctr"/>
            <a:r>
              <a:rPr lang="uk-UA" sz="2400" b="1" smtClean="0">
                <a:solidFill>
                  <a:schemeClr val="accent2">
                    <a:lumMod val="75000"/>
                  </a:schemeClr>
                </a:solidFill>
              </a:rPr>
              <a:t>втомилась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4886549" y="3679439"/>
            <a:ext cx="243467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71846" b="72183"/>
          <a:stretch/>
        </p:blipFill>
        <p:spPr>
          <a:xfrm>
            <a:off x="2657834" y="3177043"/>
            <a:ext cx="2228715" cy="2116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35370" r="71391" b="34864"/>
          <a:stretch/>
        </p:blipFill>
        <p:spPr>
          <a:xfrm>
            <a:off x="8708274" y="2268033"/>
            <a:ext cx="2255447" cy="22559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6096" t="34501" r="34595" b="31542"/>
          <a:stretch/>
        </p:blipFill>
        <p:spPr>
          <a:xfrm>
            <a:off x="5005557" y="1251049"/>
            <a:ext cx="2424544" cy="2700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5277" t="-320" r="34249" b="72577"/>
          <a:stretch/>
        </p:blipFill>
        <p:spPr>
          <a:xfrm>
            <a:off x="6767161" y="3743844"/>
            <a:ext cx="2429140" cy="2125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0558" t="31324" b="33852"/>
          <a:stretch/>
        </p:blipFill>
        <p:spPr>
          <a:xfrm>
            <a:off x="247142" y="1284318"/>
            <a:ext cx="2410692" cy="27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402884" y="1353919"/>
            <a:ext cx="168880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0558" t="31324" b="33852"/>
          <a:stretch/>
        </p:blipFill>
        <p:spPr>
          <a:xfrm>
            <a:off x="886344" y="1353919"/>
            <a:ext cx="2410692" cy="2741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3025" y="494528"/>
            <a:ext cx="8732066" cy="96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Налаштування </a:t>
            </a:r>
            <a:r>
              <a:rPr lang="uk-UA" sz="2800" b="1" dirty="0"/>
              <a:t>«Зірковий настрій». </a:t>
            </a:r>
            <a:endParaRPr lang="uk-UA" sz="2800" b="1" dirty="0" smtClean="0"/>
          </a:p>
          <a:p>
            <a:pPr algn="ctr"/>
            <a:r>
              <a:rPr lang="uk-UA" sz="2800" b="1" dirty="0" err="1" smtClean="0"/>
              <a:t>Обери</a:t>
            </a:r>
            <a:r>
              <a:rPr lang="uk-UA" sz="2800" b="1" dirty="0" smtClean="0"/>
              <a:t> </a:t>
            </a:r>
            <a:r>
              <a:rPr lang="uk-UA" sz="2800" b="1" dirty="0"/>
              <a:t>емотикон, який відповідає твоєму </a:t>
            </a:r>
            <a:r>
              <a:rPr lang="uk-UA" sz="2800" b="1" dirty="0" smtClean="0"/>
              <a:t>настрою</a:t>
            </a:r>
            <a:endParaRPr lang="uk-UA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7875270" y="1587081"/>
            <a:ext cx="228499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Все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буде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2237991" y="508055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Буде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740640" y="5380184"/>
            <a:ext cx="268151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втомлюсь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4882716" y="3520794"/>
            <a:ext cx="236837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цікавий урок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71846" b="72183"/>
          <a:stretch/>
        </p:blipFill>
        <p:spPr>
          <a:xfrm>
            <a:off x="2734011" y="3293370"/>
            <a:ext cx="2228715" cy="2116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35370" r="71391" b="34864"/>
          <a:stretch/>
        </p:blipFill>
        <p:spPr>
          <a:xfrm>
            <a:off x="9216413" y="1932918"/>
            <a:ext cx="2255447" cy="22559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6096" t="34501" r="34595" b="31542"/>
          <a:stretch/>
        </p:blipFill>
        <p:spPr>
          <a:xfrm>
            <a:off x="4826542" y="1292888"/>
            <a:ext cx="2424544" cy="2700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35277" t="-320" r="34249" b="72577"/>
          <a:stretch/>
        </p:blipFill>
        <p:spPr>
          <a:xfrm>
            <a:off x="7251086" y="3250572"/>
            <a:ext cx="2429140" cy="21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0645" y="514105"/>
            <a:ext cx="8732066" cy="8003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5561" y="2620961"/>
            <a:ext cx="478917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Зроби широким свій язик,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Його краєчки </a:t>
            </a:r>
            <a:r>
              <a:rPr lang="uk-UA" sz="2800" b="1" dirty="0" err="1">
                <a:solidFill>
                  <a:schemeClr val="accent2">
                    <a:lumMod val="50000"/>
                  </a:schemeClr>
                </a:solidFill>
              </a:rPr>
              <a:t>підніми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Так вийшла чашечка у н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ас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Цю вправу виконай ще раз.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Пин на доске ESCOLA &amp;amp; FORM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67" y="1596487"/>
            <a:ext cx="3092031" cy="47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3558587" y="1500373"/>
            <a:ext cx="4276164" cy="1120588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solidFill>
                  <a:schemeClr val="bg1"/>
                </a:solidFill>
              </a:rPr>
              <a:t>«Чашечка»</a:t>
            </a:r>
            <a:endParaRPr lang="ru-RU" sz="45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Чашка кофе капучино | Премиум 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t="7776" r="7082" b="5588"/>
          <a:stretch/>
        </p:blipFill>
        <p:spPr bwMode="auto">
          <a:xfrm>
            <a:off x="8218169" y="4177444"/>
            <a:ext cx="2330111" cy="1864089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1 клас\1. Навчання грамоти\1 УРОКИ 2023\Читання\4 Блок р т д з й б\050 - Звук [й]. Мала буква й\2023-12-10_1935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28" y="1630664"/>
            <a:ext cx="2330111" cy="1980594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92031" y="2699925"/>
            <a:ext cx="506605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Усміхнися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відкрий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рот,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широко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розслаб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язик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злегка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висуни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його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рота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й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поклади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верхню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губу. </a:t>
            </a:r>
          </a:p>
          <a:p>
            <a:pPr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Утримуй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1-2-3-4-5-6-7-8-9-10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Пин на доске ESCOLA &amp;amp; FORM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60667"/>
            <a:ext cx="3092031" cy="47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3355596" y="1500373"/>
            <a:ext cx="4276164" cy="1120588"/>
          </a:xfrm>
          <a:prstGeom prst="horizontalScroll">
            <a:avLst/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>
                <a:solidFill>
                  <a:schemeClr val="bg1"/>
                </a:solidFill>
              </a:rPr>
              <a:t>«Лопатка»</a:t>
            </a:r>
            <a:endParaRPr lang="ru-RU" sz="45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0645" y="514105"/>
            <a:ext cx="8732066" cy="8003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pic>
        <p:nvPicPr>
          <p:cNvPr id="2050" name="Picture 2" descr="D:\1 клас\1. Навчання грамоти\1 УРОКИ 2023\Читання\4 Блок р т д з й б\050 - Звук [й]. Мала буква й\2023-12-10_1937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1500373"/>
            <a:ext cx="1962150" cy="1704975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1. Навчання грамоти\1 УРОКИ 2023\Читання\4 Блок р т д з й б\050 - Звук [й]. Мала буква й\2023-12-10_1938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3687807"/>
            <a:ext cx="1819275" cy="206099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073324" y="556363"/>
            <a:ext cx="8732066" cy="765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>
                <a:solidFill>
                  <a:schemeClr val="bg1"/>
                </a:solidFill>
              </a:rPr>
              <a:t>Відгадай</a:t>
            </a:r>
            <a:r>
              <a:rPr lang="ru-RU" sz="4000" b="1" dirty="0">
                <a:solidFill>
                  <a:schemeClr val="bg1"/>
                </a:solidFill>
              </a:rPr>
              <a:t> слово»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6382" y="4027358"/>
            <a:ext cx="3078016" cy="325424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883" y="2220733"/>
            <a:ext cx="6288374" cy="1011836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Білий, </a:t>
            </a:r>
            <a:r>
              <a:rPr lang="ru-RU" sz="3200" b="1" dirty="0" err="1"/>
              <a:t>солодкий</a:t>
            </a:r>
            <a:r>
              <a:rPr lang="ru-RU" sz="3200" b="1" dirty="0"/>
              <a:t>, </a:t>
            </a:r>
            <a:r>
              <a:rPr lang="ru-RU" sz="3200" b="1" dirty="0" err="1"/>
              <a:t>твердий</a:t>
            </a:r>
            <a:r>
              <a:rPr lang="ru-RU" sz="3200" b="1" dirty="0"/>
              <a:t> — ...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9802" y="3279179"/>
            <a:ext cx="7292715" cy="917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Жовтий</a:t>
            </a:r>
            <a:r>
              <a:rPr lang="ru-RU" sz="3200" b="1" dirty="0"/>
              <a:t>, </a:t>
            </a:r>
            <a:r>
              <a:rPr lang="ru-RU" sz="3200" b="1" dirty="0" err="1"/>
              <a:t>продовгуватий</a:t>
            </a:r>
            <a:r>
              <a:rPr lang="ru-RU" sz="3200" b="1" dirty="0"/>
              <a:t>, </a:t>
            </a:r>
            <a:r>
              <a:rPr lang="ru-RU" sz="3200" b="1" dirty="0" err="1"/>
              <a:t>кислий</a:t>
            </a:r>
            <a:r>
              <a:rPr lang="ru-RU" sz="3200" b="1" dirty="0"/>
              <a:t> — ...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2883" y="4291002"/>
            <a:ext cx="6288374" cy="10118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Сірий</a:t>
            </a:r>
            <a:r>
              <a:rPr lang="ru-RU" sz="3200" b="1" dirty="0"/>
              <a:t>, </a:t>
            </a:r>
            <a:r>
              <a:rPr lang="ru-RU" sz="3200" b="1" dirty="0" err="1"/>
              <a:t>зубастий</a:t>
            </a:r>
            <a:r>
              <a:rPr lang="ru-RU" sz="3200" b="1" dirty="0"/>
              <a:t>, </a:t>
            </a:r>
            <a:r>
              <a:rPr lang="ru-RU" sz="3200" b="1" dirty="0" err="1"/>
              <a:t>голодний</a:t>
            </a:r>
            <a:r>
              <a:rPr lang="ru-RU" sz="3200" b="1" dirty="0"/>
              <a:t> — ...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92" y="4089884"/>
            <a:ext cx="2425908" cy="2425908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003"/>
          <a:stretch/>
        </p:blipFill>
        <p:spPr>
          <a:xfrm>
            <a:off x="6827945" y="1308353"/>
            <a:ext cx="2823002" cy="1824759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402883" y="1353919"/>
            <a:ext cx="618529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 ознакам впізнай предмет. Який останній звук в словах-ознаках предмета?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13016" r="7702" b="12667"/>
          <a:stretch/>
        </p:blipFill>
        <p:spPr>
          <a:xfrm>
            <a:off x="9266382" y="2546361"/>
            <a:ext cx="1822636" cy="1744642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8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48127" y="3174054"/>
            <a:ext cx="22541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пек</a:t>
            </a:r>
            <a:endParaRPr lang="ru-RU" sz="9600" b="1" cap="all" dirty="0">
              <a:ln w="0">
                <a:noFill/>
              </a:ln>
              <a:solidFill>
                <a:schemeClr val="accent5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2145" y="2439605"/>
            <a:ext cx="32492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322AD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вода</a:t>
            </a:r>
            <a:endParaRPr lang="ru-RU" sz="9600" b="1" cap="all" dirty="0">
              <a:ln w="0">
                <a:noFill/>
              </a:ln>
              <a:solidFill>
                <a:srgbClr val="322AD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90130" y="1145127"/>
            <a:ext cx="26645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крій</a:t>
            </a:r>
            <a:endParaRPr lang="ru-RU" sz="9600" b="1" cap="all" dirty="0">
              <a:ln w="0">
                <a:noFill/>
              </a:ln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16808" y="5032638"/>
            <a:ext cx="19720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рій</a:t>
            </a:r>
            <a:endParaRPr lang="ru-RU" sz="9600" b="1" cap="all" dirty="0">
              <a:ln w="0">
                <a:noFill/>
              </a:ln>
              <a:solidFill>
                <a:srgbClr val="FFC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413" y="1061665"/>
            <a:ext cx="51800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каравай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92145" y="1972532"/>
            <a:ext cx="15129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за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09693" y="1582556"/>
            <a:ext cx="42466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майка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38122" y="1554281"/>
            <a:ext cx="17331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6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ай</a:t>
            </a:r>
            <a:endParaRPr lang="ru-RU" sz="9600" b="1" cap="all" dirty="0">
              <a:ln w="0">
                <a:noFill/>
              </a:ln>
              <a:solidFill>
                <a:schemeClr val="accent6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03319" y="3685207"/>
            <a:ext cx="24256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5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кай</a:t>
            </a:r>
            <a:endParaRPr lang="ru-RU" sz="9600" b="1" cap="all" dirty="0">
              <a:ln w="0">
                <a:noFill/>
              </a:ln>
              <a:solidFill>
                <a:srgbClr val="FF5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799295" y="2900377"/>
            <a:ext cx="45711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золото</a:t>
            </a:r>
            <a:endParaRPr lang="ru-RU" sz="9600" b="1" cap="all" dirty="0">
              <a:ln w="0">
                <a:noFill/>
              </a:ln>
              <a:solidFill>
                <a:srgbClr val="FFC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997340" y="1143223"/>
            <a:ext cx="25074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лай</a:t>
            </a:r>
            <a:endParaRPr lang="ru-RU" sz="9600" b="1" cap="all" dirty="0">
              <a:ln w="0">
                <a:noFill/>
              </a:ln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29834" y="4548741"/>
            <a:ext cx="3910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сойка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75198" y="2920097"/>
            <a:ext cx="28133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звук</a:t>
            </a:r>
            <a:endParaRPr lang="ru-RU" sz="9600" b="1" cap="all" dirty="0">
              <a:ln w="0">
                <a:noFill/>
              </a:ln>
              <a:solidFill>
                <a:srgbClr val="FFC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36867" y="3174054"/>
            <a:ext cx="26160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йод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023273" y="4845970"/>
            <a:ext cx="23100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322AD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руй</a:t>
            </a:r>
            <a:endParaRPr lang="ru-RU" sz="9600" b="1" cap="all" dirty="0">
              <a:ln w="0">
                <a:noFill/>
              </a:ln>
              <a:solidFill>
                <a:srgbClr val="322AD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80319" y="4013307"/>
            <a:ext cx="42466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295FFF"/>
                </a:solidFill>
                <a:ea typeface="Tahoma" panose="020B0604030504040204" pitchFamily="34" charset="0"/>
                <a:cs typeface="Arial" panose="020B0604020202020204" pitchFamily="34" charset="0"/>
              </a:rPr>
              <a:t>кайма</a:t>
            </a:r>
            <a:endParaRPr lang="ru-RU" sz="9600" b="1" cap="all" dirty="0">
              <a:ln w="0">
                <a:noFill/>
              </a:ln>
              <a:solidFill>
                <a:srgbClr val="295FFF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96944" y="3542192"/>
            <a:ext cx="30127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322AD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край</a:t>
            </a:r>
            <a:endParaRPr lang="ru-RU" sz="9600" b="1" cap="all" dirty="0">
              <a:ln w="0">
                <a:noFill/>
              </a:ln>
              <a:solidFill>
                <a:srgbClr val="322AD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3259" y="2407257"/>
            <a:ext cx="54268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Arial" panose="020B0604020202020204" pitchFamily="34" charset="0"/>
              </a:rPr>
              <a:t>трамвай</a:t>
            </a:r>
            <a:endParaRPr lang="ru-RU" sz="9600" b="1" cap="all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8175" y="1418862"/>
            <a:ext cx="35301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війна</a:t>
            </a:r>
            <a:endParaRPr lang="ru-RU" sz="9600" b="1" cap="all" dirty="0">
              <a:ln w="0">
                <a:noFill/>
              </a:ln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05416" y="4026774"/>
            <a:ext cx="39469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пайка</a:t>
            </a:r>
            <a:endParaRPr lang="ru-RU" sz="9600" b="1" cap="all" dirty="0">
              <a:ln w="0">
                <a:noFill/>
              </a:ln>
              <a:solidFill>
                <a:schemeClr val="accent2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72692" y="454528"/>
            <a:ext cx="8732066" cy="7683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262942" y="2274468"/>
            <a:ext cx="29871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chemeClr val="accent4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кран</a:t>
            </a:r>
            <a:endParaRPr lang="ru-RU" sz="9600" b="1" cap="all" dirty="0">
              <a:ln w="0">
                <a:noFill/>
              </a:ln>
              <a:solidFill>
                <a:schemeClr val="accent4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880319" y="1238933"/>
            <a:ext cx="53379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соловей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Сочинение по картине Зимние забавы 2, 3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" y="3832397"/>
            <a:ext cx="2915945" cy="29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3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2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9" grpId="0"/>
      <p:bldP spid="19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2" grpId="0"/>
      <p:bldP spid="22" grpId="1"/>
      <p:bldP spid="23" grpId="0"/>
      <p:bldP spid="23" grpId="1"/>
      <p:bldP spid="24" grpId="0"/>
      <p:bldP spid="24" grpId="1"/>
      <p:bldP spid="39" grpId="0"/>
      <p:bldP spid="39" grpId="1"/>
      <p:bldP spid="40" grpId="0"/>
      <p:bldP spid="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590377" y="3389518"/>
            <a:ext cx="437481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В гай зелений прийшов Йосип, Був Йосип у гаю </a:t>
            </a:r>
            <a:r>
              <a:rPr lang="uk-UA" sz="2400" b="1" dirty="0" smtClean="0"/>
              <a:t>босий.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71" y="1656389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90376" y="1799607"/>
            <a:ext cx="4374814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/>
              <a:t>Прочитай скоромовку. Який </a:t>
            </a:r>
            <a:r>
              <a:rPr lang="uk-UA" sz="2000" b="1" dirty="0"/>
              <a:t>звук зустрічається майже в кожному </a:t>
            </a:r>
            <a:r>
              <a:rPr lang="uk-UA" sz="2000" b="1" dirty="0" smtClean="0"/>
              <a:t>слові? Що ти знаєш про цей звук? Яке ім’я хлопчика в скоромовці.</a:t>
            </a:r>
            <a:endParaRPr lang="ru-RU" sz="2000" b="1" dirty="0"/>
          </a:p>
        </p:txBody>
      </p:sp>
      <p:pic>
        <p:nvPicPr>
          <p:cNvPr id="1026" name="Picture 2" descr="Little boy in the forest Stock Photo by Anna_Om | PhotoDu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r="2482"/>
          <a:stretch/>
        </p:blipFill>
        <p:spPr bwMode="auto">
          <a:xfrm>
            <a:off x="8459430" y="1427395"/>
            <a:ext cx="3060570" cy="2629172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097186" y="1415054"/>
            <a:ext cx="5215763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ознайомимося з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друкованою буквою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ій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 буквосполученням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вчитися читати слова, словосполучення, діалог з вивченими літерами.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слуховий диктант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9285945" y="449863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441751" y="575935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86857" y="4362238"/>
            <a:ext cx="2393355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447813" y="4578928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822916" y="4623426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9628601" y="4375727"/>
            <a:ext cx="2" cy="4861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7" name="Овал 16"/>
          <p:cNvSpPr/>
          <p:nvPr/>
        </p:nvSpPr>
        <p:spPr>
          <a:xfrm>
            <a:off x="10151355" y="449863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rot="5400000">
            <a:off x="9393102" y="4219362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9712074" y="4574033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822915" y="4484025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809117" y="5884146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809117" y="5749862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822915" y="5640365"/>
            <a:ext cx="1523827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915527" y="5839158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839944" y="4933310"/>
            <a:ext cx="193620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Йо-сип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5167" y="5627077"/>
            <a:ext cx="104284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гай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8" y="1521423"/>
            <a:ext cx="2017184" cy="212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419" y="1987413"/>
            <a:ext cx="9149623" cy="1709270"/>
          </a:xfrm>
          <a:prstGeom prst="snip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961135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363743" y="2427760"/>
            <a:ext cx="2526462" cy="304748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02725" y="482974"/>
            <a:ext cx="9510686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 smtClean="0">
                <a:solidFill>
                  <a:schemeClr val="bg1"/>
                </a:solidFill>
              </a:rPr>
              <a:t>чистомовку</a:t>
            </a:r>
            <a:r>
              <a:rPr lang="uk-UA" sz="4000" b="1" dirty="0" smtClean="0">
                <a:solidFill>
                  <a:schemeClr val="bg1"/>
                </a:solidFill>
              </a:rPr>
              <a:t> із Щебетунчиком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530" y="3951503"/>
            <a:ext cx="6460919" cy="1963613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764419" y="3074339"/>
            <a:ext cx="7507511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3600" b="1" dirty="0" err="1"/>
              <a:t>Ій-ій-ій</a:t>
            </a:r>
            <a:r>
              <a:rPr lang="ru-RU" sz="3600" b="1" dirty="0"/>
              <a:t> — </a:t>
            </a:r>
            <a:r>
              <a:rPr lang="ru-RU" sz="3600" b="1" dirty="0" err="1"/>
              <a:t>залетів</a:t>
            </a:r>
            <a:r>
              <a:rPr lang="ru-RU" sz="3600" b="1" dirty="0"/>
              <a:t> у </a:t>
            </a:r>
            <a:r>
              <a:rPr lang="ru-RU" sz="3600" b="1" dirty="0" err="1"/>
              <a:t>вулик</a:t>
            </a:r>
            <a:r>
              <a:rPr lang="ru-RU" sz="3600" b="1" dirty="0"/>
              <a:t> </a:t>
            </a:r>
            <a:r>
              <a:rPr lang="ru-RU" sz="3600" b="1" dirty="0" err="1"/>
              <a:t>рій</a:t>
            </a:r>
            <a:r>
              <a:rPr lang="ru-RU" sz="3600" b="1" dirty="0"/>
              <a:t>.</a:t>
            </a:r>
          </a:p>
          <a:p>
            <a:pPr fontAlgn="base"/>
            <a:r>
              <a:rPr lang="ru-RU" sz="3600" b="1" dirty="0"/>
              <a:t>Ей-ей-ей — ми принесли клей.</a:t>
            </a:r>
          </a:p>
          <a:p>
            <a:pPr fontAlgn="base"/>
            <a:r>
              <a:rPr lang="ru-RU" sz="3600" b="1" dirty="0"/>
              <a:t>Ай-ай-ай — </a:t>
            </a:r>
            <a:r>
              <a:rPr lang="ru-RU" sz="3600" b="1" dirty="0" err="1"/>
              <a:t>полетіли</a:t>
            </a:r>
            <a:r>
              <a:rPr lang="ru-RU" sz="3600" b="1" dirty="0"/>
              <a:t> в </a:t>
            </a:r>
            <a:r>
              <a:rPr lang="ru-RU" sz="3600" b="1" dirty="0" err="1"/>
              <a:t>теплий</a:t>
            </a:r>
            <a:r>
              <a:rPr lang="ru-RU" sz="3600" b="1" dirty="0"/>
              <a:t> край.</a:t>
            </a:r>
            <a:endParaRPr lang="uk-UA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73101" y="1290590"/>
            <a:ext cx="79322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Зверни увагу на виділене у словах  </a:t>
            </a:r>
            <a:r>
              <a:rPr lang="uk-UA" sz="2400" b="1" dirty="0">
                <a:solidFill>
                  <a:schemeClr val="bg1"/>
                </a:solidFill>
              </a:rPr>
              <a:t>буквосполучення</a:t>
            </a:r>
            <a:r>
              <a:rPr lang="uk-UA" sz="2400" b="1" dirty="0" smtClean="0">
                <a:solidFill>
                  <a:schemeClr val="bg1"/>
                </a:solidFill>
              </a:rPr>
              <a:t>  ЙО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5185" y="1517174"/>
            <a:ext cx="10644054" cy="17761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Лелеки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й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ластівки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на зиму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полетіли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вирій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сини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ч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ки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сороки й ворони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не покинули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рідний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край.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   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Узимку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діти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приносили корм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пернатим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243994" y="1671831"/>
            <a:ext cx="363846" cy="5184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4" t="5095" r="1206" b="4386"/>
          <a:stretch/>
        </p:blipFill>
        <p:spPr bwMode="auto">
          <a:xfrm>
            <a:off x="363667" y="3411839"/>
            <a:ext cx="3888000" cy="185889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88091" y="436831"/>
            <a:ext cx="8756193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текст. Придумай заголовок.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35630" y="1106495"/>
            <a:ext cx="3265044" cy="5653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Птахи взимку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03315" y="3377306"/>
            <a:ext cx="6866942" cy="304698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Зозулі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полетіли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вирій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— Так,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полетіли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— А синички?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! Вони не покинули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рідний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край.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— Давай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принесемо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пернатим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корм.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— Давай!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35426" y="5330319"/>
            <a:ext cx="2989622" cy="54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Прочитайте </a:t>
            </a:r>
            <a:r>
              <a:rPr lang="ru-RU" sz="2400" b="1" dirty="0" err="1">
                <a:solidFill>
                  <a:schemeClr val="bg1"/>
                </a:solidFill>
              </a:rPr>
              <a:t>удвох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51961</TotalTime>
  <Words>650</Words>
  <Application>Microsoft Office PowerPoint</Application>
  <PresentationFormat>Произвольный</PresentationFormat>
  <Paragraphs>134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3238</cp:revision>
  <dcterms:created xsi:type="dcterms:W3CDTF">2018-01-05T16:38:53Z</dcterms:created>
  <dcterms:modified xsi:type="dcterms:W3CDTF">2023-12-12T16:35:39Z</dcterms:modified>
</cp:coreProperties>
</file>