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752" r:id="rId3"/>
    <p:sldId id="759" r:id="rId4"/>
    <p:sldId id="914" r:id="rId5"/>
    <p:sldId id="909" r:id="rId6"/>
    <p:sldId id="910" r:id="rId7"/>
    <p:sldId id="763" r:id="rId8"/>
    <p:sldId id="767" r:id="rId9"/>
    <p:sldId id="768" r:id="rId10"/>
    <p:sldId id="630" r:id="rId11"/>
    <p:sldId id="775" r:id="rId12"/>
    <p:sldId id="750" r:id="rId13"/>
    <p:sldId id="777" r:id="rId14"/>
    <p:sldId id="912" r:id="rId15"/>
    <p:sldId id="913" r:id="rId16"/>
    <p:sldId id="485" r:id="rId17"/>
    <p:sldId id="91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38BA"/>
    <a:srgbClr val="463EDE"/>
    <a:srgbClr val="EF71CE"/>
    <a:srgbClr val="295FFF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3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" y="4161056"/>
            <a:ext cx="9921240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Звук [б]. Мала буква б.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Уявлення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про </a:t>
            </a:r>
            <a:r>
              <a:rPr lang="ru-RU" sz="4000" b="1" dirty="0" err="1">
                <a:solidFill>
                  <a:schemeClr val="bg1"/>
                </a:solidFill>
              </a:rPr>
              <a:t>залежність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значення</a:t>
            </a:r>
            <a:r>
              <a:rPr lang="ru-RU" sz="4000" b="1" dirty="0">
                <a:solidFill>
                  <a:schemeClr val="bg1"/>
                </a:solidFill>
              </a:rPr>
              <a:t> слова </a:t>
            </a:r>
            <a:r>
              <a:rPr lang="ru-RU" sz="4000" b="1" dirty="0" err="1">
                <a:solidFill>
                  <a:schemeClr val="bg1"/>
                </a:solidFill>
              </a:rPr>
              <a:t>від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зміни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наголосу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ньому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5388" y="1371599"/>
            <a:ext cx="351310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2" descr="Картинки про букву Б детям — учим русский алфави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634" r="3738" b="4612"/>
          <a:stretch/>
        </p:blipFill>
        <p:spPr bwMode="auto">
          <a:xfrm>
            <a:off x="1451610" y="777056"/>
            <a:ext cx="2834640" cy="321031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3" y="1617969"/>
            <a:ext cx="2017184" cy="21259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705" t="48402" r="38151" b="24395"/>
          <a:stretch/>
        </p:blipFill>
        <p:spPr>
          <a:xfrm>
            <a:off x="2066277" y="2095000"/>
            <a:ext cx="8500188" cy="323998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961135" y="598057"/>
            <a:ext cx="8756193" cy="7238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4460" y="548413"/>
            <a:ext cx="9328008" cy="9423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Прочитай. </a:t>
            </a:r>
            <a:r>
              <a:rPr lang="ru-RU" sz="3600" b="1" dirty="0" err="1">
                <a:solidFill>
                  <a:schemeClr val="bg1"/>
                </a:solidFill>
              </a:rPr>
              <a:t>Порівняй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значення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виділених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85" y="5303138"/>
            <a:ext cx="2393577" cy="13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1562644"/>
            <a:ext cx="4730883" cy="271797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26" name="Picture 2" descr="Обои на монитор | Животные | Белка, зверек, берез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34" y="1562644"/>
            <a:ext cx="4057934" cy="27179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4460" y="4491651"/>
            <a:ext cx="44406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/>
              <a:t>Бобер на </a:t>
            </a:r>
            <a:r>
              <a:rPr lang="ru-RU" sz="3600" b="1" u="sng" dirty="0">
                <a:solidFill>
                  <a:srgbClr val="FF0000"/>
                </a:solidFill>
              </a:rPr>
              <a:t>б</a:t>
            </a:r>
            <a:r>
              <a:rPr lang="en-US" sz="3600" b="1" u="sng" dirty="0">
                <a:solidFill>
                  <a:srgbClr val="FF0000"/>
                </a:solidFill>
              </a:rPr>
              <a:t>é</a:t>
            </a:r>
            <a:r>
              <a:rPr lang="ru-RU" sz="3600" b="1" u="sng" dirty="0" err="1">
                <a:solidFill>
                  <a:srgbClr val="FF0000"/>
                </a:solidFill>
              </a:rPr>
              <a:t>резі</a:t>
            </a:r>
            <a:r>
              <a:rPr lang="ru-RU" sz="3600" b="1" u="sng" dirty="0">
                <a:solidFill>
                  <a:srgbClr val="FF0000"/>
                </a:solidFill>
              </a:rPr>
              <a:t> </a:t>
            </a:r>
            <a:r>
              <a:rPr lang="ru-RU" sz="3600" b="1" dirty="0" err="1"/>
              <a:t>ріки</a:t>
            </a:r>
            <a:r>
              <a:rPr lang="ru-RU" sz="3600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79909" y="4505769"/>
            <a:ext cx="53678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err="1"/>
              <a:t>Білка</a:t>
            </a:r>
            <a:r>
              <a:rPr lang="ru-RU" sz="3600" b="1" dirty="0"/>
              <a:t> на </a:t>
            </a:r>
            <a:r>
              <a:rPr lang="ru-RU" sz="3600" b="1" dirty="0" err="1"/>
              <a:t>білокорій</a:t>
            </a:r>
            <a:r>
              <a:rPr lang="ru-RU" sz="3600" b="1" dirty="0"/>
              <a:t> </a:t>
            </a:r>
            <a:r>
              <a:rPr lang="ru-RU" sz="3600" b="1" u="sng" dirty="0" err="1">
                <a:solidFill>
                  <a:srgbClr val="FF0000"/>
                </a:solidFill>
              </a:rPr>
              <a:t>бер</a:t>
            </a:r>
            <a:r>
              <a:rPr lang="en-US" sz="3600" b="1" u="sng" dirty="0">
                <a:solidFill>
                  <a:srgbClr val="FF0000"/>
                </a:solidFill>
              </a:rPr>
              <a:t>é</a:t>
            </a:r>
            <a:r>
              <a:rPr lang="ru-RU" sz="3600" b="1" u="sng" dirty="0" err="1">
                <a:solidFill>
                  <a:srgbClr val="FF0000"/>
                </a:solidFill>
              </a:rPr>
              <a:t>зі</a:t>
            </a:r>
            <a:r>
              <a:rPr lang="ru-RU" sz="3600" b="1" dirty="0"/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8790" y="5352440"/>
            <a:ext cx="732663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змінилося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слова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зміни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наголосу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слова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залежить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зміни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наголосу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ньому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1. Навчання грамоти\1 УРОКИ 2023\Читання\4 Блок р т д з й б\052 - Звук [б]. Мала буква б\2023-12-13_17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006" y="1794484"/>
            <a:ext cx="2251710" cy="194859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6646" y="1234700"/>
            <a:ext cx="8791634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Добра справа</a:t>
            </a:r>
          </a:p>
          <a:p>
            <a:pPr indent="36195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Тато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Бориском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робили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покупки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супермàркеті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Там великий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вибір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продуктів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Бориско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купив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бабусі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солодку булку, 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бублики.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Тато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вибрав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велику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рибину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суп. Набрали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бананів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абрикосів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Там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вітамінів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І банку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бобів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у томатному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соусі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купили.</a:t>
            </a:r>
          </a:p>
          <a:p>
            <a:pPr indent="36195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Мамі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вибрали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букет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квітів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Вона буде рада.</a:t>
            </a:r>
          </a:p>
          <a:p>
            <a:pPr indent="36195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Добру справу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зробили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тато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Бориско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65900" y="3808468"/>
            <a:ext cx="202299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04597" y="445745"/>
            <a:ext cx="8756193" cy="788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текст. Придумай </a:t>
            </a:r>
            <a:r>
              <a:rPr lang="uk-UA" sz="3600" b="1" dirty="0" smtClean="0">
                <a:solidFill>
                  <a:schemeClr val="bg1"/>
                </a:solidFill>
              </a:rPr>
              <a:t>свій заголовок.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95692" y="1234700"/>
            <a:ext cx="2154348" cy="565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Покупки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89720" y="3839814"/>
            <a:ext cx="2903220" cy="2452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Де </a:t>
            </a:r>
            <a:r>
              <a:rPr lang="ru-RU" sz="2000" dirty="0" err="1"/>
              <a:t>побував</a:t>
            </a:r>
            <a:r>
              <a:rPr lang="ru-RU" sz="2000" dirty="0"/>
              <a:t> </a:t>
            </a:r>
            <a:r>
              <a:rPr lang="ru-RU" sz="2000" dirty="0" err="1"/>
              <a:t>Бориско</a:t>
            </a:r>
            <a:r>
              <a:rPr lang="ru-RU" sz="2000" dirty="0"/>
              <a:t> з </a:t>
            </a:r>
            <a:r>
              <a:rPr lang="ru-RU" sz="2000" dirty="0" smtClean="0"/>
              <a:t>татом? </a:t>
            </a:r>
          </a:p>
          <a:p>
            <a:pPr algn="ctr"/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/>
              <a:t>вони </a:t>
            </a:r>
            <a:r>
              <a:rPr lang="ru-RU" sz="2000" dirty="0" err="1"/>
              <a:t>робили</a:t>
            </a:r>
            <a:r>
              <a:rPr lang="ru-RU" sz="2000" dirty="0"/>
              <a:t> в </a:t>
            </a:r>
            <a:r>
              <a:rPr lang="ru-RU" sz="2000" dirty="0" err="1" smtClean="0"/>
              <a:t>супермаркеті</a:t>
            </a:r>
            <a:r>
              <a:rPr lang="ru-RU" sz="2000" dirty="0" smtClean="0"/>
              <a:t>? </a:t>
            </a:r>
          </a:p>
          <a:p>
            <a:pPr algn="ctr"/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продукти</a:t>
            </a:r>
            <a:r>
              <a:rPr lang="ru-RU" sz="2000" dirty="0"/>
              <a:t> купили?</a:t>
            </a:r>
          </a:p>
          <a:p>
            <a:pPr algn="ctr"/>
            <a:r>
              <a:rPr lang="ru-RU" sz="2000" dirty="0" err="1"/>
              <a:t>Що</a:t>
            </a:r>
            <a:r>
              <a:rPr lang="ru-RU" sz="2000" dirty="0"/>
              <a:t> купили для </a:t>
            </a:r>
            <a:r>
              <a:rPr lang="ru-RU" sz="2000" dirty="0" err="1"/>
              <a:t>бабусі</a:t>
            </a:r>
            <a:r>
              <a:rPr lang="ru-RU" sz="2000" dirty="0"/>
              <a:t>?</a:t>
            </a:r>
          </a:p>
          <a:p>
            <a:pPr algn="ctr"/>
            <a:r>
              <a:rPr lang="ru-RU" sz="2000" dirty="0" err="1"/>
              <a:t>Що</a:t>
            </a:r>
            <a:r>
              <a:rPr lang="ru-RU" sz="2000" dirty="0"/>
              <a:t> для </a:t>
            </a:r>
            <a:r>
              <a:rPr lang="ru-RU" sz="2000" dirty="0" err="1"/>
              <a:t>мами</a:t>
            </a:r>
            <a:r>
              <a:rPr lang="ru-RU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9968" y="503283"/>
            <a:ext cx="8732066" cy="8225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Гра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>
                <a:solidFill>
                  <a:schemeClr val="bg1"/>
                </a:solidFill>
              </a:rPr>
              <a:t>Х</a:t>
            </a:r>
            <a:r>
              <a:rPr lang="ru-RU" sz="4000" b="1" dirty="0" err="1" smtClean="0">
                <a:solidFill>
                  <a:schemeClr val="bg1"/>
                </a:solidFill>
              </a:rPr>
              <a:t>то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4000" b="1" dirty="0" smtClean="0">
                <a:solidFill>
                  <a:schemeClr val="bg1"/>
                </a:solidFill>
              </a:rPr>
              <a:t>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85" y="5303138"/>
            <a:ext cx="2393577" cy="13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1039" y="3419003"/>
            <a:ext cx="201183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Бак</a:t>
            </a:r>
            <a:endParaRPr lang="uk-UA" sz="3200" b="1" dirty="0"/>
          </a:p>
          <a:p>
            <a:r>
              <a:rPr lang="uk-UA" sz="3200" b="1" dirty="0" smtClean="0"/>
              <a:t>Бик</a:t>
            </a:r>
          </a:p>
          <a:p>
            <a:r>
              <a:rPr lang="uk-UA" sz="3200" b="1" dirty="0" smtClean="0"/>
              <a:t>Бук</a:t>
            </a:r>
          </a:p>
          <a:p>
            <a:r>
              <a:rPr lang="uk-UA" sz="3200" b="1" dirty="0"/>
              <a:t>Булка</a:t>
            </a:r>
          </a:p>
          <a:p>
            <a:r>
              <a:rPr lang="uk-UA" sz="3200" b="1" dirty="0" smtClean="0"/>
              <a:t>Бублик</a:t>
            </a:r>
            <a:endParaRPr lang="uk-UA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2009" y="1946192"/>
            <a:ext cx="1097184" cy="137160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500" b="1" dirty="0"/>
              <a:t>б</a:t>
            </a:r>
            <a:endParaRPr lang="ru-RU" sz="65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67355" y="1943456"/>
            <a:ext cx="1097184" cy="1371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500" b="1" dirty="0"/>
              <a:t>у</a:t>
            </a:r>
            <a:endParaRPr lang="ru-RU" sz="65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2701" y="1943456"/>
            <a:ext cx="1097184" cy="1371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500" b="1" dirty="0"/>
              <a:t>л</a:t>
            </a:r>
            <a:endParaRPr lang="ru-RU" sz="65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98047" y="1959511"/>
            <a:ext cx="1097184" cy="1371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500" b="1" dirty="0"/>
              <a:t>б</a:t>
            </a:r>
            <a:endParaRPr lang="ru-RU" sz="65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63393" y="1956775"/>
            <a:ext cx="1097184" cy="1371600"/>
          </a:xfrm>
          <a:prstGeom prst="roundRect">
            <a:avLst/>
          </a:prstGeom>
          <a:solidFill>
            <a:srgbClr val="463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500" b="1" dirty="0"/>
              <a:t>и</a:t>
            </a:r>
            <a:endParaRPr lang="ru-RU" sz="65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28739" y="1956775"/>
            <a:ext cx="1097184" cy="1371600"/>
          </a:xfrm>
          <a:prstGeom prst="roundRect">
            <a:avLst/>
          </a:prstGeom>
          <a:solidFill>
            <a:srgbClr val="E83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500" b="1" dirty="0"/>
              <a:t>а</a:t>
            </a:r>
            <a:endParaRPr lang="ru-RU" sz="65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694085" y="1956775"/>
            <a:ext cx="1097184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500" b="1" dirty="0"/>
              <a:t>к</a:t>
            </a:r>
            <a:endParaRPr lang="ru-RU" sz="6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46639" y="3665225"/>
            <a:ext cx="15874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/>
              <a:t>Куб</a:t>
            </a:r>
          </a:p>
          <a:p>
            <a:r>
              <a:rPr lang="uk-UA" sz="3200" b="1" dirty="0"/>
              <a:t>Клуб</a:t>
            </a:r>
          </a:p>
          <a:p>
            <a:r>
              <a:rPr lang="uk-UA" sz="3200" b="1" dirty="0"/>
              <a:t>Лук</a:t>
            </a:r>
          </a:p>
          <a:p>
            <a:r>
              <a:rPr lang="uk-UA" sz="3200" b="1" dirty="0" smtClean="0"/>
              <a:t>Лак</a:t>
            </a:r>
            <a:endParaRPr lang="uk-UA" sz="3200" b="1" dirty="0"/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0860" y="1367491"/>
            <a:ext cx="595028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Склади</a:t>
            </a:r>
            <a:r>
              <a:rPr lang="ru-RU" sz="2400" b="1" dirty="0" smtClean="0">
                <a:solidFill>
                  <a:schemeClr val="bg1"/>
                </a:solidFill>
              </a:rPr>
              <a:t> слова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поданих</a:t>
            </a:r>
            <a:r>
              <a:rPr lang="ru-RU" sz="2400" b="1" dirty="0">
                <a:solidFill>
                  <a:schemeClr val="bg1"/>
                </a:solidFill>
              </a:rPr>
              <a:t> букв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0" y="748580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550" y="1333385"/>
            <a:ext cx="7374671" cy="712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малюнки. Побудуй звукові схеми цих слів.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1. Навчання грамоти\1 УРОКИ 2023\Читання\4 Блок р т д з й б\052 - Звук [б]. Мала буква б\2023-12-13_172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31" y="2212740"/>
            <a:ext cx="5379390" cy="202829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34540" y="3387411"/>
            <a:ext cx="3097530" cy="8536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малу букву б і склади з нею у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9DD4645-09F5-4BB0-9E7C-520A3B160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t="5590" r="10524" b="48146"/>
          <a:stretch/>
        </p:blipFill>
        <p:spPr>
          <a:xfrm>
            <a:off x="857999" y="4598094"/>
            <a:ext cx="10476000" cy="97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792597-769A-40BE-8235-D48DFF74B944}"/>
              </a:ext>
            </a:extLst>
          </p:cNvPr>
          <p:cNvSpPr txBox="1"/>
          <p:nvPr/>
        </p:nvSpPr>
        <p:spPr>
          <a:xfrm>
            <a:off x="2551400" y="4555197"/>
            <a:ext cx="545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29A0B0-43F6-4A4B-B731-EC5D9DF8F032}"/>
              </a:ext>
            </a:extLst>
          </p:cNvPr>
          <p:cNvSpPr txBox="1"/>
          <p:nvPr/>
        </p:nvSpPr>
        <p:spPr>
          <a:xfrm>
            <a:off x="3311681" y="4555197"/>
            <a:ext cx="545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0C6589-6FC7-4082-91C5-9C7960F16F09}"/>
              </a:ext>
            </a:extLst>
          </p:cNvPr>
          <p:cNvSpPr txBox="1"/>
          <p:nvPr/>
        </p:nvSpPr>
        <p:spPr>
          <a:xfrm>
            <a:off x="4071962" y="4555197"/>
            <a:ext cx="545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32C046-0D64-41F4-A401-4DDE53ADE487}"/>
              </a:ext>
            </a:extLst>
          </p:cNvPr>
          <p:cNvSpPr txBox="1"/>
          <p:nvPr/>
        </p:nvSpPr>
        <p:spPr>
          <a:xfrm>
            <a:off x="4832243" y="4555197"/>
            <a:ext cx="545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C14434-495C-4EF3-92F5-7EC577CBA26C}"/>
              </a:ext>
            </a:extLst>
          </p:cNvPr>
          <p:cNvSpPr txBox="1"/>
          <p:nvPr/>
        </p:nvSpPr>
        <p:spPr>
          <a:xfrm>
            <a:off x="6712472" y="4555197"/>
            <a:ext cx="896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58F725-F2E9-496C-8C52-58FCDCF023ED}"/>
              </a:ext>
            </a:extLst>
          </p:cNvPr>
          <p:cNvSpPr txBox="1"/>
          <p:nvPr/>
        </p:nvSpPr>
        <p:spPr>
          <a:xfrm>
            <a:off x="9054903" y="4606877"/>
            <a:ext cx="861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10DAC6-A3AB-47D9-86E7-C5235DA59433}"/>
              </a:ext>
            </a:extLst>
          </p:cNvPr>
          <p:cNvSpPr txBox="1"/>
          <p:nvPr/>
        </p:nvSpPr>
        <p:spPr>
          <a:xfrm>
            <a:off x="10157562" y="4606877"/>
            <a:ext cx="861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6A679B-D9E1-43C2-A15D-51D89CC6E28F}"/>
              </a:ext>
            </a:extLst>
          </p:cNvPr>
          <p:cNvSpPr txBox="1"/>
          <p:nvPr/>
        </p:nvSpPr>
        <p:spPr>
          <a:xfrm>
            <a:off x="1807914" y="4555197"/>
            <a:ext cx="545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Arial Narrow" panose="020B0606020202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2659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клас\1. Навчання грамоти\1 УРОКИ 2023\Читання\4 Блок р т д з й б\052 - Звук [б]. Мала буква б\2023-12-13_172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21" y="2187921"/>
            <a:ext cx="7212709" cy="186612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55" y="749562"/>
            <a:ext cx="2301495" cy="281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326130" y="1428132"/>
            <a:ext cx="7297501" cy="7285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Встав у слова пропущені букви. З’єднай слова з відповідними малюнками.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846320" y="2542921"/>
            <a:ext cx="940761" cy="89750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455719" y="2542921"/>
            <a:ext cx="3084543" cy="73748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029024" y="2542921"/>
            <a:ext cx="3232385" cy="81749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996902" y="2542921"/>
            <a:ext cx="1278191" cy="44407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810054" y="2142201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2920" y="2188978"/>
            <a:ext cx="428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0262" y="2143094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73130" y="2151012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97481" y="1428132"/>
            <a:ext cx="7926150" cy="7608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Покажи стрілочками, що робила кожна тваринка. Надрукуй у клітинках назви відповідних малюнків.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1 клас\1. Навчання грамоти\1 УРОКИ 2023\Читання\4 Блок р т д з й б\052 - Звук [б]. Мала буква б\2023-12-13_1735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21" y="2227536"/>
            <a:ext cx="7203788" cy="203585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 стрелкой 44"/>
          <p:cNvCxnSpPr/>
          <p:nvPr/>
        </p:nvCxnSpPr>
        <p:spPr>
          <a:xfrm>
            <a:off x="4441349" y="2666381"/>
            <a:ext cx="1559893" cy="121981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548668" y="2666381"/>
            <a:ext cx="1566382" cy="6233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4548668" y="3289737"/>
            <a:ext cx="1566382" cy="5164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802592" y="2477941"/>
            <a:ext cx="1611380" cy="473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бабка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02592" y="3090161"/>
            <a:ext cx="1611380" cy="473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рибка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50147" y="3649335"/>
            <a:ext cx="1611380" cy="473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білка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7481" y="1456073"/>
            <a:ext cx="7934741" cy="7329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малюнком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D:\1 клас\1. Навчання грамоти\1 УРОКИ 2023\Читання\4 Блок р т д з й б\052 - Звук [б]. Мала буква б\2023-12-13_1743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40" y="2227536"/>
            <a:ext cx="7982105" cy="348563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2825490" y="2286768"/>
            <a:ext cx="3446356" cy="15194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Будівельник, будують, будинок, будівля, робота, робітник, верба, брат, блакитний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29" grpId="0" animBg="1"/>
      <p:bldP spid="31" grpId="0" animBg="1"/>
      <p:bldP spid="33" grpId="0" animBg="1"/>
      <p:bldP spid="35" grpId="0" animBg="1"/>
      <p:bldP spid="11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6213" y="549242"/>
            <a:ext cx="8755124" cy="845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3874951" y="1925049"/>
            <a:ext cx="5077326" cy="2829831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4910" y="2185802"/>
            <a:ext cx="4877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Пригадай,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вивчали на уроці?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звуки вона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знаєш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ці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звуки?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Наведи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слів, які починаються буквою «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96647" y="2253627"/>
            <a:ext cx="2773126" cy="3478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3343" y="4995529"/>
            <a:ext cx="436050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400" b="1" dirty="0" smtClean="0">
                <a:solidFill>
                  <a:schemeClr val="bg1"/>
                </a:solidFill>
              </a:rPr>
              <a:t>Хліб, робота, будинок, білка, блакитний, бант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3025" y="494528"/>
            <a:ext cx="8732066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Рефлексія «Зірковий настрій». Обери емотикон, який відповідає твоєму настрою в кінці уроку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114D2C-C1D8-4522-BC61-ED45351584C4}"/>
              </a:ext>
            </a:extLst>
          </p:cNvPr>
          <p:cNvSpPr txBox="1"/>
          <p:nvPr/>
        </p:nvSpPr>
        <p:spPr>
          <a:xfrm>
            <a:off x="2657834" y="1692466"/>
            <a:ext cx="184736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впорався/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впоралась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8571880" y="1617758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Все було 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FBFCE0-0251-4BB9-A612-87DA6DB82A63}"/>
              </a:ext>
            </a:extLst>
          </p:cNvPr>
          <p:cNvSpPr txBox="1"/>
          <p:nvPr/>
        </p:nvSpPr>
        <p:spPr>
          <a:xfrm>
            <a:off x="2788760" y="5293885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Було 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086288" y="5778023"/>
            <a:ext cx="268151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дуже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втомився/</a:t>
            </a:r>
          </a:p>
          <a:p>
            <a:pPr algn="ctr"/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втомилась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C00276-E035-40B9-97AD-EA609E587B4C}"/>
              </a:ext>
            </a:extLst>
          </p:cNvPr>
          <p:cNvSpPr txBox="1"/>
          <p:nvPr/>
        </p:nvSpPr>
        <p:spPr>
          <a:xfrm>
            <a:off x="4886549" y="3679439"/>
            <a:ext cx="24346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наступний урок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71846" b="72183"/>
          <a:stretch/>
        </p:blipFill>
        <p:spPr>
          <a:xfrm>
            <a:off x="2657834" y="3177043"/>
            <a:ext cx="2228715" cy="211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35370" r="71391" b="34864"/>
          <a:stretch/>
        </p:blipFill>
        <p:spPr>
          <a:xfrm>
            <a:off x="8708274" y="2268033"/>
            <a:ext cx="2255447" cy="22559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6096" t="34501" r="34595" b="31542"/>
          <a:stretch/>
        </p:blipFill>
        <p:spPr>
          <a:xfrm>
            <a:off x="5005557" y="1251049"/>
            <a:ext cx="2424544" cy="270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5277" t="-320" r="34249" b="72577"/>
          <a:stretch/>
        </p:blipFill>
        <p:spPr>
          <a:xfrm>
            <a:off x="6767161" y="3743844"/>
            <a:ext cx="2429140" cy="2125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0558" t="31324" b="33852"/>
          <a:stretch/>
        </p:blipFill>
        <p:spPr>
          <a:xfrm>
            <a:off x="247142" y="1284318"/>
            <a:ext cx="2410692" cy="27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758976-CF7F-4615-A6B2-9ECBF94AF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7517" b="23649"/>
          <a:stretch/>
        </p:blipFill>
        <p:spPr>
          <a:xfrm>
            <a:off x="683267" y="1241660"/>
            <a:ext cx="10884970" cy="50363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59719" y="494529"/>
            <a:ext cx="8732066" cy="659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B69736E4-24D0-403C-B591-EC6D74101AF2}"/>
              </a:ext>
            </a:extLst>
          </p:cNvPr>
          <p:cNvSpPr/>
          <p:nvPr/>
        </p:nvSpPr>
        <p:spPr>
          <a:xfrm>
            <a:off x="1053967" y="1241660"/>
            <a:ext cx="4969643" cy="18503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Холодно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саду,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мандрує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затишно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нас,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Доброго дня, 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вас.</a:t>
            </a:r>
          </a:p>
        </p:txBody>
      </p:sp>
    </p:spTree>
    <p:extLst>
      <p:ext uri="{BB962C8B-B14F-4D97-AF65-F5344CB8AC3E}">
        <p14:creationId xmlns:p14="http://schemas.microsoft.com/office/powerpoint/2010/main" val="16624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в’язане зображення">
            <a:extLst>
              <a:ext uri="{FF2B5EF4-FFF2-40B4-BE49-F238E27FC236}">
                <a16:creationId xmlns:a16="http://schemas.microsoft.com/office/drawing/2014/main" xmlns="" id="{89EB5F99-9374-4D45-BA91-7FF690B8C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/>
          <a:stretch/>
        </p:blipFill>
        <p:spPr bwMode="auto">
          <a:xfrm>
            <a:off x="8026733" y="2245960"/>
            <a:ext cx="3518535" cy="30067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380" y="494528"/>
            <a:ext cx="10790888" cy="94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Вправи </a:t>
            </a:r>
            <a:r>
              <a:rPr lang="uk-UA" sz="3200" b="1" dirty="0">
                <a:solidFill>
                  <a:schemeClr val="bg1"/>
                </a:solidFill>
              </a:rPr>
              <a:t>на постанову дихання та розвиток артикуляції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754380" y="1645920"/>
            <a:ext cx="3006091" cy="6629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Задуй свічки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4DA4A2-3175-4DE5-909B-C56797194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/>
        </p:blipFill>
        <p:spPr>
          <a:xfrm>
            <a:off x="521004" y="2408932"/>
            <a:ext cx="3472839" cy="39787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FE0A86-39E8-4DBD-9D99-C18E3BCEA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7298" r="5292" b="8775"/>
          <a:stretch/>
        </p:blipFill>
        <p:spPr>
          <a:xfrm>
            <a:off x="4315664" y="2308860"/>
            <a:ext cx="3342435" cy="3672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8447617" y="1620629"/>
            <a:ext cx="2617470" cy="625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Вогнище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8026733" y="5226060"/>
            <a:ext cx="3459238" cy="802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Уяви,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що потрібно роздути вогонь, що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загасає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3830220" y="5574700"/>
            <a:ext cx="4039665" cy="813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ліпимо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сніговика,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потім гріємо холодні руки, дихаючи на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них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4526699" y="1703045"/>
            <a:ext cx="2869770" cy="7020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Сніговик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04597" y="445745"/>
            <a:ext cx="8756193" cy="788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Перевірка домашнього читання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646" y="1275906"/>
            <a:ext cx="8410335" cy="501675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Андрійко, Йосип і Надійка давно знайомі. Вони друзі.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Одного разу Андрійко завітав до Йосипа. Вони стали майструвати клітку папузі. Йосип ненароком поранив руку.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— Ой! — скрикнув він.</a:t>
            </a:r>
          </a:p>
          <a:p>
            <a:pPr indent="361950"/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</a:rPr>
              <a:t>Допомо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г у Йосипу надала Надійка. Вона змастила ранку йодом і заліпила пластиром.       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    Скоро рука перестала б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</a:rPr>
              <a:t>оліти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    — Спаси б і, Надійко! — сказав Йосип.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95245" y="4351273"/>
            <a:ext cx="30300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35836" y="5289599"/>
            <a:ext cx="315769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67219" y="5740265"/>
            <a:ext cx="331421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135" y="2188583"/>
            <a:ext cx="2721780" cy="2699322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595692" y="1386203"/>
            <a:ext cx="1905918" cy="565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Друзі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384780" y="1656389"/>
            <a:ext cx="4396221" cy="91940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Бурі бобри брід перебрели,</a:t>
            </a:r>
          </a:p>
          <a:p>
            <a:pPr algn="ctr"/>
            <a:r>
              <a:rPr lang="uk-UA" sz="2400" b="1" dirty="0"/>
              <a:t>Забули бобри забрати торби.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50738" y="445746"/>
            <a:ext cx="8756193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1" y="1656389"/>
            <a:ext cx="3041015" cy="37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тих Бобр читать для детей онлайн из коллекции про животных ~ Skazki.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07" y="1656389"/>
            <a:ext cx="3281276" cy="300346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84780" y="2782668"/>
            <a:ext cx="4260475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Про кого ця скоромовка? </a:t>
            </a:r>
            <a:r>
              <a:rPr lang="uk-UA" sz="2000" b="1" dirty="0" smtClean="0">
                <a:solidFill>
                  <a:schemeClr val="bg1"/>
                </a:solidFill>
              </a:rPr>
              <a:t>Що таке брід, торби? Що зробили бобри?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Який </a:t>
            </a:r>
            <a:r>
              <a:rPr lang="uk-UA" sz="2000" b="1" dirty="0">
                <a:solidFill>
                  <a:schemeClr val="bg1"/>
                </a:solidFill>
              </a:rPr>
              <a:t>звук повторюється </a:t>
            </a:r>
            <a:r>
              <a:rPr lang="uk-UA" sz="2000" b="1" dirty="0" smtClean="0">
                <a:solidFill>
                  <a:schemeClr val="bg1"/>
                </a:solidFill>
              </a:rPr>
              <a:t>в кожному слові  скоромовки?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117133" y="5096793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51972" y="586547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492491" y="4960396"/>
            <a:ext cx="2414440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90831" y="5157175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467035" y="4958867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Овал 16"/>
          <p:cNvSpPr/>
          <p:nvPr/>
        </p:nvSpPr>
        <p:spPr>
          <a:xfrm>
            <a:off x="10560694" y="509679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597586" y="5161117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641129" y="5157176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41915" y="597663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41915" y="5842355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57174" y="5722646"/>
            <a:ext cx="1972426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49786" y="592143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533226" y="5639490"/>
            <a:ext cx="1936206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бо-</a:t>
            </a:r>
            <a:r>
              <a:rPr lang="uk-UA" sz="3200" b="1" dirty="0" err="1" smtClean="0">
                <a:solidFill>
                  <a:schemeClr val="bg1"/>
                </a:solidFill>
              </a:rPr>
              <a:t>бри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6290" y="5655762"/>
            <a:ext cx="1498021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брід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40982" y="1395141"/>
            <a:ext cx="4683815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ознайомимося з друкованою малою буквою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 звуки </a:t>
            </a:r>
            <a:r>
              <a:rPr lang="uk-UA" sz="2800" b="1" dirty="0" smtClean="0">
                <a:solidFill>
                  <a:srgbClr val="FFFF00"/>
                </a:solidFill>
              </a:rPr>
              <a:t>[б</a:t>
            </a:r>
            <a:r>
              <a:rPr lang="uk-UA" sz="2800" b="1" dirty="0">
                <a:solidFill>
                  <a:srgbClr val="FFFF00"/>
                </a:solidFill>
              </a:rPr>
              <a:t>], [</a:t>
            </a:r>
            <a:r>
              <a:rPr lang="uk-UA" sz="2800" b="1" dirty="0" smtClean="0">
                <a:solidFill>
                  <a:srgbClr val="FFFF00"/>
                </a:solidFill>
              </a:rPr>
              <a:t>б’] </a:t>
            </a:r>
            <a:r>
              <a:rPr lang="uk-UA" sz="2800" dirty="0" smtClean="0"/>
              <a:t>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читати слова, речення з вивченими буквами.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45255" y="592786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0667851" y="4817520"/>
            <a:ext cx="21431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0832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 rot="272255">
            <a:off x="3493425" y="1560868"/>
            <a:ext cx="5474908" cy="3701328"/>
          </a:xfrm>
          <a:prstGeom prst="cloudCallout">
            <a:avLst>
              <a:gd name="adj1" fmla="val -63346"/>
              <a:gd name="adj2" fmla="val 21243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0435" y="1954883"/>
            <a:ext cx="3667691" cy="4424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0507" y="1983444"/>
            <a:ext cx="477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 перші звуки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словах </a:t>
            </a: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бобри, білка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Простеж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вимовою.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вимовляння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звуків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[б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[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б’] 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видихуване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 натрапляє 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перешкоди.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цей звук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приголосний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9274" y="472123"/>
            <a:ext cx="8756193" cy="811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50813" y="3423881"/>
            <a:ext cx="9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[</a:t>
            </a:r>
            <a:r>
              <a:rPr lang="uk-UA" sz="4000" b="1" dirty="0" smtClean="0">
                <a:solidFill>
                  <a:srgbClr val="00B050"/>
                </a:solidFill>
              </a:rPr>
              <a:t>б’</a:t>
            </a:r>
            <a:r>
              <a:rPr lang="en-US" sz="4000" b="1" dirty="0" smtClean="0">
                <a:solidFill>
                  <a:srgbClr val="00B050"/>
                </a:solidFill>
              </a:rPr>
              <a:t>]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74160" y="3411532"/>
            <a:ext cx="79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[</a:t>
            </a:r>
            <a:r>
              <a:rPr lang="uk-UA" sz="4000" b="1" dirty="0" smtClean="0">
                <a:solidFill>
                  <a:srgbClr val="00B050"/>
                </a:solidFill>
              </a:rPr>
              <a:t>б</a:t>
            </a:r>
            <a:r>
              <a:rPr lang="en-US" sz="4000" b="1" dirty="0" smtClean="0">
                <a:solidFill>
                  <a:srgbClr val="00B050"/>
                </a:solidFill>
              </a:rPr>
              <a:t>]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9" r="74627" b="46735"/>
          <a:stretch/>
        </p:blipFill>
        <p:spPr bwMode="auto">
          <a:xfrm>
            <a:off x="9229935" y="1828333"/>
            <a:ext cx="2241756" cy="127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гемот рисунок (29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4099"/>
          <a:stretch/>
        </p:blipFill>
        <p:spPr bwMode="auto">
          <a:xfrm>
            <a:off x="6373153" y="3554634"/>
            <a:ext cx="2536148" cy="205880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2130" y="406252"/>
            <a:ext cx="8732066" cy="858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«Знайди звуки </a:t>
            </a:r>
            <a:r>
              <a:rPr lang="en-US" sz="4000" b="1" dirty="0">
                <a:solidFill>
                  <a:schemeClr val="bg1"/>
                </a:solidFill>
              </a:rPr>
              <a:t>[</a:t>
            </a:r>
            <a:r>
              <a:rPr lang="uk-UA" sz="4000" b="1" dirty="0">
                <a:solidFill>
                  <a:schemeClr val="bg1"/>
                </a:solidFill>
              </a:rPr>
              <a:t>б</a:t>
            </a:r>
            <a:r>
              <a:rPr lang="en-US" sz="4000" b="1" dirty="0" smtClean="0">
                <a:solidFill>
                  <a:schemeClr val="bg1"/>
                </a:solidFill>
              </a:rPr>
              <a:t>]</a:t>
            </a:r>
            <a:r>
              <a:rPr lang="uk-UA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>
                <a:solidFill>
                  <a:schemeClr val="bg1"/>
                </a:solidFill>
              </a:rPr>
              <a:t>[</a:t>
            </a:r>
            <a:r>
              <a:rPr lang="uk-UA" sz="4000" b="1" dirty="0" smtClean="0">
                <a:solidFill>
                  <a:schemeClr val="bg1"/>
                </a:solidFill>
              </a:rPr>
              <a:t>б’</a:t>
            </a:r>
            <a:r>
              <a:rPr lang="en-US" sz="4000" b="1" dirty="0" smtClean="0">
                <a:solidFill>
                  <a:schemeClr val="bg1"/>
                </a:solidFill>
              </a:rPr>
              <a:t>]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Пин на доске Иде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13" y="3422499"/>
            <a:ext cx="1448940" cy="146852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54" y="3202198"/>
            <a:ext cx="2015799" cy="1770377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2" y="3861728"/>
            <a:ext cx="2374294" cy="2322851"/>
          </a:xfrm>
          <a:prstGeom prst="round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523254" y="1554478"/>
            <a:ext cx="2374294" cy="1460479"/>
            <a:chOff x="838200" y="4506262"/>
            <a:chExt cx="2036762" cy="1293813"/>
          </a:xfrm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838200" y="4506262"/>
              <a:ext cx="2036762" cy="1293813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7429" y="4618973"/>
              <a:ext cx="1797201" cy="1036525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203" y="5212979"/>
            <a:ext cx="2418228" cy="1370329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8" name="Picture 4" descr="D:\Картинки до тестів\Тварини\Біл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63" y="1634326"/>
            <a:ext cx="2527604" cy="168085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Тварини\Голуб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68" y="1587390"/>
            <a:ext cx="2087072" cy="159015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Тварини\Дзьоб папуги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08" y="3382121"/>
            <a:ext cx="1451823" cy="164103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Тварини\Собака великий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002" y="1634326"/>
            <a:ext cx="2192095" cy="196688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Тварини\Рибка Немо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4" y="5229519"/>
            <a:ext cx="2133859" cy="119496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0790" y="480423"/>
            <a:ext cx="8732066" cy="8683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склади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бегемотика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43" y="5396753"/>
            <a:ext cx="2232519" cy="12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41925" y="3684990"/>
            <a:ext cx="6806866" cy="2086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6000" b="1" dirty="0">
                <a:solidFill>
                  <a:srgbClr val="7030A0"/>
                </a:solidFill>
              </a:rPr>
              <a:t>ба    </a:t>
            </a:r>
            <a:r>
              <a:rPr lang="ru-RU" sz="6000" b="1" dirty="0" err="1">
                <a:solidFill>
                  <a:srgbClr val="7030A0"/>
                </a:solidFill>
              </a:rPr>
              <a:t>бу</a:t>
            </a:r>
            <a:r>
              <a:rPr lang="ru-RU" sz="6000" b="1" dirty="0">
                <a:solidFill>
                  <a:srgbClr val="7030A0"/>
                </a:solidFill>
              </a:rPr>
              <a:t>    </a:t>
            </a:r>
            <a:r>
              <a:rPr lang="ru-RU" sz="6000" b="1" dirty="0" err="1">
                <a:solidFill>
                  <a:srgbClr val="7030A0"/>
                </a:solidFill>
              </a:rPr>
              <a:t>бе</a:t>
            </a:r>
            <a:r>
              <a:rPr lang="ru-RU" sz="6000" b="1" dirty="0">
                <a:solidFill>
                  <a:srgbClr val="7030A0"/>
                </a:solidFill>
              </a:rPr>
              <a:t>    </a:t>
            </a:r>
            <a:r>
              <a:rPr lang="ru-RU" sz="6000" b="1" dirty="0" err="1">
                <a:solidFill>
                  <a:srgbClr val="7030A0"/>
                </a:solidFill>
              </a:rPr>
              <a:t>бі</a:t>
            </a:r>
            <a:r>
              <a:rPr lang="ru-RU" sz="6000" b="1" dirty="0">
                <a:solidFill>
                  <a:srgbClr val="7030A0"/>
                </a:solidFill>
              </a:rPr>
              <a:t>    </a:t>
            </a:r>
            <a:r>
              <a:rPr lang="ru-RU" sz="6000" b="1" dirty="0" err="1">
                <a:solidFill>
                  <a:srgbClr val="7030A0"/>
                </a:solidFill>
              </a:rPr>
              <a:t>бо</a:t>
            </a:r>
            <a:endParaRPr lang="ru-RU" sz="6000" b="1" dirty="0">
              <a:solidFill>
                <a:srgbClr val="7030A0"/>
              </a:solidFill>
            </a:endParaRPr>
          </a:p>
          <a:p>
            <a:pPr algn="just"/>
            <a:r>
              <a:rPr lang="ru-RU" sz="6000" b="1" dirty="0">
                <a:solidFill>
                  <a:srgbClr val="7030A0"/>
                </a:solidFill>
              </a:rPr>
              <a:t>па    </a:t>
            </a:r>
            <a:r>
              <a:rPr lang="ru-RU" sz="6000" b="1" dirty="0" err="1">
                <a:solidFill>
                  <a:srgbClr val="7030A0"/>
                </a:solidFill>
              </a:rPr>
              <a:t>пу</a:t>
            </a:r>
            <a:r>
              <a:rPr lang="ru-RU" sz="6000" b="1" dirty="0">
                <a:solidFill>
                  <a:srgbClr val="7030A0"/>
                </a:solidFill>
              </a:rPr>
              <a:t>    </a:t>
            </a:r>
            <a:r>
              <a:rPr lang="ru-RU" sz="6000" b="1" dirty="0" err="1" smtClean="0">
                <a:solidFill>
                  <a:srgbClr val="7030A0"/>
                </a:solidFill>
              </a:rPr>
              <a:t>пе</a:t>
            </a:r>
            <a:r>
              <a:rPr lang="ru-RU" sz="6000" b="1" dirty="0" smtClean="0">
                <a:solidFill>
                  <a:srgbClr val="7030A0"/>
                </a:solidFill>
              </a:rPr>
              <a:t>    </a:t>
            </a:r>
            <a:r>
              <a:rPr lang="ru-RU" sz="6000" b="1" dirty="0" err="1">
                <a:solidFill>
                  <a:srgbClr val="7030A0"/>
                </a:solidFill>
              </a:rPr>
              <a:t>пі</a:t>
            </a:r>
            <a:r>
              <a:rPr lang="ru-RU" sz="6000" b="1" dirty="0">
                <a:solidFill>
                  <a:srgbClr val="7030A0"/>
                </a:solidFill>
              </a:rPr>
              <a:t>    по</a:t>
            </a: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358" y="1531620"/>
            <a:ext cx="3232906" cy="23928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845" y="1665654"/>
            <a:ext cx="414591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Порівняй </a:t>
            </a:r>
            <a:r>
              <a:rPr lang="uk-UA" sz="2400" b="1" dirty="0">
                <a:solidFill>
                  <a:schemeClr val="bg1"/>
                </a:solidFill>
              </a:rPr>
              <a:t>вимову звуків [б-п].  Чим вимова цих звуків схожа? Чим відрізняється?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60321" y="1170476"/>
            <a:ext cx="1756376" cy="54096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rgbClr val="00B050"/>
                </a:solidFill>
              </a:rPr>
              <a:t>бук</a:t>
            </a:r>
          </a:p>
          <a:p>
            <a:pPr algn="ctr"/>
            <a:r>
              <a:rPr lang="ru-RU" sz="4500" b="1" dirty="0" err="1">
                <a:solidFill>
                  <a:srgbClr val="00B050"/>
                </a:solidFill>
              </a:rPr>
              <a:t>бік</a:t>
            </a:r>
            <a:endParaRPr lang="ru-RU" sz="4500" b="1" dirty="0">
              <a:solidFill>
                <a:srgbClr val="00B050"/>
              </a:solidFill>
            </a:endParaRPr>
          </a:p>
          <a:p>
            <a:pPr algn="ctr"/>
            <a:r>
              <a:rPr lang="ru-RU" sz="4500" b="1" dirty="0">
                <a:solidFill>
                  <a:srgbClr val="00B050"/>
                </a:solidFill>
              </a:rPr>
              <a:t>бал</a:t>
            </a:r>
          </a:p>
          <a:p>
            <a:pPr algn="ctr"/>
            <a:r>
              <a:rPr lang="ru-RU" sz="4500" b="1" dirty="0">
                <a:solidFill>
                  <a:srgbClr val="00B050"/>
                </a:solidFill>
              </a:rPr>
              <a:t>дуб</a:t>
            </a:r>
          </a:p>
          <a:p>
            <a:pPr algn="ctr"/>
            <a:r>
              <a:rPr lang="ru-RU" sz="4500" b="1" dirty="0">
                <a:solidFill>
                  <a:srgbClr val="00B050"/>
                </a:solidFill>
              </a:rPr>
              <a:t>бак</a:t>
            </a:r>
          </a:p>
          <a:p>
            <a:pPr algn="ctr"/>
            <a:r>
              <a:rPr lang="ru-RU" sz="4500" b="1" dirty="0" err="1">
                <a:solidFill>
                  <a:srgbClr val="00B050"/>
                </a:solidFill>
              </a:rPr>
              <a:t>бик</a:t>
            </a:r>
            <a:endParaRPr lang="ru-RU" sz="4500" b="1" dirty="0">
              <a:solidFill>
                <a:srgbClr val="00B050"/>
              </a:solidFill>
            </a:endParaRPr>
          </a:p>
          <a:p>
            <a:pPr algn="ctr"/>
            <a:r>
              <a:rPr lang="ru-RU" sz="4500" b="1" dirty="0" err="1">
                <a:solidFill>
                  <a:srgbClr val="00B050"/>
                </a:solidFill>
              </a:rPr>
              <a:t>біб</a:t>
            </a:r>
            <a:endParaRPr lang="ru-RU" sz="4500" b="1" dirty="0">
              <a:solidFill>
                <a:srgbClr val="00B050"/>
              </a:solidFill>
            </a:endParaRPr>
          </a:p>
          <a:p>
            <a:pPr algn="ctr"/>
            <a:r>
              <a:rPr lang="ru-RU" sz="4500" b="1" dirty="0">
                <a:solidFill>
                  <a:srgbClr val="00B050"/>
                </a:solidFill>
              </a:rPr>
              <a:t>лоб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6959" y="494528"/>
            <a:ext cx="8732066" cy="6759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Равлик</a:t>
            </a:r>
            <a:r>
              <a:rPr lang="ru-RU" sz="4000" b="1" dirty="0" smtClean="0">
                <a:solidFill>
                  <a:schemeClr val="bg1"/>
                </a:solidFill>
              </a:rPr>
              <a:t>-ракета»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65" y="4697348"/>
            <a:ext cx="2393577" cy="13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19 Равлики ideas | равлик, тварини, абет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19" y="1337325"/>
            <a:ext cx="2217420" cy="203401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исунки Ракеты — Стихи, картинки и любов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1" y="4363772"/>
            <a:ext cx="2196482" cy="205841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89042" y="1170476"/>
            <a:ext cx="1756376" cy="54096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rgbClr val="0070C0"/>
                </a:solidFill>
              </a:rPr>
              <a:t>баба</a:t>
            </a:r>
          </a:p>
          <a:p>
            <a:pPr algn="ctr"/>
            <a:r>
              <a:rPr lang="ru-RU" sz="4500" b="1" dirty="0" err="1">
                <a:solidFill>
                  <a:srgbClr val="0070C0"/>
                </a:solidFill>
              </a:rPr>
              <a:t>риба</a:t>
            </a:r>
            <a:endParaRPr lang="ru-RU" sz="4500" b="1" dirty="0">
              <a:solidFill>
                <a:srgbClr val="0070C0"/>
              </a:solidFill>
            </a:endParaRPr>
          </a:p>
          <a:p>
            <a:pPr algn="ctr"/>
            <a:r>
              <a:rPr lang="ru-RU" sz="4500" b="1" dirty="0">
                <a:solidFill>
                  <a:srgbClr val="0070C0"/>
                </a:solidFill>
              </a:rPr>
              <a:t>бант</a:t>
            </a:r>
          </a:p>
          <a:p>
            <a:pPr algn="ctr"/>
            <a:r>
              <a:rPr lang="ru-RU" sz="4500" b="1" dirty="0">
                <a:solidFill>
                  <a:srgbClr val="0070C0"/>
                </a:solidFill>
              </a:rPr>
              <a:t>бокс</a:t>
            </a:r>
          </a:p>
          <a:p>
            <a:pPr algn="ctr"/>
            <a:r>
              <a:rPr lang="ru-RU" sz="4500" b="1" dirty="0">
                <a:solidFill>
                  <a:srgbClr val="0070C0"/>
                </a:solidFill>
              </a:rPr>
              <a:t>банк</a:t>
            </a:r>
          </a:p>
          <a:p>
            <a:pPr algn="ctr"/>
            <a:r>
              <a:rPr lang="ru-RU" sz="4500" b="1" dirty="0">
                <a:solidFill>
                  <a:srgbClr val="0070C0"/>
                </a:solidFill>
              </a:rPr>
              <a:t>зубр</a:t>
            </a:r>
          </a:p>
          <a:p>
            <a:pPr algn="ctr"/>
            <a:r>
              <a:rPr lang="ru-RU" sz="4500" b="1" dirty="0">
                <a:solidFill>
                  <a:srgbClr val="0070C0"/>
                </a:solidFill>
              </a:rPr>
              <a:t>брат</a:t>
            </a:r>
          </a:p>
          <a:p>
            <a:pPr algn="ctr"/>
            <a:r>
              <a:rPr lang="ru-RU" sz="4500" b="1" dirty="0">
                <a:solidFill>
                  <a:srgbClr val="0070C0"/>
                </a:solidFill>
              </a:rPr>
              <a:t>краб</a:t>
            </a:r>
          </a:p>
        </p:txBody>
      </p:sp>
    </p:spTree>
    <p:extLst>
      <p:ext uri="{BB962C8B-B14F-4D97-AF65-F5344CB8AC3E}">
        <p14:creationId xmlns:p14="http://schemas.microsoft.com/office/powerpoint/2010/main" val="6257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52096</TotalTime>
  <Words>719</Words>
  <Application>Microsoft Office PowerPoint</Application>
  <PresentationFormat>Произвольный</PresentationFormat>
  <Paragraphs>152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3234</cp:revision>
  <dcterms:created xsi:type="dcterms:W3CDTF">2018-01-05T16:38:53Z</dcterms:created>
  <dcterms:modified xsi:type="dcterms:W3CDTF">2023-12-14T08:34:40Z</dcterms:modified>
</cp:coreProperties>
</file>