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1663" r:id="rId3"/>
    <p:sldId id="1653" r:id="rId4"/>
    <p:sldId id="1648" r:id="rId5"/>
    <p:sldId id="1664" r:id="rId6"/>
    <p:sldId id="1655" r:id="rId7"/>
    <p:sldId id="1635" r:id="rId8"/>
    <p:sldId id="1577" r:id="rId9"/>
    <p:sldId id="1644" r:id="rId10"/>
    <p:sldId id="1629" r:id="rId11"/>
    <p:sldId id="1591" r:id="rId12"/>
    <p:sldId id="1620" r:id="rId13"/>
    <p:sldId id="1656" r:id="rId14"/>
    <p:sldId id="1628" r:id="rId15"/>
    <p:sldId id="151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D5FF"/>
    <a:srgbClr val="FFB7FF"/>
    <a:srgbClr val="354B80"/>
    <a:srgbClr val="FF3399"/>
    <a:srgbClr val="99FFCC"/>
    <a:srgbClr val="CCFF66"/>
    <a:srgbClr val="FF99FF"/>
    <a:srgbClr val="ECDAB2"/>
    <a:srgbClr val="E6C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198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1.png"/><Relationship Id="rId5" Type="http://schemas.openxmlformats.org/officeDocument/2006/relationships/image" Target="../media/image29.jpeg"/><Relationship Id="rId10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5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544073" y="4345445"/>
            <a:ext cx="8925018" cy="1736646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Значення виразу. </a:t>
            </a:r>
            <a:endParaRPr lang="en-US" sz="4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Читання </a:t>
            </a:r>
            <a:r>
              <a:rPr lang="uk-UA" sz="4800" b="1" dirty="0">
                <a:solidFill>
                  <a:schemeClr val="bg1"/>
                </a:solidFill>
              </a:rPr>
              <a:t>виразів</a:t>
            </a:r>
            <a:endParaRPr lang="x-none" sz="4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7732AEF-0A79-EAC3-E364-CC56066BC7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4073" y="1018254"/>
            <a:ext cx="3605479" cy="303001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A891ABF-B97C-B0BB-25A9-37330203EAAC}"/>
              </a:ext>
            </a:extLst>
          </p:cNvPr>
          <p:cNvSpPr txBox="1"/>
          <p:nvPr/>
        </p:nvSpPr>
        <p:spPr>
          <a:xfrm>
            <a:off x="2404504" y="2605670"/>
            <a:ext cx="116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5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3045516-9C1C-A2F3-4EA1-F70A814EEE89}"/>
              </a:ext>
            </a:extLst>
          </p:cNvPr>
          <p:cNvSpPr txBox="1"/>
          <p:nvPr/>
        </p:nvSpPr>
        <p:spPr>
          <a:xfrm>
            <a:off x="2445110" y="2206207"/>
            <a:ext cx="90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+ 5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1287" y="1741746"/>
            <a:ext cx="3238335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5</a:t>
            </a:r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D20CBE4-F64F-71FF-B80B-2893C1A34BC1}"/>
              </a:ext>
            </a:extLst>
          </p:cNvPr>
          <p:cNvSpPr/>
          <p:nvPr/>
        </p:nvSpPr>
        <p:spPr>
          <a:xfrm>
            <a:off x="881397" y="1314250"/>
            <a:ext cx="9870174" cy="8548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Скориставшись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числовим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відрізком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знайди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значення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виразів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5 - 2 та 6 + 3. Запиши. Прочитай </a:t>
            </a:r>
            <a:r>
              <a:rPr lang="ru-RU" sz="2400" b="1" dirty="0" err="1">
                <a:solidFill>
                  <a:srgbClr val="7030A0"/>
                </a:solidFill>
              </a:rPr>
              <a:t>по-різному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cxnSp>
        <p:nvCxnSpPr>
          <p:cNvPr id="39" name="Прямая соединительная линия 7">
            <a:extLst>
              <a:ext uri="{FF2B5EF4-FFF2-40B4-BE49-F238E27FC236}">
                <a16:creationId xmlns:a16="http://schemas.microsoft.com/office/drawing/2014/main" xmlns="" id="{5A2CE3C9-1DF4-B9C6-EDBD-BF0B313112A3}"/>
              </a:ext>
            </a:extLst>
          </p:cNvPr>
          <p:cNvCxnSpPr>
            <a:cxnSpLocks/>
            <a:endCxn id="60" idx="6"/>
          </p:cNvCxnSpPr>
          <p:nvPr/>
        </p:nvCxnSpPr>
        <p:spPr>
          <a:xfrm flipV="1">
            <a:off x="1263003" y="3548310"/>
            <a:ext cx="9697771" cy="2239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11">
            <a:extLst>
              <a:ext uri="{FF2B5EF4-FFF2-40B4-BE49-F238E27FC236}">
                <a16:creationId xmlns:a16="http://schemas.microsoft.com/office/drawing/2014/main" xmlns="" id="{523E40A7-2EFA-00F3-CA82-C8097DA13D7C}"/>
              </a:ext>
            </a:extLst>
          </p:cNvPr>
          <p:cNvCxnSpPr/>
          <p:nvPr/>
        </p:nvCxnSpPr>
        <p:spPr>
          <a:xfrm>
            <a:off x="3097057" y="3402311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24">
            <a:extLst>
              <a:ext uri="{FF2B5EF4-FFF2-40B4-BE49-F238E27FC236}">
                <a16:creationId xmlns:a16="http://schemas.microsoft.com/office/drawing/2014/main" xmlns="" id="{BD3BCE29-7FB1-FE5C-D43A-3AF9BF07794D}"/>
              </a:ext>
            </a:extLst>
          </p:cNvPr>
          <p:cNvCxnSpPr/>
          <p:nvPr/>
        </p:nvCxnSpPr>
        <p:spPr>
          <a:xfrm>
            <a:off x="4027729" y="3402311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28">
            <a:extLst>
              <a:ext uri="{FF2B5EF4-FFF2-40B4-BE49-F238E27FC236}">
                <a16:creationId xmlns:a16="http://schemas.microsoft.com/office/drawing/2014/main" xmlns="" id="{54A601F6-4E64-992B-BAC6-317222BC985F}"/>
              </a:ext>
            </a:extLst>
          </p:cNvPr>
          <p:cNvCxnSpPr/>
          <p:nvPr/>
        </p:nvCxnSpPr>
        <p:spPr>
          <a:xfrm>
            <a:off x="4999079" y="3402311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29">
            <a:extLst>
              <a:ext uri="{FF2B5EF4-FFF2-40B4-BE49-F238E27FC236}">
                <a16:creationId xmlns:a16="http://schemas.microsoft.com/office/drawing/2014/main" xmlns="" id="{91069C44-A0D8-1C69-A2FD-2580F0C75D5A}"/>
              </a:ext>
            </a:extLst>
          </p:cNvPr>
          <p:cNvCxnSpPr/>
          <p:nvPr/>
        </p:nvCxnSpPr>
        <p:spPr>
          <a:xfrm>
            <a:off x="6052626" y="3402311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31">
            <a:extLst>
              <a:ext uri="{FF2B5EF4-FFF2-40B4-BE49-F238E27FC236}">
                <a16:creationId xmlns:a16="http://schemas.microsoft.com/office/drawing/2014/main" xmlns="" id="{7194BACF-7927-CF6D-95FF-F4CBECF759CB}"/>
              </a:ext>
            </a:extLst>
          </p:cNvPr>
          <p:cNvCxnSpPr/>
          <p:nvPr/>
        </p:nvCxnSpPr>
        <p:spPr>
          <a:xfrm>
            <a:off x="7051012" y="3402311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009D063-D67C-D343-3664-56598EA6C1C6}"/>
              </a:ext>
            </a:extLst>
          </p:cNvPr>
          <p:cNvSpPr txBox="1"/>
          <p:nvPr/>
        </p:nvSpPr>
        <p:spPr>
          <a:xfrm>
            <a:off x="1995003" y="3666875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AB15EFA-D237-D2B6-0C36-BEEC3AE2E237}"/>
              </a:ext>
            </a:extLst>
          </p:cNvPr>
          <p:cNvSpPr txBox="1"/>
          <p:nvPr/>
        </p:nvSpPr>
        <p:spPr>
          <a:xfrm>
            <a:off x="2882614" y="3673870"/>
            <a:ext cx="44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B6CD1A4-C23E-F473-6445-906203ED3402}"/>
              </a:ext>
            </a:extLst>
          </p:cNvPr>
          <p:cNvSpPr txBox="1"/>
          <p:nvPr/>
        </p:nvSpPr>
        <p:spPr>
          <a:xfrm>
            <a:off x="3813700" y="3666875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D733934-236E-C3BE-34E0-72BB3CE2D3C6}"/>
              </a:ext>
            </a:extLst>
          </p:cNvPr>
          <p:cNvSpPr txBox="1"/>
          <p:nvPr/>
        </p:nvSpPr>
        <p:spPr>
          <a:xfrm>
            <a:off x="4790176" y="3666875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700CDF9-3523-9021-7176-723862058C99}"/>
              </a:ext>
            </a:extLst>
          </p:cNvPr>
          <p:cNvSpPr txBox="1"/>
          <p:nvPr/>
        </p:nvSpPr>
        <p:spPr>
          <a:xfrm>
            <a:off x="5849445" y="364383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cxnSp>
        <p:nvCxnSpPr>
          <p:cNvPr id="50" name="Прямая соединительная линия 68">
            <a:extLst>
              <a:ext uri="{FF2B5EF4-FFF2-40B4-BE49-F238E27FC236}">
                <a16:creationId xmlns:a16="http://schemas.microsoft.com/office/drawing/2014/main" xmlns="" id="{5A101F18-3CCB-6F18-9775-843D2BAA06C6}"/>
              </a:ext>
            </a:extLst>
          </p:cNvPr>
          <p:cNvCxnSpPr/>
          <p:nvPr/>
        </p:nvCxnSpPr>
        <p:spPr>
          <a:xfrm>
            <a:off x="2112841" y="3402311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825BF61-9CAF-2B3D-0C08-B46F78880A35}"/>
              </a:ext>
            </a:extLst>
          </p:cNvPr>
          <p:cNvSpPr txBox="1"/>
          <p:nvPr/>
        </p:nvSpPr>
        <p:spPr>
          <a:xfrm>
            <a:off x="6802721" y="3673870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4505A9E-8C3A-1748-1850-135E84CECC43}"/>
              </a:ext>
            </a:extLst>
          </p:cNvPr>
          <p:cNvSpPr txBox="1"/>
          <p:nvPr/>
        </p:nvSpPr>
        <p:spPr>
          <a:xfrm>
            <a:off x="7801107" y="3673870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3FB289C-F9BC-D180-5FE2-EAF3CC7FA287}"/>
              </a:ext>
            </a:extLst>
          </p:cNvPr>
          <p:cNvSpPr txBox="1"/>
          <p:nvPr/>
        </p:nvSpPr>
        <p:spPr>
          <a:xfrm>
            <a:off x="8799493" y="3681418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4" name="Прямая соединительная линия 75">
            <a:extLst>
              <a:ext uri="{FF2B5EF4-FFF2-40B4-BE49-F238E27FC236}">
                <a16:creationId xmlns:a16="http://schemas.microsoft.com/office/drawing/2014/main" xmlns="" id="{553BD27E-8385-6480-DCBE-A40CD1C31EDB}"/>
              </a:ext>
            </a:extLst>
          </p:cNvPr>
          <p:cNvCxnSpPr/>
          <p:nvPr/>
        </p:nvCxnSpPr>
        <p:spPr>
          <a:xfrm>
            <a:off x="7989023" y="3402311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77">
            <a:extLst>
              <a:ext uri="{FF2B5EF4-FFF2-40B4-BE49-F238E27FC236}">
                <a16:creationId xmlns:a16="http://schemas.microsoft.com/office/drawing/2014/main" xmlns="" id="{9B505D5F-4115-E0F6-EE3B-E502AA924098}"/>
              </a:ext>
            </a:extLst>
          </p:cNvPr>
          <p:cNvCxnSpPr/>
          <p:nvPr/>
        </p:nvCxnSpPr>
        <p:spPr>
          <a:xfrm>
            <a:off x="8996331" y="3402311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AAC3EB3-C93D-F0D7-7BA0-9202C08C54C5}"/>
              </a:ext>
            </a:extLst>
          </p:cNvPr>
          <p:cNvSpPr txBox="1"/>
          <p:nvPr/>
        </p:nvSpPr>
        <p:spPr>
          <a:xfrm>
            <a:off x="1054100" y="3666875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7" name="Прямая соединительная линия 58">
            <a:extLst>
              <a:ext uri="{FF2B5EF4-FFF2-40B4-BE49-F238E27FC236}">
                <a16:creationId xmlns:a16="http://schemas.microsoft.com/office/drawing/2014/main" xmlns="" id="{E1F48DFA-7A3C-66EC-0EE8-3F46EB50B6B3}"/>
              </a:ext>
            </a:extLst>
          </p:cNvPr>
          <p:cNvCxnSpPr/>
          <p:nvPr/>
        </p:nvCxnSpPr>
        <p:spPr>
          <a:xfrm>
            <a:off x="9926252" y="3414620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1DFC9DF-52C4-012C-E87A-838183196CB3}"/>
              </a:ext>
            </a:extLst>
          </p:cNvPr>
          <p:cNvSpPr txBox="1"/>
          <p:nvPr/>
        </p:nvSpPr>
        <p:spPr>
          <a:xfrm>
            <a:off x="9730916" y="3681418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74AE56A-085C-61D7-9B36-892EC5EAEF6A}"/>
              </a:ext>
            </a:extLst>
          </p:cNvPr>
          <p:cNvSpPr txBox="1"/>
          <p:nvPr/>
        </p:nvSpPr>
        <p:spPr>
          <a:xfrm>
            <a:off x="10525137" y="3683928"/>
            <a:ext cx="79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089B2063-4355-696D-8302-6135BC36CFB6}"/>
              </a:ext>
            </a:extLst>
          </p:cNvPr>
          <p:cNvSpPr/>
          <p:nvPr/>
        </p:nvSpPr>
        <p:spPr>
          <a:xfrm>
            <a:off x="10751571" y="3453419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07B253C3-3E4D-AB64-71A5-4C021404195D}"/>
              </a:ext>
            </a:extLst>
          </p:cNvPr>
          <p:cNvSpPr/>
          <p:nvPr/>
        </p:nvSpPr>
        <p:spPr>
          <a:xfrm>
            <a:off x="1181330" y="3470678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Стрілка: вигнута вгору 46">
            <a:extLst>
              <a:ext uri="{FF2B5EF4-FFF2-40B4-BE49-F238E27FC236}">
                <a16:creationId xmlns:a16="http://schemas.microsoft.com/office/drawing/2014/main" xmlns="" id="{376D1BD2-A3A1-E160-5FA9-6F29CB04716D}"/>
              </a:ext>
            </a:extLst>
          </p:cNvPr>
          <p:cNvSpPr/>
          <p:nvPr/>
        </p:nvSpPr>
        <p:spPr>
          <a:xfrm flipH="1">
            <a:off x="3813698" y="2629653"/>
            <a:ext cx="2274301" cy="701932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DC6152C-6085-5D13-3F47-7D9DDAB1045B}"/>
              </a:ext>
            </a:extLst>
          </p:cNvPr>
          <p:cNvSpPr txBox="1"/>
          <p:nvPr/>
        </p:nvSpPr>
        <p:spPr>
          <a:xfrm>
            <a:off x="4652516" y="2788528"/>
            <a:ext cx="69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xmlns="" id="{3438C4B6-34CF-32A7-45E6-8992AF098F13}"/>
              </a:ext>
            </a:extLst>
          </p:cNvPr>
          <p:cNvSpPr/>
          <p:nvPr/>
        </p:nvSpPr>
        <p:spPr>
          <a:xfrm>
            <a:off x="3707308" y="3776714"/>
            <a:ext cx="638481" cy="578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98AD4BCA-139D-C5BD-95C5-853F2E683A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22" b="90693"/>
          <a:stretch/>
        </p:blipFill>
        <p:spPr>
          <a:xfrm>
            <a:off x="2313764" y="4378377"/>
            <a:ext cx="3491005" cy="1254808"/>
          </a:xfrm>
          <a:prstGeom prst="roundRect">
            <a:avLst/>
          </a:prstGeom>
        </p:spPr>
      </p:pic>
      <p:sp>
        <p:nvSpPr>
          <p:cNvPr id="66" name="Скругленный прямоугольник 7">
            <a:extLst>
              <a:ext uri="{FF2B5EF4-FFF2-40B4-BE49-F238E27FC236}">
                <a16:creationId xmlns:a16="http://schemas.microsoft.com/office/drawing/2014/main" xmlns="" id="{98CACFD4-AA02-2701-33FD-9603D6BD7381}"/>
              </a:ext>
            </a:extLst>
          </p:cNvPr>
          <p:cNvSpPr/>
          <p:nvPr/>
        </p:nvSpPr>
        <p:spPr>
          <a:xfrm>
            <a:off x="2413571" y="4455574"/>
            <a:ext cx="3361116" cy="120811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82E77B41-AE7B-31C4-DA0C-AA84C6589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22" b="90693"/>
          <a:stretch/>
        </p:blipFill>
        <p:spPr>
          <a:xfrm>
            <a:off x="6834669" y="4355416"/>
            <a:ext cx="3491005" cy="1254808"/>
          </a:xfrm>
          <a:prstGeom prst="roundRect">
            <a:avLst/>
          </a:prstGeom>
        </p:spPr>
      </p:pic>
      <p:sp>
        <p:nvSpPr>
          <p:cNvPr id="68" name="Скругленный прямоугольник 7">
            <a:extLst>
              <a:ext uri="{FF2B5EF4-FFF2-40B4-BE49-F238E27FC236}">
                <a16:creationId xmlns:a16="http://schemas.microsoft.com/office/drawing/2014/main" xmlns="" id="{38BB1CB2-9AFE-077E-D116-F2D43037C424}"/>
              </a:ext>
            </a:extLst>
          </p:cNvPr>
          <p:cNvSpPr/>
          <p:nvPr/>
        </p:nvSpPr>
        <p:spPr>
          <a:xfrm>
            <a:off x="6874105" y="4425067"/>
            <a:ext cx="3414984" cy="120811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831A216-71E8-6A4F-6BDB-FEAA25343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922612" y="4685679"/>
            <a:ext cx="470074" cy="686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1E48C23B-8A38-772D-3E41-989A77A40D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342614" y="4935888"/>
            <a:ext cx="364486" cy="189154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1AD76D04-6B51-19F1-FD29-5B603C2E09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3138594" y="4623191"/>
            <a:ext cx="424330" cy="68689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8F57B2EC-356C-7355-9F90-E4ECAE95BD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568" y="4920002"/>
            <a:ext cx="265014" cy="21824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E8DD1205-9D86-6279-738D-216ED1DF42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707100" y="4685679"/>
            <a:ext cx="424330" cy="68689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D309DBE9-795D-6515-6707-02C48B201B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9207259" y="4686258"/>
            <a:ext cx="387602" cy="68689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50F02F86-B57E-A45B-2F5C-DDC9B731E7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430315" y="4679519"/>
            <a:ext cx="424330" cy="68689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6E361DEC-FDAA-DA78-F126-611DDA4217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967292" y="4920002"/>
            <a:ext cx="387602" cy="27926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EC5F96A2-57B6-91D0-03DD-4285B18267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824991" y="4949095"/>
            <a:ext cx="364486" cy="18915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EFE938F6-BFD1-CD56-C5F3-05BD7A39B6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7666441" y="4686257"/>
            <a:ext cx="381740" cy="686891"/>
          </a:xfrm>
          <a:prstGeom prst="rect">
            <a:avLst/>
          </a:prstGeom>
        </p:spPr>
      </p:pic>
      <p:sp>
        <p:nvSpPr>
          <p:cNvPr id="79" name="Стрілка: вигнута вгору 56">
            <a:extLst>
              <a:ext uri="{FF2B5EF4-FFF2-40B4-BE49-F238E27FC236}">
                <a16:creationId xmlns:a16="http://schemas.microsoft.com/office/drawing/2014/main" xmlns="" id="{0D438D47-3504-E2EE-FED1-DEC93F37D2D7}"/>
              </a:ext>
            </a:extLst>
          </p:cNvPr>
          <p:cNvSpPr/>
          <p:nvPr/>
        </p:nvSpPr>
        <p:spPr>
          <a:xfrm>
            <a:off x="7011624" y="2651937"/>
            <a:ext cx="3137097" cy="701932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6A0306EE-FC3B-AFE9-73C1-E811A6EEB134}"/>
              </a:ext>
            </a:extLst>
          </p:cNvPr>
          <p:cNvSpPr/>
          <p:nvPr/>
        </p:nvSpPr>
        <p:spPr>
          <a:xfrm>
            <a:off x="9620578" y="3765149"/>
            <a:ext cx="638481" cy="578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1355DCA5-D23D-0C5A-E7AA-9EF64085EF93}"/>
              </a:ext>
            </a:extLst>
          </p:cNvPr>
          <p:cNvSpPr txBox="1"/>
          <p:nvPr/>
        </p:nvSpPr>
        <p:spPr>
          <a:xfrm>
            <a:off x="8235034" y="2788528"/>
            <a:ext cx="69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674647" y="354485"/>
            <a:ext cx="8732066" cy="7954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02569"/>
            <a:ext cx="1034144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4" grpId="0" animBg="1"/>
      <p:bldP spid="79" grpId="0" animBg="1"/>
      <p:bldP spid="80" grpId="0" animBg="1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08" y="1350936"/>
            <a:ext cx="2101501" cy="464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4784819" y="1447643"/>
            <a:ext cx="5391280" cy="6533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err="1">
                <a:solidFill>
                  <a:srgbClr val="7030A0"/>
                </a:solidFill>
              </a:rPr>
              <a:t>Знайди</a:t>
            </a:r>
            <a:r>
              <a:rPr lang="ru-RU" dirty="0">
                <a:solidFill>
                  <a:srgbClr val="7030A0"/>
                </a:solidFill>
              </a:rPr>
              <a:t> суму й </a:t>
            </a:r>
            <a:r>
              <a:rPr lang="ru-RU" dirty="0" err="1">
                <a:solidFill>
                  <a:srgbClr val="7030A0"/>
                </a:solidFill>
              </a:rPr>
              <a:t>різницю</a:t>
            </a:r>
            <a:r>
              <a:rPr lang="ru-RU" dirty="0">
                <a:solidFill>
                  <a:srgbClr val="7030A0"/>
                </a:solidFill>
              </a:rPr>
              <a:t> чисел 7 і 3.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1" r="65423" b="91321"/>
          <a:stretch/>
        </p:blipFill>
        <p:spPr>
          <a:xfrm>
            <a:off x="3118253" y="2160000"/>
            <a:ext cx="8280000" cy="1116000"/>
          </a:xfrm>
          <a:prstGeom prst="round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3074268" y="2106237"/>
            <a:ext cx="8388814" cy="1169763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2808DC1E-097F-C8C5-D001-5D5F94F0B4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455485" y="2454718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352167E-19B3-90EC-ABE4-2BCB054430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5144632" y="2418044"/>
            <a:ext cx="381740" cy="6043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7047824-27CB-1141-E8FC-7165529296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3963336" y="2638588"/>
            <a:ext cx="387602" cy="27926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F84656F7-8173-F2F4-115D-F996906399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780419" y="2678415"/>
            <a:ext cx="364486" cy="18915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0C1D6B9-1E08-60BA-AF95-FAD92CEEF6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368139" y="2418044"/>
            <a:ext cx="424330" cy="68689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841683FD-30AF-D7AF-EC57-8225BAB4EA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8844230" y="2420198"/>
            <a:ext cx="424330" cy="68689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127B6542-2C96-B4D4-E89E-3B3343E33D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706604" y="2418043"/>
            <a:ext cx="317675" cy="6868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1FE2B54-AEEF-988E-186B-B93ABD4F61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511504" y="2678415"/>
            <a:ext cx="364486" cy="18915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C280C856-7835-6F87-61FF-8C1AC194F6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136562" y="2418042"/>
            <a:ext cx="424330" cy="6868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BDCB6B39-7365-8CB8-1CCA-00BB527F96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7463322" y="2418042"/>
            <a:ext cx="317675" cy="68689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D916EC2A-5C9B-8C0D-617C-24F7D81000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4764" y="2652363"/>
            <a:ext cx="265014" cy="218247"/>
          </a:xfrm>
          <a:prstGeom prst="rect">
            <a:avLst/>
          </a:prstGeom>
        </p:spPr>
      </p:pic>
      <p:sp>
        <p:nvSpPr>
          <p:cNvPr id="23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674647" y="354485"/>
            <a:ext cx="8732066" cy="7954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02569"/>
            <a:ext cx="1034144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2 Матем\1 УРОКИ Листопад\3 Додавання і віднімання в межах 10\№052 Значення виразу\2023-12-06_2246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79" y="3573088"/>
            <a:ext cx="7549536" cy="18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Лимон — это фрукт, овощ или ягода">
            <a:extLst>
              <a:ext uri="{FF2B5EF4-FFF2-40B4-BE49-F238E27FC236}">
                <a16:creationId xmlns:a16="http://schemas.microsoft.com/office/drawing/2014/main" xmlns="" id="{68C59A41-DB30-0782-25D2-2054940E5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332" y="3098054"/>
            <a:ext cx="780365" cy="5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9">
            <a:extLst>
              <a:ext uri="{FF2B5EF4-FFF2-40B4-BE49-F238E27FC236}">
                <a16:creationId xmlns:a16="http://schemas.microsoft.com/office/drawing/2014/main" xmlns="" id="{5C0CCC42-7DA7-2D67-5383-35FA83758E46}"/>
              </a:ext>
            </a:extLst>
          </p:cNvPr>
          <p:cNvSpPr/>
          <p:nvPr/>
        </p:nvSpPr>
        <p:spPr>
          <a:xfrm>
            <a:off x="1405660" y="1969881"/>
            <a:ext cx="2897399" cy="177734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" name="Picture 2" descr="Груша, фон ПНГ на Прозрачном Фоне • Скачать PNG Груша, фон">
            <a:extLst>
              <a:ext uri="{FF2B5EF4-FFF2-40B4-BE49-F238E27FC236}">
                <a16:creationId xmlns:a16="http://schemas.microsoft.com/office/drawing/2014/main" xmlns="" id="{05734AD8-E69F-091C-6D8B-B78BA77A9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28" y="2910257"/>
            <a:ext cx="552705" cy="7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Natural Green Груша прозрачный PNG | PNG Play">
            <a:extLst>
              <a:ext uri="{FF2B5EF4-FFF2-40B4-BE49-F238E27FC236}">
                <a16:creationId xmlns:a16="http://schemas.microsoft.com/office/drawing/2014/main" xmlns="" id="{8001D34E-59B3-5ADF-B035-194F83180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131" y="2039278"/>
            <a:ext cx="847634" cy="84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Natural Green Груша прозрачный PNG | PNG Play">
            <a:extLst>
              <a:ext uri="{FF2B5EF4-FFF2-40B4-BE49-F238E27FC236}">
                <a16:creationId xmlns:a16="http://schemas.microsoft.com/office/drawing/2014/main" xmlns="" id="{95C5FB3E-A833-2F2C-4087-CC9DE18E4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17" y="2039278"/>
            <a:ext cx="847634" cy="84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Груша, фон ПНГ на Прозрачном Фоне • Скачать PNG Груша, фон">
            <a:extLst>
              <a:ext uri="{FF2B5EF4-FFF2-40B4-BE49-F238E27FC236}">
                <a16:creationId xmlns:a16="http://schemas.microsoft.com/office/drawing/2014/main" xmlns="" id="{6957F334-DEA7-5C55-CBD9-B51EC9453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98" y="2893770"/>
            <a:ext cx="552705" cy="7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Груша, фон ПНГ на Прозрачном Фоне • Скачать PNG Груша, фон">
            <a:extLst>
              <a:ext uri="{FF2B5EF4-FFF2-40B4-BE49-F238E27FC236}">
                <a16:creationId xmlns:a16="http://schemas.microsoft.com/office/drawing/2014/main" xmlns="" id="{3AF23B5A-39E6-3C4A-4EE3-69EE4637F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67" y="2893770"/>
            <a:ext cx="552705" cy="71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сливы и листья-вектор Разное-свободный вектор Скачать бесплатно">
            <a:extLst>
              <a:ext uri="{FF2B5EF4-FFF2-40B4-BE49-F238E27FC236}">
                <a16:creationId xmlns:a16="http://schemas.microsoft.com/office/drawing/2014/main" xmlns="" id="{C8495284-AB09-FFD0-E1C7-CFDCA816C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23" y="2039278"/>
            <a:ext cx="576942" cy="74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Спелый абрикос. PNG-клипарт. Скачать или распечатать картинку">
            <a:extLst>
              <a:ext uri="{FF2B5EF4-FFF2-40B4-BE49-F238E27FC236}">
                <a16:creationId xmlns:a16="http://schemas.microsoft.com/office/drawing/2014/main" xmlns="" id="{AFF5C3C0-1766-9CF5-A896-826A080E8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68" y="3011555"/>
            <a:ext cx="435069" cy="4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6E35FB2D-9BA0-6AB4-9CAE-8A52A0A9BF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88405" b="79738"/>
          <a:stretch/>
        </p:blipFill>
        <p:spPr>
          <a:xfrm>
            <a:off x="1445663" y="3893000"/>
            <a:ext cx="2776714" cy="2731918"/>
          </a:xfrm>
          <a:prstGeom prst="roundRect">
            <a:avLst/>
          </a:prstGeom>
        </p:spPr>
      </p:pic>
      <p:sp>
        <p:nvSpPr>
          <p:cNvPr id="30" name="Скругленный прямоугольник 7">
            <a:extLst>
              <a:ext uri="{FF2B5EF4-FFF2-40B4-BE49-F238E27FC236}">
                <a16:creationId xmlns:a16="http://schemas.microsoft.com/office/drawing/2014/main" xmlns="" id="{1F606C2D-257D-0B05-5E49-C701BEF76FB2}"/>
              </a:ext>
            </a:extLst>
          </p:cNvPr>
          <p:cNvSpPr/>
          <p:nvPr/>
        </p:nvSpPr>
        <p:spPr>
          <a:xfrm>
            <a:off x="1429057" y="3939690"/>
            <a:ext cx="2874002" cy="268522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041F664-DDB5-4937-05B6-F53E46EB8B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3430739" y="4935401"/>
            <a:ext cx="470074" cy="68689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FB1CAE-8503-8EB5-1536-BF18E68EA3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082007" y="5221538"/>
            <a:ext cx="364486" cy="18915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4BD46FD-7107-A149-00DB-47CBAE62E2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860398" y="4878093"/>
            <a:ext cx="424330" cy="68689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38AEB1C9-0944-BA95-0AA5-66A87309AA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8034" y="5173180"/>
            <a:ext cx="265014" cy="21824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2AF94A7-72B4-DEBB-6E15-6098E5DE8D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2716484" y="4938857"/>
            <a:ext cx="424330" cy="686891"/>
          </a:xfrm>
          <a:prstGeom prst="rect">
            <a:avLst/>
          </a:prstGeom>
        </p:spPr>
      </p:pic>
      <p:sp>
        <p:nvSpPr>
          <p:cNvPr id="36" name="Прямокутник: округлені кути 63">
            <a:extLst>
              <a:ext uri="{FF2B5EF4-FFF2-40B4-BE49-F238E27FC236}">
                <a16:creationId xmlns:a16="http://schemas.microsoft.com/office/drawing/2014/main" xmlns="" id="{E35F6D28-C4F5-9B95-7C66-4E5F400E17B0}"/>
              </a:ext>
            </a:extLst>
          </p:cNvPr>
          <p:cNvSpPr/>
          <p:nvPr/>
        </p:nvSpPr>
        <p:spPr>
          <a:xfrm>
            <a:off x="4991544" y="1969881"/>
            <a:ext cx="2897399" cy="177734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1AD33DF-F5EF-44F2-E052-95E72D0D25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88405" b="79738"/>
          <a:stretch/>
        </p:blipFill>
        <p:spPr>
          <a:xfrm>
            <a:off x="5031547" y="3893000"/>
            <a:ext cx="2776714" cy="2731918"/>
          </a:xfrm>
          <a:prstGeom prst="roundRect">
            <a:avLst/>
          </a:prstGeom>
        </p:spPr>
      </p:pic>
      <p:sp>
        <p:nvSpPr>
          <p:cNvPr id="38" name="Скругленный прямоугольник 7">
            <a:extLst>
              <a:ext uri="{FF2B5EF4-FFF2-40B4-BE49-F238E27FC236}">
                <a16:creationId xmlns:a16="http://schemas.microsoft.com/office/drawing/2014/main" xmlns="" id="{BF5B04D5-E0BB-0D87-DEB4-9E6F41C00327}"/>
              </a:ext>
            </a:extLst>
          </p:cNvPr>
          <p:cNvSpPr/>
          <p:nvPr/>
        </p:nvSpPr>
        <p:spPr>
          <a:xfrm>
            <a:off x="5014941" y="3939690"/>
            <a:ext cx="2874002" cy="268522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кутник: округлені кути 67">
            <a:extLst>
              <a:ext uri="{FF2B5EF4-FFF2-40B4-BE49-F238E27FC236}">
                <a16:creationId xmlns:a16="http://schemas.microsoft.com/office/drawing/2014/main" xmlns="" id="{749CCA56-9B91-A788-A580-AFBF02ABF4C5}"/>
              </a:ext>
            </a:extLst>
          </p:cNvPr>
          <p:cNvSpPr/>
          <p:nvPr/>
        </p:nvSpPr>
        <p:spPr>
          <a:xfrm>
            <a:off x="8536749" y="1969881"/>
            <a:ext cx="2897399" cy="177734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10B7543-0D67-0642-6D42-339159EB65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88405" b="79738"/>
          <a:stretch/>
        </p:blipFill>
        <p:spPr>
          <a:xfrm>
            <a:off x="8576752" y="3893000"/>
            <a:ext cx="2776714" cy="2731918"/>
          </a:xfrm>
          <a:prstGeom prst="roundRect">
            <a:avLst/>
          </a:prstGeom>
        </p:spPr>
      </p:pic>
      <p:sp>
        <p:nvSpPr>
          <p:cNvPr id="41" name="Скругленный прямоугольник 7">
            <a:extLst>
              <a:ext uri="{FF2B5EF4-FFF2-40B4-BE49-F238E27FC236}">
                <a16:creationId xmlns:a16="http://schemas.microsoft.com/office/drawing/2014/main" xmlns="" id="{65C9E17B-8266-E4EC-5101-B07752590FEB}"/>
              </a:ext>
            </a:extLst>
          </p:cNvPr>
          <p:cNvSpPr/>
          <p:nvPr/>
        </p:nvSpPr>
        <p:spPr>
          <a:xfrm>
            <a:off x="8560146" y="3939690"/>
            <a:ext cx="2874002" cy="268522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12" descr="сливы и листья-вектор Разное-свободный вектор Скачать бесплатно">
            <a:extLst>
              <a:ext uri="{FF2B5EF4-FFF2-40B4-BE49-F238E27FC236}">
                <a16:creationId xmlns:a16="http://schemas.microsoft.com/office/drawing/2014/main" xmlns="" id="{4318AB05-18C8-A1D5-6BE9-CE81F9B7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97" y="2039278"/>
            <a:ext cx="576942" cy="74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сливы и листья-вектор Разное-свободный вектор Скачать бесплатно">
            <a:extLst>
              <a:ext uri="{FF2B5EF4-FFF2-40B4-BE49-F238E27FC236}">
                <a16:creationId xmlns:a16="http://schemas.microsoft.com/office/drawing/2014/main" xmlns="" id="{23426A7B-9623-88B5-0C3F-34CA1D680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872" y="2039278"/>
            <a:ext cx="576942" cy="74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сливы и листья-вектор Разное-свободный вектор Скачать бесплатно">
            <a:extLst>
              <a:ext uri="{FF2B5EF4-FFF2-40B4-BE49-F238E27FC236}">
                <a16:creationId xmlns:a16="http://schemas.microsoft.com/office/drawing/2014/main" xmlns="" id="{5E723F46-F9C8-EC2E-E2D1-E841CDD2D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246" y="2039278"/>
            <a:ext cx="576942" cy="74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Ананас, еда ПНГ на Прозрачном Фоне • Скачать PNG Ананас, еда">
            <a:extLst>
              <a:ext uri="{FF2B5EF4-FFF2-40B4-BE49-F238E27FC236}">
                <a16:creationId xmlns:a16="http://schemas.microsoft.com/office/drawing/2014/main" xmlns="" id="{3ED2992D-8E2C-C496-7557-4EDA06FD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150" y="2072804"/>
            <a:ext cx="780365" cy="109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Ананас, еда ПНГ на Прозрачном Фоне • Скачать PNG Ананас, еда">
            <a:extLst>
              <a:ext uri="{FF2B5EF4-FFF2-40B4-BE49-F238E27FC236}">
                <a16:creationId xmlns:a16="http://schemas.microsoft.com/office/drawing/2014/main" xmlns="" id="{871FA8B0-7E91-09E1-B2D7-7B13A8641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515" y="2072804"/>
            <a:ext cx="780365" cy="109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3D282F1-3B59-4953-0E40-C0365013FB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875384" y="5622292"/>
            <a:ext cx="424330" cy="6868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DF57F31E-21F1-44D5-F3CF-7D12C53F54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8034" y="5926420"/>
            <a:ext cx="265014" cy="218247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9F863C4A-8655-7A60-2525-3517CB1C6D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952749" y="4191202"/>
            <a:ext cx="470074" cy="68689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6B478DC4-874F-9C62-4D23-63545E64F4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082007" y="5945674"/>
            <a:ext cx="364486" cy="18915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7E23680C-A6E6-8054-D0F3-2E61BC15D98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3471415" y="5680418"/>
            <a:ext cx="424330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3D7FC5B-0159-02EA-9725-260D2AD7B14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2690097" y="5680417"/>
            <a:ext cx="470074" cy="68689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0AAC73C9-6C1E-123F-9AA9-A83D72E8AFD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2698600" y="4205196"/>
            <a:ext cx="424330" cy="6868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0C3FF1E2-25D3-A9CD-0DE6-EFF94B828A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110372" y="4454064"/>
            <a:ext cx="364486" cy="18915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F5261F6F-3583-9524-FD6B-638345F0F6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3395601" y="4110618"/>
            <a:ext cx="424330" cy="68689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25C4345-7406-4301-7BB9-84D6F09CA0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245368" y="4434121"/>
            <a:ext cx="387602" cy="2792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496D9B7A-3D08-2438-E6E4-D785AAFF6E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679645" y="4464877"/>
            <a:ext cx="364486" cy="18915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2D9548D4-7BCF-0B59-A122-295F1F79FA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2900" y="5186847"/>
            <a:ext cx="265014" cy="21824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A594F142-F333-B6A9-57C1-325A45EF36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851606" y="4454063"/>
            <a:ext cx="387602" cy="27926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0D7EE1E7-3378-162D-3BF7-FD91E4A72F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7021192" y="4148314"/>
            <a:ext cx="424330" cy="68689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768D788-673A-4542-0170-6FBBDEB970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312110" y="4189593"/>
            <a:ext cx="381740" cy="60433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2BA2BBEB-3B34-109A-D2CC-355C8E14FE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528464" y="4205196"/>
            <a:ext cx="424330" cy="68689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1DDC3C72-4F0F-43A6-A4E9-5D518F8CC9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484228" y="4886558"/>
            <a:ext cx="424330" cy="68689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529AEA53-694A-FE5F-9AB7-C6F3A06C2C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6302833" y="4956791"/>
            <a:ext cx="381740" cy="604335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89180609-3E27-D28B-C6DA-91D30AD82B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666874" y="5217956"/>
            <a:ext cx="364486" cy="18915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118DFBD9-D11F-CA4F-BDD5-A5A4B2D32D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015445" y="4921122"/>
            <a:ext cx="424330" cy="68689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91EFBC33-D0A8-3BBA-DA33-C82CECA4FE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497167" y="5611359"/>
            <a:ext cx="424330" cy="68689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F398CADD-CC24-C7AF-A971-1033E47E83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8103" y="5952586"/>
            <a:ext cx="265014" cy="21824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1F64026A-CBEF-F687-586A-C9C9062DB0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6263633" y="5680683"/>
            <a:ext cx="424330" cy="68689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69A3D095-F642-42B1-6288-BCC7BA1BA06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685389" y="5963566"/>
            <a:ext cx="364486" cy="18915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68A62214-482B-4108-64EE-65B9DC7062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089891" y="5680417"/>
            <a:ext cx="381740" cy="604335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78DEB08-5689-BA36-9421-6D921FE8D5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9080520" y="4191202"/>
            <a:ext cx="470074" cy="68689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7FDD3445-471E-609C-DFF6-14270AE5868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385635" y="4434121"/>
            <a:ext cx="387602" cy="279263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FE5DD519-CDA8-F57E-255C-6A39FD20F1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885668" y="4189593"/>
            <a:ext cx="381740" cy="604335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06741D26-AAF2-B7DE-481F-A4F433117B5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225500" y="4473571"/>
            <a:ext cx="364486" cy="189154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BB6BA39B-D47D-2197-CC54-9B6CF5356C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0605255" y="4205196"/>
            <a:ext cx="424330" cy="68689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03EB5CA-839D-6C72-12BE-DA2BF99C8D0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093016" y="4934901"/>
            <a:ext cx="424330" cy="68689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42324324-5049-DEA0-F870-9F9E121EE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4281" y="5186847"/>
            <a:ext cx="265014" cy="218247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65904DDB-0B0F-2BB1-C332-823200E16FF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9865939" y="4940284"/>
            <a:ext cx="381740" cy="604335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EBC0316D-19C1-D13B-43FB-AAF557F1E3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225500" y="5217494"/>
            <a:ext cx="364486" cy="189154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EDC830E3-B250-81B8-9F5C-F6970C418F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10565290" y="4934901"/>
            <a:ext cx="470074" cy="68689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EFA63201-3BB9-D951-F9AB-07CB6DD39E6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093016" y="5692097"/>
            <a:ext cx="424330" cy="68689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042EFD5F-737D-FB51-4B6E-8509B3FF97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4281" y="5922420"/>
            <a:ext cx="265014" cy="21824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C1F59211-47E1-6773-90F3-27CEA68AA1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9821772" y="5696805"/>
            <a:ext cx="470074" cy="68689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BC0EE082-8567-05BD-CAB5-6D83D9AEAA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225500" y="5968185"/>
            <a:ext cx="364486" cy="189154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35305D18-E2B3-7BB3-2E12-BF78C3F2CC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10626550" y="5693915"/>
            <a:ext cx="381740" cy="60433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899633" y="1149952"/>
            <a:ext cx="7722527" cy="728403"/>
          </a:xfrm>
          <a:prstGeom prst="roundRect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 За кожним малюнком склади вирази на знаходження </a:t>
            </a:r>
          </a:p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суми і різниці й обчисли їх значення.</a:t>
            </a:r>
          </a:p>
        </p:txBody>
      </p:sp>
      <p:sp>
        <p:nvSpPr>
          <p:cNvPr id="7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674647" y="354485"/>
            <a:ext cx="8732066" cy="7954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02569"/>
            <a:ext cx="1034144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3438C4B6-34CF-32A7-45E6-8992AF098F13}"/>
              </a:ext>
            </a:extLst>
          </p:cNvPr>
          <p:cNvSpPr/>
          <p:nvPr/>
        </p:nvSpPr>
        <p:spPr>
          <a:xfrm>
            <a:off x="3364339" y="4236621"/>
            <a:ext cx="638481" cy="578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xmlns="" id="{3438C4B6-34CF-32A7-45E6-8992AF098F13}"/>
              </a:ext>
            </a:extLst>
          </p:cNvPr>
          <p:cNvSpPr/>
          <p:nvPr/>
        </p:nvSpPr>
        <p:spPr>
          <a:xfrm>
            <a:off x="1729973" y="5006619"/>
            <a:ext cx="638481" cy="578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3438C4B6-34CF-32A7-45E6-8992AF098F13}"/>
              </a:ext>
            </a:extLst>
          </p:cNvPr>
          <p:cNvSpPr/>
          <p:nvPr/>
        </p:nvSpPr>
        <p:spPr>
          <a:xfrm>
            <a:off x="1784342" y="5723386"/>
            <a:ext cx="638481" cy="578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3438C4B6-34CF-32A7-45E6-8992AF098F13}"/>
              </a:ext>
            </a:extLst>
          </p:cNvPr>
          <p:cNvSpPr/>
          <p:nvPr/>
        </p:nvSpPr>
        <p:spPr>
          <a:xfrm>
            <a:off x="7010476" y="4259290"/>
            <a:ext cx="638481" cy="578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3438C4B6-34CF-32A7-45E6-8992AF098F13}"/>
              </a:ext>
            </a:extLst>
          </p:cNvPr>
          <p:cNvSpPr/>
          <p:nvPr/>
        </p:nvSpPr>
        <p:spPr>
          <a:xfrm>
            <a:off x="5400249" y="4992953"/>
            <a:ext cx="638481" cy="578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3438C4B6-34CF-32A7-45E6-8992AF098F13}"/>
              </a:ext>
            </a:extLst>
          </p:cNvPr>
          <p:cNvSpPr/>
          <p:nvPr/>
        </p:nvSpPr>
        <p:spPr>
          <a:xfrm>
            <a:off x="5390091" y="5743540"/>
            <a:ext cx="638481" cy="578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xmlns="" id="{3438C4B6-34CF-32A7-45E6-8992AF098F13}"/>
              </a:ext>
            </a:extLst>
          </p:cNvPr>
          <p:cNvSpPr/>
          <p:nvPr/>
        </p:nvSpPr>
        <p:spPr>
          <a:xfrm>
            <a:off x="10498179" y="4259290"/>
            <a:ext cx="638481" cy="578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xmlns="" id="{3438C4B6-34CF-32A7-45E6-8992AF098F13}"/>
              </a:ext>
            </a:extLst>
          </p:cNvPr>
          <p:cNvSpPr/>
          <p:nvPr/>
        </p:nvSpPr>
        <p:spPr>
          <a:xfrm>
            <a:off x="8905436" y="4969608"/>
            <a:ext cx="638481" cy="578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3438C4B6-34CF-32A7-45E6-8992AF098F13}"/>
              </a:ext>
            </a:extLst>
          </p:cNvPr>
          <p:cNvSpPr/>
          <p:nvPr/>
        </p:nvSpPr>
        <p:spPr>
          <a:xfrm>
            <a:off x="8878865" y="5713427"/>
            <a:ext cx="638481" cy="578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13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7" y="1299989"/>
            <a:ext cx="1935146" cy="42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4300929" y="1431241"/>
            <a:ext cx="5391280" cy="5390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rgbClr val="7030A0"/>
                </a:solidFill>
              </a:rPr>
              <a:t>Добери й запиши </a:t>
            </a:r>
            <a:r>
              <a:rPr lang="ru-RU" dirty="0" err="1">
                <a:solidFill>
                  <a:srgbClr val="7030A0"/>
                </a:solidFill>
              </a:rPr>
              <a:t>відповідні</a:t>
            </a:r>
            <a:r>
              <a:rPr lang="ru-RU" dirty="0">
                <a:solidFill>
                  <a:srgbClr val="7030A0"/>
                </a:solidFill>
              </a:rPr>
              <a:t> числа.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3519" b="79513"/>
          <a:stretch/>
        </p:blipFill>
        <p:spPr>
          <a:xfrm>
            <a:off x="3028851" y="3693061"/>
            <a:ext cx="8735938" cy="2762008"/>
          </a:xfrm>
          <a:prstGeom prst="round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3028850" y="3693061"/>
            <a:ext cx="8735937" cy="276200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A833DCA-9AB9-DD4E-C847-581B070186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6192194" y="4984467"/>
            <a:ext cx="353251" cy="2318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0025283-A5B7-F5B1-2C8E-308F7631D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079735" y="4183115"/>
            <a:ext cx="398269" cy="34140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FF925-A5E1-01C4-5DD7-43F657E439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83088" y="4183115"/>
            <a:ext cx="398269" cy="34140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6287C46B-5B2B-68E5-1FE4-46803617B1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4346216" y="4756968"/>
            <a:ext cx="317675" cy="68689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B7FD2A9-F808-E010-B3B8-0D4547F80F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056741" y="4753687"/>
            <a:ext cx="381740" cy="60433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DC39E6FC-1237-08AC-527E-AEEFDDD136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261579" y="4003713"/>
            <a:ext cx="470074" cy="68689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18A873F1-2583-B78C-03EE-3879F0A67B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786047" y="4007712"/>
            <a:ext cx="424330" cy="68689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9E480AB6-CC44-1084-7B8D-2AC9AAB92C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3492233" y="4756968"/>
            <a:ext cx="424330" cy="68689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6FB3E818-28FD-4A45-7C37-6DE378F51B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3507465" y="3938873"/>
            <a:ext cx="424330" cy="68689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25FE5B6-7AF1-2B9D-57D5-5AAA45E004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10981036" y="4730619"/>
            <a:ext cx="381740" cy="68689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D7A08DE9-49A1-71B6-F446-3AC8C999F4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6627718" y="4010372"/>
            <a:ext cx="317675" cy="68689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98B93F56-027E-FC3B-6F53-5FC627F70E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8" r="14904"/>
          <a:stretch/>
        </p:blipFill>
        <p:spPr>
          <a:xfrm>
            <a:off x="8758749" y="4742706"/>
            <a:ext cx="424330" cy="68689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1299B69-F22F-1AFC-72A3-8471CBF4E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3495" y="4929710"/>
            <a:ext cx="398269" cy="34140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D2DDA8CF-B2D6-FED1-2A24-1C1262A814D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5735569" y="4671131"/>
            <a:ext cx="424330" cy="68689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AB42A3C-217A-775F-7087-B735E60D06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014151" y="4007712"/>
            <a:ext cx="424330" cy="68689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B4D1464D-3974-EDF0-4A16-F8F12CC18C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438481" y="4235211"/>
            <a:ext cx="353251" cy="2318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39279BA4-792F-0E26-C3D3-13D74B9103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10232718" y="3938727"/>
            <a:ext cx="424330" cy="6868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F8B66943-4FE8-A598-98FD-1AA765D3C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7048" y="4176455"/>
            <a:ext cx="398269" cy="3414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6F65EAFD-A774-8557-0231-17897A8ED9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319053" y="4922102"/>
            <a:ext cx="398269" cy="34140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E8FFC00D-7C83-3821-7CDE-211DE04E23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0232718" y="4742706"/>
            <a:ext cx="424330" cy="68689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CADEA490-77D8-9800-71BA-50D19913E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9" b="96629" l="2941" r="8921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98876" y="4938308"/>
            <a:ext cx="398269" cy="341408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ABE83113-3C82-7D7B-5E6B-3BA3729EB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503275" y="4671131"/>
            <a:ext cx="424330" cy="68689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092AAA36-5767-EE0F-B2DE-DC39EED59F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8801301" y="4007712"/>
            <a:ext cx="424330" cy="68689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76D6E3A7-8C58-E25F-C145-A558941807B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11002904" y="4010373"/>
            <a:ext cx="424330" cy="686891"/>
          </a:xfrm>
          <a:prstGeom prst="rect">
            <a:avLst/>
          </a:prstGeom>
        </p:spPr>
      </p:pic>
      <p:sp>
        <p:nvSpPr>
          <p:cNvPr id="35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674647" y="354485"/>
            <a:ext cx="8732066" cy="7954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02569"/>
            <a:ext cx="1034144" cy="955431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Лазер в блоке дисковода DVD-ROM открытом Стоковое Фото - изображение  насчитывающей лазер, открытом: 489273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8625" y1="41250" x2="68625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80" y="2425097"/>
            <a:ext cx="2171616" cy="21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Перенаправление папок на сервере терминал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68" y="4757350"/>
            <a:ext cx="2545490" cy="210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Перенаправление папок на сервере терминал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49" y="4757349"/>
            <a:ext cx="2545490" cy="210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Перенаправление папок на сервере терминал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07" y="4757348"/>
            <a:ext cx="2545490" cy="210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Лазер в блоке дисковода DVD-ROM открытом Стоковое Фото - изображение  насчитывающей лазер, открытом: 48927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8625" y1="41250" x2="68625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57" y="2425097"/>
            <a:ext cx="2171616" cy="21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Лазер в блоке дисковода DVD-ROM открытом Стоковое Фото - изображение  насчитывающей лазер, открытом: 48927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8625" y1="41250" x2="68625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36" y="2425097"/>
            <a:ext cx="2171616" cy="21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Лазер в блоке дисковода DVD-ROM открытом Стоковое Фото - изображение  насчитывающей лазер, открытом: 48927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8625" y1="41250" x2="68625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515" y="2425097"/>
            <a:ext cx="2171616" cy="21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Лазер в блоке дисковода DVD-ROM открытом Стоковое Фото - изображение  насчитывающей лазер, открытом: 48927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8625" y1="41250" x2="68625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48" y="2194282"/>
            <a:ext cx="2171616" cy="21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Лазер в блоке дисковода DVD-ROM открытом Стоковое Фото - изображение  насчитывающей лазер, открытом: 48927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8625" y1="41250" x2="68625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86" y="2203948"/>
            <a:ext cx="2171616" cy="21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Лазер в блоке дисковода DVD-ROM открытом Стоковое Фото - изображение  насчитывающей лазер, открытом: 48927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8625" y1="41250" x2="68625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564" y="2255532"/>
            <a:ext cx="2171616" cy="217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Лазер в блоке дисковода DVD-ROM открытом Стоковое Фото - изображение  насчитывающей лазер, открытом: 489273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8625" y1="41250" x2="68625" y2="4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44" y="2617263"/>
            <a:ext cx="2030156" cy="203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1547968" y="1261441"/>
            <a:ext cx="905412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Число на кожному диску показує, скільки на ньому записано </a:t>
            </a:r>
            <a:r>
              <a:rPr lang="uk-UA" sz="2400" b="1" dirty="0" smtClean="0">
                <a:solidFill>
                  <a:srgbClr val="7030A0"/>
                </a:solidFill>
              </a:rPr>
              <a:t>пісень. Посортуй </a:t>
            </a:r>
            <a:r>
              <a:rPr lang="uk-UA" sz="2400" b="1" dirty="0">
                <a:solidFill>
                  <a:srgbClr val="7030A0"/>
                </a:solidFill>
              </a:rPr>
              <a:t>диски по </a:t>
            </a:r>
            <a:r>
              <a:rPr lang="uk-UA" sz="2400" b="1" dirty="0" smtClean="0">
                <a:solidFill>
                  <a:srgbClr val="7030A0"/>
                </a:solidFill>
              </a:rPr>
              <a:t>папках. Для </a:t>
            </a:r>
            <a:r>
              <a:rPr lang="uk-UA" sz="2400" b="1" dirty="0">
                <a:solidFill>
                  <a:srgbClr val="7030A0"/>
                </a:solidFill>
              </a:rPr>
              <a:t>якого </a:t>
            </a:r>
            <a:r>
              <a:rPr lang="uk-UA" sz="2400" b="1" dirty="0" smtClean="0">
                <a:solidFill>
                  <a:srgbClr val="7030A0"/>
                </a:solidFill>
              </a:rPr>
              <a:t>диску немає папки?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7258" y="2578541"/>
            <a:ext cx="617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91510" y="2578541"/>
            <a:ext cx="617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37293" y="2578541"/>
            <a:ext cx="617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15272" y="2578541"/>
            <a:ext cx="617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939016" y="2652080"/>
            <a:ext cx="617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38904" y="2440620"/>
            <a:ext cx="1036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55049" y="2380225"/>
            <a:ext cx="617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77070" y="2370559"/>
            <a:ext cx="617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1547969" y="3903504"/>
            <a:ext cx="4321743" cy="988541"/>
          </a:xfrm>
          <a:prstGeom prst="straightConnector1">
            <a:avLst/>
          </a:prstGeom>
          <a:ln w="38100">
            <a:solidFill>
              <a:srgbClr val="FF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6348201" y="3966899"/>
            <a:ext cx="2977979" cy="938733"/>
          </a:xfrm>
          <a:prstGeom prst="straightConnector1">
            <a:avLst/>
          </a:prstGeom>
          <a:ln w="38100">
            <a:solidFill>
              <a:srgbClr val="FF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775183" y="5329594"/>
            <a:ext cx="2542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Менше, </a:t>
            </a:r>
          </a:p>
          <a:p>
            <a:pPr algn="ctr"/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ніж 5 пісень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82560" y="5329594"/>
            <a:ext cx="2542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Пісень</a:t>
            </a:r>
          </a:p>
          <a:p>
            <a:pPr algn="ctr"/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від 5 до 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60013" y="5329594"/>
            <a:ext cx="2542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Більше,</a:t>
            </a:r>
          </a:p>
          <a:p>
            <a:pPr algn="ctr"/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ніж 9 пісень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8468122" y="3966899"/>
            <a:ext cx="984775" cy="912788"/>
          </a:xfrm>
          <a:prstGeom prst="straightConnector1">
            <a:avLst/>
          </a:prstGeom>
          <a:ln w="38100">
            <a:solidFill>
              <a:srgbClr val="FF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6283015" y="4117741"/>
            <a:ext cx="233303" cy="760668"/>
          </a:xfrm>
          <a:prstGeom prst="straightConnector1">
            <a:avLst/>
          </a:prstGeom>
          <a:ln w="38100">
            <a:solidFill>
              <a:srgbClr val="FF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2486143" y="3766664"/>
            <a:ext cx="2926569" cy="1132305"/>
          </a:xfrm>
          <a:prstGeom prst="straightConnector1">
            <a:avLst/>
          </a:prstGeom>
          <a:ln w="38100">
            <a:solidFill>
              <a:srgbClr val="FF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3070238" y="4129945"/>
            <a:ext cx="545284" cy="765583"/>
          </a:xfrm>
          <a:prstGeom prst="straightConnector1">
            <a:avLst/>
          </a:prstGeom>
          <a:ln w="38100">
            <a:solidFill>
              <a:srgbClr val="FF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3318869" y="3854070"/>
            <a:ext cx="1558818" cy="1083694"/>
          </a:xfrm>
          <a:prstGeom prst="straightConnector1">
            <a:avLst/>
          </a:prstGeom>
          <a:ln w="38100">
            <a:solidFill>
              <a:srgbClr val="FF31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/>
          <p:cNvSpPr/>
          <p:nvPr/>
        </p:nvSpPr>
        <p:spPr>
          <a:xfrm>
            <a:off x="10288561" y="2725647"/>
            <a:ext cx="1757413" cy="1790057"/>
          </a:xfrm>
          <a:prstGeom prst="ellipse">
            <a:avLst/>
          </a:prstGeom>
          <a:noFill/>
          <a:ln w="38100">
            <a:solidFill>
              <a:srgbClr val="FF3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547969" y="494528"/>
            <a:ext cx="9054128" cy="6842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Математичне завдання </a:t>
            </a:r>
          </a:p>
        </p:txBody>
      </p:sp>
      <p:pic>
        <p:nvPicPr>
          <p:cNvPr id="62" name="Picture 2" descr="Картинки по запросу &quot;клипарт лампочк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645" y="620773"/>
            <a:ext cx="1824725" cy="22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3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Картинки &quot;Эмоции&quot; для дете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18"/>
          <a:stretch/>
        </p:blipFill>
        <p:spPr bwMode="auto">
          <a:xfrm>
            <a:off x="9220657" y="1642707"/>
            <a:ext cx="222407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fsd.multiurok.ru/html/2017/06/18/s_5946a190ca826/650271_1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8"/>
          <a:stretch/>
        </p:blipFill>
        <p:spPr bwMode="auto">
          <a:xfrm>
            <a:off x="495081" y="1620603"/>
            <a:ext cx="2098269" cy="276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fsd.multiurok.ru/html/2017/06/18/s_5946a190ca826/650271_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1"/>
          <a:stretch/>
        </p:blipFill>
        <p:spPr bwMode="auto">
          <a:xfrm>
            <a:off x="3191165" y="1448262"/>
            <a:ext cx="2414614" cy="315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s://fsd.multiurok.ru/html/2017/06/18/s_5946a190ca826/650271_6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0"/>
          <a:stretch/>
        </p:blipFill>
        <p:spPr bwMode="auto">
          <a:xfrm>
            <a:off x="6292026" y="1594581"/>
            <a:ext cx="2098269" cy="281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600630" y="494528"/>
            <a:ext cx="8732066" cy="11000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 «Емоційна ромашка». 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Оберіть </a:t>
            </a:r>
            <a:r>
              <a:rPr lang="uk-UA" sz="3600" b="1" dirty="0">
                <a:solidFill>
                  <a:schemeClr val="bg1"/>
                </a:solidFill>
              </a:rPr>
              <a:t>відповідну цеглинку 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165" y="4781717"/>
            <a:ext cx="2735594" cy="149876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57" y="4781717"/>
            <a:ext cx="2735594" cy="14987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911" y="4781718"/>
            <a:ext cx="2735594" cy="14987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3" y="4781716"/>
            <a:ext cx="2735594" cy="149876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6377787" y="5264601"/>
            <a:ext cx="239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було легко та просто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209950" y="5264599"/>
            <a:ext cx="2698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складно та не зрозуміло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69110" y="5264602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під силу всі завдання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413347" y="5264600"/>
            <a:ext cx="235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Мені потрібна допомога</a:t>
            </a:r>
          </a:p>
        </p:txBody>
      </p:sp>
    </p:spTree>
    <p:extLst>
      <p:ext uri="{BB962C8B-B14F-4D97-AF65-F5344CB8AC3E}">
        <p14:creationId xmlns:p14="http://schemas.microsoft.com/office/powerpoint/2010/main" val="2808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544029" y="455268"/>
            <a:ext cx="8732066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2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285" y="2867083"/>
            <a:ext cx="1620615" cy="257711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39" y="2748203"/>
            <a:ext cx="1882339" cy="27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1412174" y="1426773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6161239" y="1400084"/>
            <a:ext cx="4651199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16" name="Picture 2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46" y="2748203"/>
            <a:ext cx="2062973" cy="26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29" y="2857697"/>
            <a:ext cx="1858099" cy="270808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A66FC8B-76EF-4077-8A8A-18F32CEBD126}"/>
              </a:ext>
            </a:extLst>
          </p:cNvPr>
          <p:cNvSpPr txBox="1"/>
          <p:nvPr/>
        </p:nvSpPr>
        <p:spPr>
          <a:xfrm>
            <a:off x="1727185" y="5565778"/>
            <a:ext cx="149178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57118" y="5444199"/>
            <a:ext cx="1696172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3737774" y="5511573"/>
            <a:ext cx="1667126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Відчую успіх!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1D2875-BFF4-4440-AAA9-AFE83C9180AA}"/>
              </a:ext>
            </a:extLst>
          </p:cNvPr>
          <p:cNvSpPr txBox="1"/>
          <p:nvPr/>
        </p:nvSpPr>
        <p:spPr>
          <a:xfrm>
            <a:off x="8483658" y="5512125"/>
            <a:ext cx="1885519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мене все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вийде!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44029" y="455268"/>
            <a:ext cx="8732066" cy="829245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AA40C57-5F93-4171-85DF-32B3B57A06D9}"/>
              </a:ext>
            </a:extLst>
          </p:cNvPr>
          <p:cNvSpPr txBox="1"/>
          <p:nvPr/>
        </p:nvSpPr>
        <p:spPr>
          <a:xfrm>
            <a:off x="3262444" y="1439948"/>
            <a:ext cx="4651199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Які твої очікування на урок</a:t>
            </a:r>
            <a:endParaRPr lang="uk-UA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9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8384" y="443086"/>
            <a:ext cx="8732066" cy="6460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Логічне завдання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0433" y="1241597"/>
            <a:ext cx="710837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Полічіть парасольки.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Назвіть кольори парасольок за порядком.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7802" y="4948518"/>
            <a:ext cx="3688512" cy="1191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Чи зміниться кількість парасольок, якщо другу з них розташувати після п’ятої?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63513" y="4986617"/>
            <a:ext cx="2897258" cy="11148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А чи зміниться порядок кольорів?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37768" y="4986617"/>
            <a:ext cx="3620089" cy="11148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Назвіть кольори парасольок за новим порядком.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3070" r="2220"/>
          <a:stretch/>
        </p:blipFill>
        <p:spPr>
          <a:xfrm>
            <a:off x="540000" y="2672569"/>
            <a:ext cx="10892914" cy="214325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2053" r="1669"/>
          <a:stretch/>
        </p:blipFill>
        <p:spPr>
          <a:xfrm>
            <a:off x="540000" y="2685019"/>
            <a:ext cx="10892914" cy="213080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3" name="Picture 2" descr="Картинки по запросу &quot;клипарт лампочка&quot;">
            <a:extLst>
              <a:ext uri="{FF2B5EF4-FFF2-40B4-BE49-F238E27FC236}">
                <a16:creationId xmlns:a16="http://schemas.microsoft.com/office/drawing/2014/main" xmlns="" id="{384FB216-60F9-6CC9-155C-348A0C24F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0450" y="267366"/>
            <a:ext cx="1824725" cy="22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4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788828" y="446110"/>
            <a:ext cx="8732066" cy="69688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 в клітинку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7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4" y="1426702"/>
            <a:ext cx="1905273" cy="42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1937657" y="1221294"/>
            <a:ext cx="9198429" cy="4996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 err="1" smtClean="0">
                <a:solidFill>
                  <a:srgbClr val="7030A0"/>
                </a:solidFill>
              </a:rPr>
              <a:t>Накресли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відрізок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довжиною</a:t>
            </a:r>
            <a:r>
              <a:rPr lang="ru-RU" sz="2000" dirty="0" smtClean="0">
                <a:solidFill>
                  <a:srgbClr val="7030A0"/>
                </a:solidFill>
              </a:rPr>
              <a:t> 4 см. </a:t>
            </a:r>
            <a:r>
              <a:rPr lang="ru-RU" sz="2000" dirty="0" err="1">
                <a:solidFill>
                  <a:srgbClr val="7030A0"/>
                </a:solidFill>
              </a:rPr>
              <a:t>Побудуй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другий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err="1" smtClean="0">
                <a:solidFill>
                  <a:srgbClr val="7030A0"/>
                </a:solidFill>
              </a:rPr>
              <a:t>відрізок</a:t>
            </a:r>
            <a:r>
              <a:rPr lang="ru-RU" sz="2000" dirty="0">
                <a:solidFill>
                  <a:srgbClr val="7030A0"/>
                </a:solidFill>
              </a:rPr>
              <a:t>, на 3 см </a:t>
            </a:r>
            <a:r>
              <a:rPr lang="ru-RU" sz="2000" dirty="0" err="1">
                <a:solidFill>
                  <a:srgbClr val="7030A0"/>
                </a:solidFill>
              </a:rPr>
              <a:t>довший</a:t>
            </a:r>
            <a:r>
              <a:rPr lang="ru-RU" sz="20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532AAFE-BB24-0164-5B94-63DB6B644B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46" b="74390"/>
          <a:stretch/>
        </p:blipFill>
        <p:spPr>
          <a:xfrm>
            <a:off x="3627107" y="1806326"/>
            <a:ext cx="8011197" cy="3452649"/>
          </a:xfrm>
          <a:prstGeom prst="roundRect">
            <a:avLst/>
          </a:prstGeom>
        </p:spPr>
      </p:pic>
      <p:sp>
        <p:nvSpPr>
          <p:cNvPr id="16" name="Скругленный прямоугольник 7">
            <a:extLst>
              <a:ext uri="{FF2B5EF4-FFF2-40B4-BE49-F238E27FC236}">
                <a16:creationId xmlns:a16="http://schemas.microsoft.com/office/drawing/2014/main" xmlns="" id="{B9291B71-7257-5171-CA73-F5630AFBC26A}"/>
              </a:ext>
            </a:extLst>
          </p:cNvPr>
          <p:cNvSpPr/>
          <p:nvPr/>
        </p:nvSpPr>
        <p:spPr>
          <a:xfrm>
            <a:off x="3577379" y="1795401"/>
            <a:ext cx="8125966" cy="3507025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E83E58F3-7012-CB54-7556-30025CD56C10}"/>
              </a:ext>
            </a:extLst>
          </p:cNvPr>
          <p:cNvSpPr/>
          <p:nvPr/>
        </p:nvSpPr>
        <p:spPr>
          <a:xfrm>
            <a:off x="4373587" y="4360274"/>
            <a:ext cx="199766" cy="2281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E0AF3524-7128-9750-25B6-36BF0DE678D4}"/>
              </a:ext>
            </a:extLst>
          </p:cNvPr>
          <p:cNvSpPr/>
          <p:nvPr/>
        </p:nvSpPr>
        <p:spPr>
          <a:xfrm>
            <a:off x="9593443" y="4360274"/>
            <a:ext cx="199766" cy="22818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1" name="Пряма сполучна лінія 51">
            <a:extLst>
              <a:ext uri="{FF2B5EF4-FFF2-40B4-BE49-F238E27FC236}">
                <a16:creationId xmlns:a16="http://schemas.microsoft.com/office/drawing/2014/main" xmlns="" id="{530776A8-DD52-A73E-36A8-A4A9B6EB6475}"/>
              </a:ext>
            </a:extLst>
          </p:cNvPr>
          <p:cNvCxnSpPr>
            <a:cxnSpLocks/>
            <a:stCxn id="18" idx="6"/>
            <a:endCxn id="20" idx="2"/>
          </p:cNvCxnSpPr>
          <p:nvPr/>
        </p:nvCxnSpPr>
        <p:spPr>
          <a:xfrm>
            <a:off x="4573353" y="4474367"/>
            <a:ext cx="502009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0" descr="Заметки писаки 2.0: Клипарт: ручки и карандаши">
            <a:extLst>
              <a:ext uri="{FF2B5EF4-FFF2-40B4-BE49-F238E27FC236}">
                <a16:creationId xmlns:a16="http://schemas.microsoft.com/office/drawing/2014/main" xmlns="" id="{77A56FD6-17E2-6726-374D-CDF5F913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46" y="3145286"/>
            <a:ext cx="1480402" cy="148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84FEBD8-3990-2DE9-77FF-44F4678A36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6792887" y="4006984"/>
            <a:ext cx="834995" cy="6837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817B144-19BC-CA43-59E1-E6767B0BDC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6487009" y="3915524"/>
            <a:ext cx="317675" cy="686891"/>
          </a:xfrm>
          <a:prstGeom prst="rect">
            <a:avLst/>
          </a:prstGeom>
        </p:spPr>
      </p:pic>
      <p:cxnSp>
        <p:nvCxnSpPr>
          <p:cNvPr id="28" name="Пряма сполучна лінія 21">
            <a:extLst>
              <a:ext uri="{FF2B5EF4-FFF2-40B4-BE49-F238E27FC236}">
                <a16:creationId xmlns:a16="http://schemas.microsoft.com/office/drawing/2014/main" xmlns="" id="{8D3AFB45-70AE-8F1C-D264-416B04B81633}"/>
              </a:ext>
            </a:extLst>
          </p:cNvPr>
          <p:cNvCxnSpPr>
            <a:cxnSpLocks/>
            <a:stCxn id="29" idx="6"/>
            <a:endCxn id="30" idx="6"/>
          </p:cNvCxnSpPr>
          <p:nvPr/>
        </p:nvCxnSpPr>
        <p:spPr>
          <a:xfrm>
            <a:off x="4590232" y="2624810"/>
            <a:ext cx="300162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C7B32761-720C-28C5-33E6-51CFE20F7CBE}"/>
              </a:ext>
            </a:extLst>
          </p:cNvPr>
          <p:cNvSpPr/>
          <p:nvPr/>
        </p:nvSpPr>
        <p:spPr>
          <a:xfrm>
            <a:off x="4390466" y="2510717"/>
            <a:ext cx="199766" cy="22818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6C6ECC6B-544F-C8E7-57D4-9F46CEFA4AA9}"/>
              </a:ext>
            </a:extLst>
          </p:cNvPr>
          <p:cNvSpPr/>
          <p:nvPr/>
        </p:nvSpPr>
        <p:spPr>
          <a:xfrm>
            <a:off x="7392090" y="2510717"/>
            <a:ext cx="199766" cy="22818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1C3B14DD-7A96-7391-8854-BB334ADC3D6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4030"/>
          <a:stretch/>
        </p:blipFill>
        <p:spPr>
          <a:xfrm>
            <a:off x="4455714" y="5660560"/>
            <a:ext cx="5882402" cy="9503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F14BF8A2-3852-D769-DBD2-15974FDDF3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8" r="11093"/>
          <a:stretch/>
        </p:blipFill>
        <p:spPr>
          <a:xfrm>
            <a:off x="6015904" y="2131481"/>
            <a:ext cx="834995" cy="68371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F8F746FC-128F-69C3-F900-631401C249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597888" y="2088285"/>
            <a:ext cx="424330" cy="6868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998474CA-7DEF-CC30-0B92-7BACCA542F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9764589" y="2127857"/>
            <a:ext cx="424330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497EC0B7-0990-364C-1675-7FC479905F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9327259" y="2331672"/>
            <a:ext cx="387602" cy="27926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220A7A60-14F0-3C1E-D326-1A959EAE984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79056" y="2376725"/>
            <a:ext cx="364486" cy="18915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3BB66698-8CD3-1357-9C2D-8E0D53D9A8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8973904" y="2127859"/>
            <a:ext cx="424330" cy="68689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314D2334-D8E2-ED67-F179-E0CC0AB606D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10585898" y="2126326"/>
            <a:ext cx="317675" cy="68689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BC56619-FCB1-44DE-B83B-25D637AFCB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8235" y="2224473"/>
            <a:ext cx="835224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0.0138 -0.416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-20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42839 0.0018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9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929168" y="3965845"/>
            <a:ext cx="8388814" cy="2762008"/>
          </a:xfrm>
          <a:prstGeom prst="roundRect">
            <a:avLst/>
          </a:prstGeom>
        </p:spPr>
      </p:pic>
      <p:pic>
        <p:nvPicPr>
          <p:cNvPr id="27" name="Picture 2" descr="D:\1 клас\2 Матем\1 УРОКИ Листопад\3 Додавання і віднімання в межах 10\№052 Значення виразу\2023-12-06_2315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3" y="1341588"/>
            <a:ext cx="7799074" cy="259080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88571" y="435755"/>
            <a:ext cx="10106804" cy="783445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 в клітинку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1349829" y="5205674"/>
            <a:ext cx="2990255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289308" y="5089137"/>
            <a:ext cx="0" cy="19317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Дуга 54"/>
          <p:cNvSpPr/>
          <p:nvPr/>
        </p:nvSpPr>
        <p:spPr>
          <a:xfrm rot="20494243">
            <a:off x="-1171978" y="5138491"/>
            <a:ext cx="5709050" cy="2022525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092729" y="5119914"/>
            <a:ext cx="375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643254" y="1403870"/>
            <a:ext cx="3091543" cy="9815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Добери до </a:t>
            </a:r>
            <a:r>
              <a:rPr lang="ru-RU" dirty="0" err="1" smtClean="0">
                <a:solidFill>
                  <a:schemeClr val="bg1"/>
                </a:solidFill>
              </a:rPr>
              <a:t>малюнка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схему і </a:t>
            </a:r>
            <a:r>
              <a:rPr lang="ru-RU" dirty="0" err="1" smtClean="0">
                <a:solidFill>
                  <a:schemeClr val="bg1"/>
                </a:solidFill>
              </a:rPr>
              <a:t>вираз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022580" y="2427514"/>
            <a:ext cx="1317504" cy="92528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029486" y="2385397"/>
            <a:ext cx="882558" cy="50318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44956" y="4287941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8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53720" y="508913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3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78782" y="4699669"/>
            <a:ext cx="149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8 – 3 =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18579" y="4712518"/>
            <a:ext cx="494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5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29168" y="3964996"/>
            <a:ext cx="8388814" cy="276200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643255" y="2606052"/>
            <a:ext cx="3091543" cy="20050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Накресли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зошиті</a:t>
            </a:r>
            <a:r>
              <a:rPr lang="ru-RU" dirty="0" smtClean="0">
                <a:solidFill>
                  <a:schemeClr val="bg1"/>
                </a:solidFill>
              </a:rPr>
              <a:t> схему </a:t>
            </a:r>
            <a:r>
              <a:rPr lang="ru-RU" dirty="0" err="1" smtClean="0">
                <a:solidFill>
                  <a:schemeClr val="bg1"/>
                </a:solidFill>
              </a:rPr>
              <a:t>малюнка</a:t>
            </a:r>
            <a:r>
              <a:rPr lang="ru-RU" dirty="0" smtClean="0">
                <a:solidFill>
                  <a:schemeClr val="bg1"/>
                </a:solidFill>
              </a:rPr>
              <a:t>. Запиши </a:t>
            </a:r>
            <a:r>
              <a:rPr lang="ru-RU" dirty="0" err="1" smtClean="0">
                <a:solidFill>
                  <a:schemeClr val="bg1"/>
                </a:solidFill>
              </a:rPr>
              <a:t>вираз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результат</a:t>
            </a:r>
          </a:p>
        </p:txBody>
      </p:sp>
    </p:spTree>
    <p:extLst>
      <p:ext uri="{BB962C8B-B14F-4D97-AF65-F5344CB8AC3E}">
        <p14:creationId xmlns:p14="http://schemas.microsoft.com/office/powerpoint/2010/main" val="40575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/>
      <p:bldP spid="9" grpId="0"/>
      <p:bldP spid="30" grpId="0"/>
      <p:bldP spid="34" grpId="0"/>
      <p:bldP spid="35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5576115" y="907763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F211AA4-950E-4B26-9E25-B64A4B94E7E6}"/>
              </a:ext>
            </a:extLst>
          </p:cNvPr>
          <p:cNvSpPr/>
          <p:nvPr/>
        </p:nvSpPr>
        <p:spPr>
          <a:xfrm>
            <a:off x="1816172" y="456501"/>
            <a:ext cx="8732066" cy="7409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«Математична ромашка» </a:t>
            </a:r>
          </a:p>
        </p:txBody>
      </p:sp>
      <p:sp>
        <p:nvSpPr>
          <p:cNvPr id="7" name="Блок-схема: об'єднання 6">
            <a:extLst>
              <a:ext uri="{FF2B5EF4-FFF2-40B4-BE49-F238E27FC236}">
                <a16:creationId xmlns:a16="http://schemas.microsoft.com/office/drawing/2014/main" xmlns="" id="{43FFE5B3-8F0E-E583-AEEA-E1BFA079B4BA}"/>
              </a:ext>
            </a:extLst>
          </p:cNvPr>
          <p:cNvSpPr/>
          <p:nvPr/>
        </p:nvSpPr>
        <p:spPr>
          <a:xfrm rot="3058898">
            <a:off x="2854308" y="3150341"/>
            <a:ext cx="1153881" cy="139789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9783"/>
              <a:gd name="connsiteY0" fmla="*/ 0 h 11436"/>
              <a:gd name="connsiteX1" fmla="*/ 9783 w 9783"/>
              <a:gd name="connsiteY1" fmla="*/ 1436 h 11436"/>
              <a:gd name="connsiteX2" fmla="*/ 4783 w 9783"/>
              <a:gd name="connsiteY2" fmla="*/ 11436 h 11436"/>
              <a:gd name="connsiteX3" fmla="*/ 0 w 9783"/>
              <a:gd name="connsiteY3" fmla="*/ 0 h 11436"/>
              <a:gd name="connsiteX0" fmla="*/ 0 w 10000"/>
              <a:gd name="connsiteY0" fmla="*/ 3175 h 13175"/>
              <a:gd name="connsiteX1" fmla="*/ 10000 w 10000"/>
              <a:gd name="connsiteY1" fmla="*/ 4431 h 13175"/>
              <a:gd name="connsiteX2" fmla="*/ 4889 w 10000"/>
              <a:gd name="connsiteY2" fmla="*/ 13175 h 13175"/>
              <a:gd name="connsiteX3" fmla="*/ 0 w 10000"/>
              <a:gd name="connsiteY3" fmla="*/ 3175 h 13175"/>
              <a:gd name="connsiteX0" fmla="*/ 0 w 11244"/>
              <a:gd name="connsiteY0" fmla="*/ 3878 h 13878"/>
              <a:gd name="connsiteX1" fmla="*/ 11244 w 11244"/>
              <a:gd name="connsiteY1" fmla="*/ 2580 h 13878"/>
              <a:gd name="connsiteX2" fmla="*/ 4889 w 11244"/>
              <a:gd name="connsiteY2" fmla="*/ 13878 h 13878"/>
              <a:gd name="connsiteX3" fmla="*/ 0 w 11244"/>
              <a:gd name="connsiteY3" fmla="*/ 3878 h 13878"/>
              <a:gd name="connsiteX0" fmla="*/ 0 w 11244"/>
              <a:gd name="connsiteY0" fmla="*/ 4751 h 14751"/>
              <a:gd name="connsiteX1" fmla="*/ 11244 w 11244"/>
              <a:gd name="connsiteY1" fmla="*/ 3453 h 14751"/>
              <a:gd name="connsiteX2" fmla="*/ 4889 w 11244"/>
              <a:gd name="connsiteY2" fmla="*/ 14751 h 14751"/>
              <a:gd name="connsiteX3" fmla="*/ 0 w 11244"/>
              <a:gd name="connsiteY3" fmla="*/ 4751 h 14751"/>
              <a:gd name="connsiteX0" fmla="*/ 0 w 8933"/>
              <a:gd name="connsiteY0" fmla="*/ 4868 h 14608"/>
              <a:gd name="connsiteX1" fmla="*/ 8933 w 8933"/>
              <a:gd name="connsiteY1" fmla="*/ 3310 h 14608"/>
              <a:gd name="connsiteX2" fmla="*/ 2578 w 8933"/>
              <a:gd name="connsiteY2" fmla="*/ 14608 h 14608"/>
              <a:gd name="connsiteX3" fmla="*/ 0 w 8933"/>
              <a:gd name="connsiteY3" fmla="*/ 4868 h 14608"/>
              <a:gd name="connsiteX0" fmla="*/ 0 w 9701"/>
              <a:gd name="connsiteY0" fmla="*/ 2504 h 9172"/>
              <a:gd name="connsiteX1" fmla="*/ 9701 w 9701"/>
              <a:gd name="connsiteY1" fmla="*/ 3720 h 9172"/>
              <a:gd name="connsiteX2" fmla="*/ 2886 w 9701"/>
              <a:gd name="connsiteY2" fmla="*/ 9172 h 9172"/>
              <a:gd name="connsiteX3" fmla="*/ 0 w 9701"/>
              <a:gd name="connsiteY3" fmla="*/ 2504 h 9172"/>
              <a:gd name="connsiteX0" fmla="*/ 0 w 10025"/>
              <a:gd name="connsiteY0" fmla="*/ 2891 h 10161"/>
              <a:gd name="connsiteX1" fmla="*/ 10000 w 10025"/>
              <a:gd name="connsiteY1" fmla="*/ 4217 h 10161"/>
              <a:gd name="connsiteX2" fmla="*/ 2975 w 10025"/>
              <a:gd name="connsiteY2" fmla="*/ 10161 h 10161"/>
              <a:gd name="connsiteX3" fmla="*/ 0 w 10025"/>
              <a:gd name="connsiteY3" fmla="*/ 2891 h 10161"/>
              <a:gd name="connsiteX0" fmla="*/ 102 w 10127"/>
              <a:gd name="connsiteY0" fmla="*/ 2891 h 9773"/>
              <a:gd name="connsiteX1" fmla="*/ 10102 w 10127"/>
              <a:gd name="connsiteY1" fmla="*/ 4217 h 9773"/>
              <a:gd name="connsiteX2" fmla="*/ 0 w 10127"/>
              <a:gd name="connsiteY2" fmla="*/ 9773 h 9773"/>
              <a:gd name="connsiteX3" fmla="*/ 102 w 10127"/>
              <a:gd name="connsiteY3" fmla="*/ 2891 h 9773"/>
              <a:gd name="connsiteX0" fmla="*/ 101 w 9575"/>
              <a:gd name="connsiteY0" fmla="*/ 2644 h 9686"/>
              <a:gd name="connsiteX1" fmla="*/ 9519 w 9575"/>
              <a:gd name="connsiteY1" fmla="*/ 5125 h 9686"/>
              <a:gd name="connsiteX2" fmla="*/ 0 w 9575"/>
              <a:gd name="connsiteY2" fmla="*/ 9686 h 9686"/>
              <a:gd name="connsiteX3" fmla="*/ 101 w 9575"/>
              <a:gd name="connsiteY3" fmla="*/ 2644 h 9686"/>
              <a:gd name="connsiteX0" fmla="*/ 105 w 9581"/>
              <a:gd name="connsiteY0" fmla="*/ 2712 h 9982"/>
              <a:gd name="connsiteX1" fmla="*/ 9466 w 9581"/>
              <a:gd name="connsiteY1" fmla="*/ 5341 h 9982"/>
              <a:gd name="connsiteX2" fmla="*/ 0 w 9581"/>
              <a:gd name="connsiteY2" fmla="*/ 9982 h 9982"/>
              <a:gd name="connsiteX3" fmla="*/ 105 w 9581"/>
              <a:gd name="connsiteY3" fmla="*/ 2712 h 9982"/>
              <a:gd name="connsiteX0" fmla="*/ 110 w 11762"/>
              <a:gd name="connsiteY0" fmla="*/ 2908 h 10191"/>
              <a:gd name="connsiteX1" fmla="*/ 11757 w 11762"/>
              <a:gd name="connsiteY1" fmla="*/ 4824 h 10191"/>
              <a:gd name="connsiteX2" fmla="*/ 0 w 11762"/>
              <a:gd name="connsiteY2" fmla="*/ 10191 h 10191"/>
              <a:gd name="connsiteX3" fmla="*/ 110 w 11762"/>
              <a:gd name="connsiteY3" fmla="*/ 2908 h 10191"/>
              <a:gd name="connsiteX0" fmla="*/ 1214 w 11796"/>
              <a:gd name="connsiteY0" fmla="*/ 2769 h 10565"/>
              <a:gd name="connsiteX1" fmla="*/ 11757 w 11796"/>
              <a:gd name="connsiteY1" fmla="*/ 5198 h 10565"/>
              <a:gd name="connsiteX2" fmla="*/ 0 w 11796"/>
              <a:gd name="connsiteY2" fmla="*/ 10565 h 10565"/>
              <a:gd name="connsiteX3" fmla="*/ 1214 w 11796"/>
              <a:gd name="connsiteY3" fmla="*/ 2769 h 1056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1919 w 12794"/>
              <a:gd name="connsiteY0" fmla="*/ 226 h 7954"/>
              <a:gd name="connsiteX1" fmla="*/ 12793 w 12794"/>
              <a:gd name="connsiteY1" fmla="*/ 2587 h 7954"/>
              <a:gd name="connsiteX2" fmla="*/ 1036 w 12794"/>
              <a:gd name="connsiteY2" fmla="*/ 7954 h 7954"/>
              <a:gd name="connsiteX3" fmla="*/ 1919 w 12794"/>
              <a:gd name="connsiteY3" fmla="*/ 226 h 7954"/>
              <a:gd name="connsiteX0" fmla="*/ 1500 w 10000"/>
              <a:gd name="connsiteY0" fmla="*/ 284 h 10000"/>
              <a:gd name="connsiteX1" fmla="*/ 9999 w 10000"/>
              <a:gd name="connsiteY1" fmla="*/ 3252 h 10000"/>
              <a:gd name="connsiteX2" fmla="*/ 810 w 10000"/>
              <a:gd name="connsiteY2" fmla="*/ 10000 h 10000"/>
              <a:gd name="connsiteX3" fmla="*/ 1500 w 10000"/>
              <a:gd name="connsiteY3" fmla="*/ 284 h 10000"/>
              <a:gd name="connsiteX0" fmla="*/ 1500 w 10577"/>
              <a:gd name="connsiteY0" fmla="*/ 339 h 10055"/>
              <a:gd name="connsiteX1" fmla="*/ 9999 w 10577"/>
              <a:gd name="connsiteY1" fmla="*/ 3307 h 10055"/>
              <a:gd name="connsiteX2" fmla="*/ 810 w 10577"/>
              <a:gd name="connsiteY2" fmla="*/ 10055 h 10055"/>
              <a:gd name="connsiteX3" fmla="*/ 1500 w 10577"/>
              <a:gd name="connsiteY3" fmla="*/ 339 h 10055"/>
              <a:gd name="connsiteX0" fmla="*/ 1447 w 10553"/>
              <a:gd name="connsiteY0" fmla="*/ 2741 h 12457"/>
              <a:gd name="connsiteX1" fmla="*/ 8782 w 10553"/>
              <a:gd name="connsiteY1" fmla="*/ 120 h 12457"/>
              <a:gd name="connsiteX2" fmla="*/ 9946 w 10553"/>
              <a:gd name="connsiteY2" fmla="*/ 5709 h 12457"/>
              <a:gd name="connsiteX3" fmla="*/ 757 w 10553"/>
              <a:gd name="connsiteY3" fmla="*/ 12457 h 12457"/>
              <a:gd name="connsiteX4" fmla="*/ 1447 w 10553"/>
              <a:gd name="connsiteY4" fmla="*/ 2741 h 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" h="12457">
                <a:moveTo>
                  <a:pt x="1447" y="2741"/>
                </a:moveTo>
                <a:cubicBezTo>
                  <a:pt x="2784" y="685"/>
                  <a:pt x="7366" y="-375"/>
                  <a:pt x="8782" y="120"/>
                </a:cubicBezTo>
                <a:cubicBezTo>
                  <a:pt x="10198" y="615"/>
                  <a:pt x="11283" y="3653"/>
                  <a:pt x="9946" y="5709"/>
                </a:cubicBezTo>
                <a:cubicBezTo>
                  <a:pt x="8609" y="7765"/>
                  <a:pt x="3820" y="10208"/>
                  <a:pt x="757" y="12457"/>
                </a:cubicBezTo>
                <a:cubicBezTo>
                  <a:pt x="-660" y="11963"/>
                  <a:pt x="110" y="4797"/>
                  <a:pt x="1447" y="2741"/>
                </a:cubicBezTo>
                <a:close/>
              </a:path>
            </a:pathLst>
          </a:custGeom>
          <a:solidFill>
            <a:srgbClr val="FF99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Блок-схема: об'єднання 6">
            <a:extLst>
              <a:ext uri="{FF2B5EF4-FFF2-40B4-BE49-F238E27FC236}">
                <a16:creationId xmlns:a16="http://schemas.microsoft.com/office/drawing/2014/main" xmlns="" id="{5B96DF92-C2D0-5F6B-3060-F7FB3A7A7B19}"/>
              </a:ext>
            </a:extLst>
          </p:cNvPr>
          <p:cNvSpPr/>
          <p:nvPr/>
        </p:nvSpPr>
        <p:spPr>
          <a:xfrm rot="21027340">
            <a:off x="2379695" y="2300080"/>
            <a:ext cx="1192890" cy="139789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9783"/>
              <a:gd name="connsiteY0" fmla="*/ 0 h 11436"/>
              <a:gd name="connsiteX1" fmla="*/ 9783 w 9783"/>
              <a:gd name="connsiteY1" fmla="*/ 1436 h 11436"/>
              <a:gd name="connsiteX2" fmla="*/ 4783 w 9783"/>
              <a:gd name="connsiteY2" fmla="*/ 11436 h 11436"/>
              <a:gd name="connsiteX3" fmla="*/ 0 w 9783"/>
              <a:gd name="connsiteY3" fmla="*/ 0 h 11436"/>
              <a:gd name="connsiteX0" fmla="*/ 0 w 10000"/>
              <a:gd name="connsiteY0" fmla="*/ 3175 h 13175"/>
              <a:gd name="connsiteX1" fmla="*/ 10000 w 10000"/>
              <a:gd name="connsiteY1" fmla="*/ 4431 h 13175"/>
              <a:gd name="connsiteX2" fmla="*/ 4889 w 10000"/>
              <a:gd name="connsiteY2" fmla="*/ 13175 h 13175"/>
              <a:gd name="connsiteX3" fmla="*/ 0 w 10000"/>
              <a:gd name="connsiteY3" fmla="*/ 3175 h 13175"/>
              <a:gd name="connsiteX0" fmla="*/ 0 w 11244"/>
              <a:gd name="connsiteY0" fmla="*/ 3878 h 13878"/>
              <a:gd name="connsiteX1" fmla="*/ 11244 w 11244"/>
              <a:gd name="connsiteY1" fmla="*/ 2580 h 13878"/>
              <a:gd name="connsiteX2" fmla="*/ 4889 w 11244"/>
              <a:gd name="connsiteY2" fmla="*/ 13878 h 13878"/>
              <a:gd name="connsiteX3" fmla="*/ 0 w 11244"/>
              <a:gd name="connsiteY3" fmla="*/ 3878 h 13878"/>
              <a:gd name="connsiteX0" fmla="*/ 0 w 11244"/>
              <a:gd name="connsiteY0" fmla="*/ 4751 h 14751"/>
              <a:gd name="connsiteX1" fmla="*/ 11244 w 11244"/>
              <a:gd name="connsiteY1" fmla="*/ 3453 h 14751"/>
              <a:gd name="connsiteX2" fmla="*/ 4889 w 11244"/>
              <a:gd name="connsiteY2" fmla="*/ 14751 h 14751"/>
              <a:gd name="connsiteX3" fmla="*/ 0 w 11244"/>
              <a:gd name="connsiteY3" fmla="*/ 4751 h 14751"/>
              <a:gd name="connsiteX0" fmla="*/ 0 w 8933"/>
              <a:gd name="connsiteY0" fmla="*/ 4868 h 14608"/>
              <a:gd name="connsiteX1" fmla="*/ 8933 w 8933"/>
              <a:gd name="connsiteY1" fmla="*/ 3310 h 14608"/>
              <a:gd name="connsiteX2" fmla="*/ 2578 w 8933"/>
              <a:gd name="connsiteY2" fmla="*/ 14608 h 14608"/>
              <a:gd name="connsiteX3" fmla="*/ 0 w 8933"/>
              <a:gd name="connsiteY3" fmla="*/ 4868 h 14608"/>
              <a:gd name="connsiteX0" fmla="*/ 0 w 9701"/>
              <a:gd name="connsiteY0" fmla="*/ 2504 h 9172"/>
              <a:gd name="connsiteX1" fmla="*/ 9701 w 9701"/>
              <a:gd name="connsiteY1" fmla="*/ 3720 h 9172"/>
              <a:gd name="connsiteX2" fmla="*/ 2886 w 9701"/>
              <a:gd name="connsiteY2" fmla="*/ 9172 h 9172"/>
              <a:gd name="connsiteX3" fmla="*/ 0 w 9701"/>
              <a:gd name="connsiteY3" fmla="*/ 2504 h 9172"/>
              <a:gd name="connsiteX0" fmla="*/ 0 w 10025"/>
              <a:gd name="connsiteY0" fmla="*/ 2891 h 10161"/>
              <a:gd name="connsiteX1" fmla="*/ 10000 w 10025"/>
              <a:gd name="connsiteY1" fmla="*/ 4217 h 10161"/>
              <a:gd name="connsiteX2" fmla="*/ 2975 w 10025"/>
              <a:gd name="connsiteY2" fmla="*/ 10161 h 10161"/>
              <a:gd name="connsiteX3" fmla="*/ 0 w 10025"/>
              <a:gd name="connsiteY3" fmla="*/ 2891 h 10161"/>
              <a:gd name="connsiteX0" fmla="*/ 102 w 10127"/>
              <a:gd name="connsiteY0" fmla="*/ 2891 h 9773"/>
              <a:gd name="connsiteX1" fmla="*/ 10102 w 10127"/>
              <a:gd name="connsiteY1" fmla="*/ 4217 h 9773"/>
              <a:gd name="connsiteX2" fmla="*/ 0 w 10127"/>
              <a:gd name="connsiteY2" fmla="*/ 9773 h 9773"/>
              <a:gd name="connsiteX3" fmla="*/ 102 w 10127"/>
              <a:gd name="connsiteY3" fmla="*/ 2891 h 9773"/>
              <a:gd name="connsiteX0" fmla="*/ 101 w 9575"/>
              <a:gd name="connsiteY0" fmla="*/ 2644 h 9686"/>
              <a:gd name="connsiteX1" fmla="*/ 9519 w 9575"/>
              <a:gd name="connsiteY1" fmla="*/ 5125 h 9686"/>
              <a:gd name="connsiteX2" fmla="*/ 0 w 9575"/>
              <a:gd name="connsiteY2" fmla="*/ 9686 h 9686"/>
              <a:gd name="connsiteX3" fmla="*/ 101 w 9575"/>
              <a:gd name="connsiteY3" fmla="*/ 2644 h 9686"/>
              <a:gd name="connsiteX0" fmla="*/ 105 w 9581"/>
              <a:gd name="connsiteY0" fmla="*/ 2712 h 9982"/>
              <a:gd name="connsiteX1" fmla="*/ 9466 w 9581"/>
              <a:gd name="connsiteY1" fmla="*/ 5341 h 9982"/>
              <a:gd name="connsiteX2" fmla="*/ 0 w 9581"/>
              <a:gd name="connsiteY2" fmla="*/ 9982 h 9982"/>
              <a:gd name="connsiteX3" fmla="*/ 105 w 9581"/>
              <a:gd name="connsiteY3" fmla="*/ 2712 h 9982"/>
              <a:gd name="connsiteX0" fmla="*/ 110 w 11762"/>
              <a:gd name="connsiteY0" fmla="*/ 2908 h 10191"/>
              <a:gd name="connsiteX1" fmla="*/ 11757 w 11762"/>
              <a:gd name="connsiteY1" fmla="*/ 4824 h 10191"/>
              <a:gd name="connsiteX2" fmla="*/ 0 w 11762"/>
              <a:gd name="connsiteY2" fmla="*/ 10191 h 10191"/>
              <a:gd name="connsiteX3" fmla="*/ 110 w 11762"/>
              <a:gd name="connsiteY3" fmla="*/ 2908 h 10191"/>
              <a:gd name="connsiteX0" fmla="*/ 1214 w 11796"/>
              <a:gd name="connsiteY0" fmla="*/ 2769 h 10565"/>
              <a:gd name="connsiteX1" fmla="*/ 11757 w 11796"/>
              <a:gd name="connsiteY1" fmla="*/ 5198 h 10565"/>
              <a:gd name="connsiteX2" fmla="*/ 0 w 11796"/>
              <a:gd name="connsiteY2" fmla="*/ 10565 h 10565"/>
              <a:gd name="connsiteX3" fmla="*/ 1214 w 11796"/>
              <a:gd name="connsiteY3" fmla="*/ 2769 h 1056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1919 w 12794"/>
              <a:gd name="connsiteY0" fmla="*/ 226 h 7954"/>
              <a:gd name="connsiteX1" fmla="*/ 12793 w 12794"/>
              <a:gd name="connsiteY1" fmla="*/ 2587 h 7954"/>
              <a:gd name="connsiteX2" fmla="*/ 1036 w 12794"/>
              <a:gd name="connsiteY2" fmla="*/ 7954 h 7954"/>
              <a:gd name="connsiteX3" fmla="*/ 1919 w 12794"/>
              <a:gd name="connsiteY3" fmla="*/ 226 h 7954"/>
              <a:gd name="connsiteX0" fmla="*/ 1500 w 10000"/>
              <a:gd name="connsiteY0" fmla="*/ 284 h 10000"/>
              <a:gd name="connsiteX1" fmla="*/ 9999 w 10000"/>
              <a:gd name="connsiteY1" fmla="*/ 3252 h 10000"/>
              <a:gd name="connsiteX2" fmla="*/ 810 w 10000"/>
              <a:gd name="connsiteY2" fmla="*/ 10000 h 10000"/>
              <a:gd name="connsiteX3" fmla="*/ 1500 w 10000"/>
              <a:gd name="connsiteY3" fmla="*/ 284 h 10000"/>
              <a:gd name="connsiteX0" fmla="*/ 1500 w 10577"/>
              <a:gd name="connsiteY0" fmla="*/ 339 h 10055"/>
              <a:gd name="connsiteX1" fmla="*/ 9999 w 10577"/>
              <a:gd name="connsiteY1" fmla="*/ 3307 h 10055"/>
              <a:gd name="connsiteX2" fmla="*/ 810 w 10577"/>
              <a:gd name="connsiteY2" fmla="*/ 10055 h 10055"/>
              <a:gd name="connsiteX3" fmla="*/ 1500 w 10577"/>
              <a:gd name="connsiteY3" fmla="*/ 339 h 10055"/>
              <a:gd name="connsiteX0" fmla="*/ 1447 w 10553"/>
              <a:gd name="connsiteY0" fmla="*/ 2741 h 12457"/>
              <a:gd name="connsiteX1" fmla="*/ 8782 w 10553"/>
              <a:gd name="connsiteY1" fmla="*/ 120 h 12457"/>
              <a:gd name="connsiteX2" fmla="*/ 9946 w 10553"/>
              <a:gd name="connsiteY2" fmla="*/ 5709 h 12457"/>
              <a:gd name="connsiteX3" fmla="*/ 757 w 10553"/>
              <a:gd name="connsiteY3" fmla="*/ 12457 h 12457"/>
              <a:gd name="connsiteX4" fmla="*/ 1447 w 10553"/>
              <a:gd name="connsiteY4" fmla="*/ 2741 h 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" h="12457">
                <a:moveTo>
                  <a:pt x="1447" y="2741"/>
                </a:moveTo>
                <a:cubicBezTo>
                  <a:pt x="2784" y="685"/>
                  <a:pt x="7366" y="-375"/>
                  <a:pt x="8782" y="120"/>
                </a:cubicBezTo>
                <a:cubicBezTo>
                  <a:pt x="10198" y="615"/>
                  <a:pt x="11283" y="3653"/>
                  <a:pt x="9946" y="5709"/>
                </a:cubicBezTo>
                <a:cubicBezTo>
                  <a:pt x="8609" y="7765"/>
                  <a:pt x="3820" y="10208"/>
                  <a:pt x="757" y="12457"/>
                </a:cubicBezTo>
                <a:cubicBezTo>
                  <a:pt x="-660" y="11963"/>
                  <a:pt x="110" y="4797"/>
                  <a:pt x="1447" y="2741"/>
                </a:cubicBezTo>
                <a:close/>
              </a:path>
            </a:pathLst>
          </a:custGeom>
          <a:solidFill>
            <a:srgbClr val="FF522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Блок-схема: об'єднання 6">
            <a:extLst>
              <a:ext uri="{FF2B5EF4-FFF2-40B4-BE49-F238E27FC236}">
                <a16:creationId xmlns:a16="http://schemas.microsoft.com/office/drawing/2014/main" xmlns="" id="{2D583380-8E12-1A85-0AF5-2C6A3342C93A}"/>
              </a:ext>
            </a:extLst>
          </p:cNvPr>
          <p:cNvSpPr/>
          <p:nvPr/>
        </p:nvSpPr>
        <p:spPr>
          <a:xfrm rot="7796281">
            <a:off x="2087668" y="3866391"/>
            <a:ext cx="1131412" cy="147509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9783"/>
              <a:gd name="connsiteY0" fmla="*/ 0 h 11436"/>
              <a:gd name="connsiteX1" fmla="*/ 9783 w 9783"/>
              <a:gd name="connsiteY1" fmla="*/ 1436 h 11436"/>
              <a:gd name="connsiteX2" fmla="*/ 4783 w 9783"/>
              <a:gd name="connsiteY2" fmla="*/ 11436 h 11436"/>
              <a:gd name="connsiteX3" fmla="*/ 0 w 9783"/>
              <a:gd name="connsiteY3" fmla="*/ 0 h 11436"/>
              <a:gd name="connsiteX0" fmla="*/ 0 w 10000"/>
              <a:gd name="connsiteY0" fmla="*/ 3175 h 13175"/>
              <a:gd name="connsiteX1" fmla="*/ 10000 w 10000"/>
              <a:gd name="connsiteY1" fmla="*/ 4431 h 13175"/>
              <a:gd name="connsiteX2" fmla="*/ 4889 w 10000"/>
              <a:gd name="connsiteY2" fmla="*/ 13175 h 13175"/>
              <a:gd name="connsiteX3" fmla="*/ 0 w 10000"/>
              <a:gd name="connsiteY3" fmla="*/ 3175 h 13175"/>
              <a:gd name="connsiteX0" fmla="*/ 0 w 11244"/>
              <a:gd name="connsiteY0" fmla="*/ 3878 h 13878"/>
              <a:gd name="connsiteX1" fmla="*/ 11244 w 11244"/>
              <a:gd name="connsiteY1" fmla="*/ 2580 h 13878"/>
              <a:gd name="connsiteX2" fmla="*/ 4889 w 11244"/>
              <a:gd name="connsiteY2" fmla="*/ 13878 h 13878"/>
              <a:gd name="connsiteX3" fmla="*/ 0 w 11244"/>
              <a:gd name="connsiteY3" fmla="*/ 3878 h 13878"/>
              <a:gd name="connsiteX0" fmla="*/ 0 w 11244"/>
              <a:gd name="connsiteY0" fmla="*/ 4751 h 14751"/>
              <a:gd name="connsiteX1" fmla="*/ 11244 w 11244"/>
              <a:gd name="connsiteY1" fmla="*/ 3453 h 14751"/>
              <a:gd name="connsiteX2" fmla="*/ 4889 w 11244"/>
              <a:gd name="connsiteY2" fmla="*/ 14751 h 14751"/>
              <a:gd name="connsiteX3" fmla="*/ 0 w 11244"/>
              <a:gd name="connsiteY3" fmla="*/ 4751 h 14751"/>
              <a:gd name="connsiteX0" fmla="*/ 0 w 8933"/>
              <a:gd name="connsiteY0" fmla="*/ 4868 h 14608"/>
              <a:gd name="connsiteX1" fmla="*/ 8933 w 8933"/>
              <a:gd name="connsiteY1" fmla="*/ 3310 h 14608"/>
              <a:gd name="connsiteX2" fmla="*/ 2578 w 8933"/>
              <a:gd name="connsiteY2" fmla="*/ 14608 h 14608"/>
              <a:gd name="connsiteX3" fmla="*/ 0 w 8933"/>
              <a:gd name="connsiteY3" fmla="*/ 4868 h 14608"/>
              <a:gd name="connsiteX0" fmla="*/ 0 w 9701"/>
              <a:gd name="connsiteY0" fmla="*/ 2504 h 9172"/>
              <a:gd name="connsiteX1" fmla="*/ 9701 w 9701"/>
              <a:gd name="connsiteY1" fmla="*/ 3720 h 9172"/>
              <a:gd name="connsiteX2" fmla="*/ 2886 w 9701"/>
              <a:gd name="connsiteY2" fmla="*/ 9172 h 9172"/>
              <a:gd name="connsiteX3" fmla="*/ 0 w 9701"/>
              <a:gd name="connsiteY3" fmla="*/ 2504 h 9172"/>
              <a:gd name="connsiteX0" fmla="*/ 0 w 10025"/>
              <a:gd name="connsiteY0" fmla="*/ 2891 h 10161"/>
              <a:gd name="connsiteX1" fmla="*/ 10000 w 10025"/>
              <a:gd name="connsiteY1" fmla="*/ 4217 h 10161"/>
              <a:gd name="connsiteX2" fmla="*/ 2975 w 10025"/>
              <a:gd name="connsiteY2" fmla="*/ 10161 h 10161"/>
              <a:gd name="connsiteX3" fmla="*/ 0 w 10025"/>
              <a:gd name="connsiteY3" fmla="*/ 2891 h 10161"/>
              <a:gd name="connsiteX0" fmla="*/ 102 w 10127"/>
              <a:gd name="connsiteY0" fmla="*/ 2891 h 9773"/>
              <a:gd name="connsiteX1" fmla="*/ 10102 w 10127"/>
              <a:gd name="connsiteY1" fmla="*/ 4217 h 9773"/>
              <a:gd name="connsiteX2" fmla="*/ 0 w 10127"/>
              <a:gd name="connsiteY2" fmla="*/ 9773 h 9773"/>
              <a:gd name="connsiteX3" fmla="*/ 102 w 10127"/>
              <a:gd name="connsiteY3" fmla="*/ 2891 h 9773"/>
              <a:gd name="connsiteX0" fmla="*/ 101 w 9575"/>
              <a:gd name="connsiteY0" fmla="*/ 2644 h 9686"/>
              <a:gd name="connsiteX1" fmla="*/ 9519 w 9575"/>
              <a:gd name="connsiteY1" fmla="*/ 5125 h 9686"/>
              <a:gd name="connsiteX2" fmla="*/ 0 w 9575"/>
              <a:gd name="connsiteY2" fmla="*/ 9686 h 9686"/>
              <a:gd name="connsiteX3" fmla="*/ 101 w 9575"/>
              <a:gd name="connsiteY3" fmla="*/ 2644 h 9686"/>
              <a:gd name="connsiteX0" fmla="*/ 105 w 9581"/>
              <a:gd name="connsiteY0" fmla="*/ 2712 h 9982"/>
              <a:gd name="connsiteX1" fmla="*/ 9466 w 9581"/>
              <a:gd name="connsiteY1" fmla="*/ 5341 h 9982"/>
              <a:gd name="connsiteX2" fmla="*/ 0 w 9581"/>
              <a:gd name="connsiteY2" fmla="*/ 9982 h 9982"/>
              <a:gd name="connsiteX3" fmla="*/ 105 w 9581"/>
              <a:gd name="connsiteY3" fmla="*/ 2712 h 9982"/>
              <a:gd name="connsiteX0" fmla="*/ 110 w 11762"/>
              <a:gd name="connsiteY0" fmla="*/ 2908 h 10191"/>
              <a:gd name="connsiteX1" fmla="*/ 11757 w 11762"/>
              <a:gd name="connsiteY1" fmla="*/ 4824 h 10191"/>
              <a:gd name="connsiteX2" fmla="*/ 0 w 11762"/>
              <a:gd name="connsiteY2" fmla="*/ 10191 h 10191"/>
              <a:gd name="connsiteX3" fmla="*/ 110 w 11762"/>
              <a:gd name="connsiteY3" fmla="*/ 2908 h 10191"/>
              <a:gd name="connsiteX0" fmla="*/ 1214 w 11796"/>
              <a:gd name="connsiteY0" fmla="*/ 2769 h 10565"/>
              <a:gd name="connsiteX1" fmla="*/ 11757 w 11796"/>
              <a:gd name="connsiteY1" fmla="*/ 5198 h 10565"/>
              <a:gd name="connsiteX2" fmla="*/ 0 w 11796"/>
              <a:gd name="connsiteY2" fmla="*/ 10565 h 10565"/>
              <a:gd name="connsiteX3" fmla="*/ 1214 w 11796"/>
              <a:gd name="connsiteY3" fmla="*/ 2769 h 1056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1919 w 12794"/>
              <a:gd name="connsiteY0" fmla="*/ 226 h 7954"/>
              <a:gd name="connsiteX1" fmla="*/ 12793 w 12794"/>
              <a:gd name="connsiteY1" fmla="*/ 2587 h 7954"/>
              <a:gd name="connsiteX2" fmla="*/ 1036 w 12794"/>
              <a:gd name="connsiteY2" fmla="*/ 7954 h 7954"/>
              <a:gd name="connsiteX3" fmla="*/ 1919 w 12794"/>
              <a:gd name="connsiteY3" fmla="*/ 226 h 7954"/>
              <a:gd name="connsiteX0" fmla="*/ 1500 w 10000"/>
              <a:gd name="connsiteY0" fmla="*/ 284 h 10000"/>
              <a:gd name="connsiteX1" fmla="*/ 9999 w 10000"/>
              <a:gd name="connsiteY1" fmla="*/ 3252 h 10000"/>
              <a:gd name="connsiteX2" fmla="*/ 810 w 10000"/>
              <a:gd name="connsiteY2" fmla="*/ 10000 h 10000"/>
              <a:gd name="connsiteX3" fmla="*/ 1500 w 10000"/>
              <a:gd name="connsiteY3" fmla="*/ 284 h 10000"/>
              <a:gd name="connsiteX0" fmla="*/ 1500 w 10577"/>
              <a:gd name="connsiteY0" fmla="*/ 339 h 10055"/>
              <a:gd name="connsiteX1" fmla="*/ 9999 w 10577"/>
              <a:gd name="connsiteY1" fmla="*/ 3307 h 10055"/>
              <a:gd name="connsiteX2" fmla="*/ 810 w 10577"/>
              <a:gd name="connsiteY2" fmla="*/ 10055 h 10055"/>
              <a:gd name="connsiteX3" fmla="*/ 1500 w 10577"/>
              <a:gd name="connsiteY3" fmla="*/ 339 h 10055"/>
              <a:gd name="connsiteX0" fmla="*/ 1447 w 10553"/>
              <a:gd name="connsiteY0" fmla="*/ 2741 h 12457"/>
              <a:gd name="connsiteX1" fmla="*/ 8782 w 10553"/>
              <a:gd name="connsiteY1" fmla="*/ 120 h 12457"/>
              <a:gd name="connsiteX2" fmla="*/ 9946 w 10553"/>
              <a:gd name="connsiteY2" fmla="*/ 5709 h 12457"/>
              <a:gd name="connsiteX3" fmla="*/ 757 w 10553"/>
              <a:gd name="connsiteY3" fmla="*/ 12457 h 12457"/>
              <a:gd name="connsiteX4" fmla="*/ 1447 w 10553"/>
              <a:gd name="connsiteY4" fmla="*/ 2741 h 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" h="12457">
                <a:moveTo>
                  <a:pt x="1447" y="2741"/>
                </a:moveTo>
                <a:cubicBezTo>
                  <a:pt x="2784" y="685"/>
                  <a:pt x="7366" y="-375"/>
                  <a:pt x="8782" y="120"/>
                </a:cubicBezTo>
                <a:cubicBezTo>
                  <a:pt x="10198" y="615"/>
                  <a:pt x="11283" y="3653"/>
                  <a:pt x="9946" y="5709"/>
                </a:cubicBezTo>
                <a:cubicBezTo>
                  <a:pt x="8609" y="7765"/>
                  <a:pt x="3820" y="10208"/>
                  <a:pt x="757" y="12457"/>
                </a:cubicBezTo>
                <a:cubicBezTo>
                  <a:pt x="-660" y="11963"/>
                  <a:pt x="110" y="4797"/>
                  <a:pt x="1447" y="2741"/>
                </a:cubicBezTo>
                <a:close/>
              </a:path>
            </a:pathLst>
          </a:custGeom>
          <a:solidFill>
            <a:srgbClr val="37CB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Блок-схема: об'єднання 6">
            <a:extLst>
              <a:ext uri="{FF2B5EF4-FFF2-40B4-BE49-F238E27FC236}">
                <a16:creationId xmlns:a16="http://schemas.microsoft.com/office/drawing/2014/main" xmlns="" id="{BE3CFD0C-0709-DF43-921C-1BA993CD5225}"/>
              </a:ext>
            </a:extLst>
          </p:cNvPr>
          <p:cNvSpPr/>
          <p:nvPr/>
        </p:nvSpPr>
        <p:spPr>
          <a:xfrm rot="17055079">
            <a:off x="1407498" y="2388137"/>
            <a:ext cx="1100675" cy="147509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9783"/>
              <a:gd name="connsiteY0" fmla="*/ 0 h 11436"/>
              <a:gd name="connsiteX1" fmla="*/ 9783 w 9783"/>
              <a:gd name="connsiteY1" fmla="*/ 1436 h 11436"/>
              <a:gd name="connsiteX2" fmla="*/ 4783 w 9783"/>
              <a:gd name="connsiteY2" fmla="*/ 11436 h 11436"/>
              <a:gd name="connsiteX3" fmla="*/ 0 w 9783"/>
              <a:gd name="connsiteY3" fmla="*/ 0 h 11436"/>
              <a:gd name="connsiteX0" fmla="*/ 0 w 10000"/>
              <a:gd name="connsiteY0" fmla="*/ 3175 h 13175"/>
              <a:gd name="connsiteX1" fmla="*/ 10000 w 10000"/>
              <a:gd name="connsiteY1" fmla="*/ 4431 h 13175"/>
              <a:gd name="connsiteX2" fmla="*/ 4889 w 10000"/>
              <a:gd name="connsiteY2" fmla="*/ 13175 h 13175"/>
              <a:gd name="connsiteX3" fmla="*/ 0 w 10000"/>
              <a:gd name="connsiteY3" fmla="*/ 3175 h 13175"/>
              <a:gd name="connsiteX0" fmla="*/ 0 w 11244"/>
              <a:gd name="connsiteY0" fmla="*/ 3878 h 13878"/>
              <a:gd name="connsiteX1" fmla="*/ 11244 w 11244"/>
              <a:gd name="connsiteY1" fmla="*/ 2580 h 13878"/>
              <a:gd name="connsiteX2" fmla="*/ 4889 w 11244"/>
              <a:gd name="connsiteY2" fmla="*/ 13878 h 13878"/>
              <a:gd name="connsiteX3" fmla="*/ 0 w 11244"/>
              <a:gd name="connsiteY3" fmla="*/ 3878 h 13878"/>
              <a:gd name="connsiteX0" fmla="*/ 0 w 11244"/>
              <a:gd name="connsiteY0" fmla="*/ 4751 h 14751"/>
              <a:gd name="connsiteX1" fmla="*/ 11244 w 11244"/>
              <a:gd name="connsiteY1" fmla="*/ 3453 h 14751"/>
              <a:gd name="connsiteX2" fmla="*/ 4889 w 11244"/>
              <a:gd name="connsiteY2" fmla="*/ 14751 h 14751"/>
              <a:gd name="connsiteX3" fmla="*/ 0 w 11244"/>
              <a:gd name="connsiteY3" fmla="*/ 4751 h 14751"/>
              <a:gd name="connsiteX0" fmla="*/ 0 w 8933"/>
              <a:gd name="connsiteY0" fmla="*/ 4868 h 14608"/>
              <a:gd name="connsiteX1" fmla="*/ 8933 w 8933"/>
              <a:gd name="connsiteY1" fmla="*/ 3310 h 14608"/>
              <a:gd name="connsiteX2" fmla="*/ 2578 w 8933"/>
              <a:gd name="connsiteY2" fmla="*/ 14608 h 14608"/>
              <a:gd name="connsiteX3" fmla="*/ 0 w 8933"/>
              <a:gd name="connsiteY3" fmla="*/ 4868 h 14608"/>
              <a:gd name="connsiteX0" fmla="*/ 0 w 9701"/>
              <a:gd name="connsiteY0" fmla="*/ 2504 h 9172"/>
              <a:gd name="connsiteX1" fmla="*/ 9701 w 9701"/>
              <a:gd name="connsiteY1" fmla="*/ 3720 h 9172"/>
              <a:gd name="connsiteX2" fmla="*/ 2886 w 9701"/>
              <a:gd name="connsiteY2" fmla="*/ 9172 h 9172"/>
              <a:gd name="connsiteX3" fmla="*/ 0 w 9701"/>
              <a:gd name="connsiteY3" fmla="*/ 2504 h 9172"/>
              <a:gd name="connsiteX0" fmla="*/ 0 w 10025"/>
              <a:gd name="connsiteY0" fmla="*/ 2891 h 10161"/>
              <a:gd name="connsiteX1" fmla="*/ 10000 w 10025"/>
              <a:gd name="connsiteY1" fmla="*/ 4217 h 10161"/>
              <a:gd name="connsiteX2" fmla="*/ 2975 w 10025"/>
              <a:gd name="connsiteY2" fmla="*/ 10161 h 10161"/>
              <a:gd name="connsiteX3" fmla="*/ 0 w 10025"/>
              <a:gd name="connsiteY3" fmla="*/ 2891 h 10161"/>
              <a:gd name="connsiteX0" fmla="*/ 102 w 10127"/>
              <a:gd name="connsiteY0" fmla="*/ 2891 h 9773"/>
              <a:gd name="connsiteX1" fmla="*/ 10102 w 10127"/>
              <a:gd name="connsiteY1" fmla="*/ 4217 h 9773"/>
              <a:gd name="connsiteX2" fmla="*/ 0 w 10127"/>
              <a:gd name="connsiteY2" fmla="*/ 9773 h 9773"/>
              <a:gd name="connsiteX3" fmla="*/ 102 w 10127"/>
              <a:gd name="connsiteY3" fmla="*/ 2891 h 9773"/>
              <a:gd name="connsiteX0" fmla="*/ 101 w 9575"/>
              <a:gd name="connsiteY0" fmla="*/ 2644 h 9686"/>
              <a:gd name="connsiteX1" fmla="*/ 9519 w 9575"/>
              <a:gd name="connsiteY1" fmla="*/ 5125 h 9686"/>
              <a:gd name="connsiteX2" fmla="*/ 0 w 9575"/>
              <a:gd name="connsiteY2" fmla="*/ 9686 h 9686"/>
              <a:gd name="connsiteX3" fmla="*/ 101 w 9575"/>
              <a:gd name="connsiteY3" fmla="*/ 2644 h 9686"/>
              <a:gd name="connsiteX0" fmla="*/ 105 w 9581"/>
              <a:gd name="connsiteY0" fmla="*/ 2712 h 9982"/>
              <a:gd name="connsiteX1" fmla="*/ 9466 w 9581"/>
              <a:gd name="connsiteY1" fmla="*/ 5341 h 9982"/>
              <a:gd name="connsiteX2" fmla="*/ 0 w 9581"/>
              <a:gd name="connsiteY2" fmla="*/ 9982 h 9982"/>
              <a:gd name="connsiteX3" fmla="*/ 105 w 9581"/>
              <a:gd name="connsiteY3" fmla="*/ 2712 h 9982"/>
              <a:gd name="connsiteX0" fmla="*/ 110 w 11762"/>
              <a:gd name="connsiteY0" fmla="*/ 2908 h 10191"/>
              <a:gd name="connsiteX1" fmla="*/ 11757 w 11762"/>
              <a:gd name="connsiteY1" fmla="*/ 4824 h 10191"/>
              <a:gd name="connsiteX2" fmla="*/ 0 w 11762"/>
              <a:gd name="connsiteY2" fmla="*/ 10191 h 10191"/>
              <a:gd name="connsiteX3" fmla="*/ 110 w 11762"/>
              <a:gd name="connsiteY3" fmla="*/ 2908 h 10191"/>
              <a:gd name="connsiteX0" fmla="*/ 1214 w 11796"/>
              <a:gd name="connsiteY0" fmla="*/ 2769 h 10565"/>
              <a:gd name="connsiteX1" fmla="*/ 11757 w 11796"/>
              <a:gd name="connsiteY1" fmla="*/ 5198 h 10565"/>
              <a:gd name="connsiteX2" fmla="*/ 0 w 11796"/>
              <a:gd name="connsiteY2" fmla="*/ 10565 h 10565"/>
              <a:gd name="connsiteX3" fmla="*/ 1214 w 11796"/>
              <a:gd name="connsiteY3" fmla="*/ 2769 h 1056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1919 w 12794"/>
              <a:gd name="connsiteY0" fmla="*/ 226 h 7954"/>
              <a:gd name="connsiteX1" fmla="*/ 12793 w 12794"/>
              <a:gd name="connsiteY1" fmla="*/ 2587 h 7954"/>
              <a:gd name="connsiteX2" fmla="*/ 1036 w 12794"/>
              <a:gd name="connsiteY2" fmla="*/ 7954 h 7954"/>
              <a:gd name="connsiteX3" fmla="*/ 1919 w 12794"/>
              <a:gd name="connsiteY3" fmla="*/ 226 h 7954"/>
              <a:gd name="connsiteX0" fmla="*/ 1500 w 10000"/>
              <a:gd name="connsiteY0" fmla="*/ 284 h 10000"/>
              <a:gd name="connsiteX1" fmla="*/ 9999 w 10000"/>
              <a:gd name="connsiteY1" fmla="*/ 3252 h 10000"/>
              <a:gd name="connsiteX2" fmla="*/ 810 w 10000"/>
              <a:gd name="connsiteY2" fmla="*/ 10000 h 10000"/>
              <a:gd name="connsiteX3" fmla="*/ 1500 w 10000"/>
              <a:gd name="connsiteY3" fmla="*/ 284 h 10000"/>
              <a:gd name="connsiteX0" fmla="*/ 1500 w 10577"/>
              <a:gd name="connsiteY0" fmla="*/ 339 h 10055"/>
              <a:gd name="connsiteX1" fmla="*/ 9999 w 10577"/>
              <a:gd name="connsiteY1" fmla="*/ 3307 h 10055"/>
              <a:gd name="connsiteX2" fmla="*/ 810 w 10577"/>
              <a:gd name="connsiteY2" fmla="*/ 10055 h 10055"/>
              <a:gd name="connsiteX3" fmla="*/ 1500 w 10577"/>
              <a:gd name="connsiteY3" fmla="*/ 339 h 10055"/>
              <a:gd name="connsiteX0" fmla="*/ 1447 w 10553"/>
              <a:gd name="connsiteY0" fmla="*/ 2741 h 12457"/>
              <a:gd name="connsiteX1" fmla="*/ 8782 w 10553"/>
              <a:gd name="connsiteY1" fmla="*/ 120 h 12457"/>
              <a:gd name="connsiteX2" fmla="*/ 9946 w 10553"/>
              <a:gd name="connsiteY2" fmla="*/ 5709 h 12457"/>
              <a:gd name="connsiteX3" fmla="*/ 757 w 10553"/>
              <a:gd name="connsiteY3" fmla="*/ 12457 h 12457"/>
              <a:gd name="connsiteX4" fmla="*/ 1447 w 10553"/>
              <a:gd name="connsiteY4" fmla="*/ 2741 h 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" h="12457">
                <a:moveTo>
                  <a:pt x="1447" y="2741"/>
                </a:moveTo>
                <a:cubicBezTo>
                  <a:pt x="2784" y="685"/>
                  <a:pt x="7366" y="-375"/>
                  <a:pt x="8782" y="120"/>
                </a:cubicBezTo>
                <a:cubicBezTo>
                  <a:pt x="10198" y="615"/>
                  <a:pt x="11283" y="3653"/>
                  <a:pt x="9946" y="5709"/>
                </a:cubicBezTo>
                <a:cubicBezTo>
                  <a:pt x="8609" y="7765"/>
                  <a:pt x="3820" y="10208"/>
                  <a:pt x="757" y="12457"/>
                </a:cubicBezTo>
                <a:cubicBezTo>
                  <a:pt x="-660" y="11963"/>
                  <a:pt x="110" y="4797"/>
                  <a:pt x="1447" y="2741"/>
                </a:cubicBezTo>
                <a:close/>
              </a:path>
            </a:pathLst>
          </a:custGeom>
          <a:solidFill>
            <a:srgbClr val="6187FF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Блок-схема: об'єднання 6">
            <a:extLst>
              <a:ext uri="{FF2B5EF4-FFF2-40B4-BE49-F238E27FC236}">
                <a16:creationId xmlns:a16="http://schemas.microsoft.com/office/drawing/2014/main" xmlns="" id="{B497D430-740E-810C-45E8-CC6032938B54}"/>
              </a:ext>
            </a:extLst>
          </p:cNvPr>
          <p:cNvSpPr/>
          <p:nvPr/>
        </p:nvSpPr>
        <p:spPr>
          <a:xfrm rot="11998822">
            <a:off x="1136963" y="3481681"/>
            <a:ext cx="1135903" cy="13978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9783"/>
              <a:gd name="connsiteY0" fmla="*/ 0 h 11436"/>
              <a:gd name="connsiteX1" fmla="*/ 9783 w 9783"/>
              <a:gd name="connsiteY1" fmla="*/ 1436 h 11436"/>
              <a:gd name="connsiteX2" fmla="*/ 4783 w 9783"/>
              <a:gd name="connsiteY2" fmla="*/ 11436 h 11436"/>
              <a:gd name="connsiteX3" fmla="*/ 0 w 9783"/>
              <a:gd name="connsiteY3" fmla="*/ 0 h 11436"/>
              <a:gd name="connsiteX0" fmla="*/ 0 w 10000"/>
              <a:gd name="connsiteY0" fmla="*/ 3175 h 13175"/>
              <a:gd name="connsiteX1" fmla="*/ 10000 w 10000"/>
              <a:gd name="connsiteY1" fmla="*/ 4431 h 13175"/>
              <a:gd name="connsiteX2" fmla="*/ 4889 w 10000"/>
              <a:gd name="connsiteY2" fmla="*/ 13175 h 13175"/>
              <a:gd name="connsiteX3" fmla="*/ 0 w 10000"/>
              <a:gd name="connsiteY3" fmla="*/ 3175 h 13175"/>
              <a:gd name="connsiteX0" fmla="*/ 0 w 11244"/>
              <a:gd name="connsiteY0" fmla="*/ 3878 h 13878"/>
              <a:gd name="connsiteX1" fmla="*/ 11244 w 11244"/>
              <a:gd name="connsiteY1" fmla="*/ 2580 h 13878"/>
              <a:gd name="connsiteX2" fmla="*/ 4889 w 11244"/>
              <a:gd name="connsiteY2" fmla="*/ 13878 h 13878"/>
              <a:gd name="connsiteX3" fmla="*/ 0 w 11244"/>
              <a:gd name="connsiteY3" fmla="*/ 3878 h 13878"/>
              <a:gd name="connsiteX0" fmla="*/ 0 w 11244"/>
              <a:gd name="connsiteY0" fmla="*/ 4751 h 14751"/>
              <a:gd name="connsiteX1" fmla="*/ 11244 w 11244"/>
              <a:gd name="connsiteY1" fmla="*/ 3453 h 14751"/>
              <a:gd name="connsiteX2" fmla="*/ 4889 w 11244"/>
              <a:gd name="connsiteY2" fmla="*/ 14751 h 14751"/>
              <a:gd name="connsiteX3" fmla="*/ 0 w 11244"/>
              <a:gd name="connsiteY3" fmla="*/ 4751 h 14751"/>
              <a:gd name="connsiteX0" fmla="*/ 0 w 8933"/>
              <a:gd name="connsiteY0" fmla="*/ 4868 h 14608"/>
              <a:gd name="connsiteX1" fmla="*/ 8933 w 8933"/>
              <a:gd name="connsiteY1" fmla="*/ 3310 h 14608"/>
              <a:gd name="connsiteX2" fmla="*/ 2578 w 8933"/>
              <a:gd name="connsiteY2" fmla="*/ 14608 h 14608"/>
              <a:gd name="connsiteX3" fmla="*/ 0 w 8933"/>
              <a:gd name="connsiteY3" fmla="*/ 4868 h 14608"/>
              <a:gd name="connsiteX0" fmla="*/ 0 w 9701"/>
              <a:gd name="connsiteY0" fmla="*/ 2504 h 9172"/>
              <a:gd name="connsiteX1" fmla="*/ 9701 w 9701"/>
              <a:gd name="connsiteY1" fmla="*/ 3720 h 9172"/>
              <a:gd name="connsiteX2" fmla="*/ 2886 w 9701"/>
              <a:gd name="connsiteY2" fmla="*/ 9172 h 9172"/>
              <a:gd name="connsiteX3" fmla="*/ 0 w 9701"/>
              <a:gd name="connsiteY3" fmla="*/ 2504 h 9172"/>
              <a:gd name="connsiteX0" fmla="*/ 0 w 10025"/>
              <a:gd name="connsiteY0" fmla="*/ 2891 h 10161"/>
              <a:gd name="connsiteX1" fmla="*/ 10000 w 10025"/>
              <a:gd name="connsiteY1" fmla="*/ 4217 h 10161"/>
              <a:gd name="connsiteX2" fmla="*/ 2975 w 10025"/>
              <a:gd name="connsiteY2" fmla="*/ 10161 h 10161"/>
              <a:gd name="connsiteX3" fmla="*/ 0 w 10025"/>
              <a:gd name="connsiteY3" fmla="*/ 2891 h 10161"/>
              <a:gd name="connsiteX0" fmla="*/ 102 w 10127"/>
              <a:gd name="connsiteY0" fmla="*/ 2891 h 9773"/>
              <a:gd name="connsiteX1" fmla="*/ 10102 w 10127"/>
              <a:gd name="connsiteY1" fmla="*/ 4217 h 9773"/>
              <a:gd name="connsiteX2" fmla="*/ 0 w 10127"/>
              <a:gd name="connsiteY2" fmla="*/ 9773 h 9773"/>
              <a:gd name="connsiteX3" fmla="*/ 102 w 10127"/>
              <a:gd name="connsiteY3" fmla="*/ 2891 h 9773"/>
              <a:gd name="connsiteX0" fmla="*/ 101 w 9575"/>
              <a:gd name="connsiteY0" fmla="*/ 2644 h 9686"/>
              <a:gd name="connsiteX1" fmla="*/ 9519 w 9575"/>
              <a:gd name="connsiteY1" fmla="*/ 5125 h 9686"/>
              <a:gd name="connsiteX2" fmla="*/ 0 w 9575"/>
              <a:gd name="connsiteY2" fmla="*/ 9686 h 9686"/>
              <a:gd name="connsiteX3" fmla="*/ 101 w 9575"/>
              <a:gd name="connsiteY3" fmla="*/ 2644 h 9686"/>
              <a:gd name="connsiteX0" fmla="*/ 105 w 9581"/>
              <a:gd name="connsiteY0" fmla="*/ 2712 h 9982"/>
              <a:gd name="connsiteX1" fmla="*/ 9466 w 9581"/>
              <a:gd name="connsiteY1" fmla="*/ 5341 h 9982"/>
              <a:gd name="connsiteX2" fmla="*/ 0 w 9581"/>
              <a:gd name="connsiteY2" fmla="*/ 9982 h 9982"/>
              <a:gd name="connsiteX3" fmla="*/ 105 w 9581"/>
              <a:gd name="connsiteY3" fmla="*/ 2712 h 9982"/>
              <a:gd name="connsiteX0" fmla="*/ 110 w 11762"/>
              <a:gd name="connsiteY0" fmla="*/ 2908 h 10191"/>
              <a:gd name="connsiteX1" fmla="*/ 11757 w 11762"/>
              <a:gd name="connsiteY1" fmla="*/ 4824 h 10191"/>
              <a:gd name="connsiteX2" fmla="*/ 0 w 11762"/>
              <a:gd name="connsiteY2" fmla="*/ 10191 h 10191"/>
              <a:gd name="connsiteX3" fmla="*/ 110 w 11762"/>
              <a:gd name="connsiteY3" fmla="*/ 2908 h 10191"/>
              <a:gd name="connsiteX0" fmla="*/ 1214 w 11796"/>
              <a:gd name="connsiteY0" fmla="*/ 2769 h 10565"/>
              <a:gd name="connsiteX1" fmla="*/ 11757 w 11796"/>
              <a:gd name="connsiteY1" fmla="*/ 5198 h 10565"/>
              <a:gd name="connsiteX2" fmla="*/ 0 w 11796"/>
              <a:gd name="connsiteY2" fmla="*/ 10565 h 10565"/>
              <a:gd name="connsiteX3" fmla="*/ 1214 w 11796"/>
              <a:gd name="connsiteY3" fmla="*/ 2769 h 1056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1919 w 12794"/>
              <a:gd name="connsiteY0" fmla="*/ 226 h 7954"/>
              <a:gd name="connsiteX1" fmla="*/ 12793 w 12794"/>
              <a:gd name="connsiteY1" fmla="*/ 2587 h 7954"/>
              <a:gd name="connsiteX2" fmla="*/ 1036 w 12794"/>
              <a:gd name="connsiteY2" fmla="*/ 7954 h 7954"/>
              <a:gd name="connsiteX3" fmla="*/ 1919 w 12794"/>
              <a:gd name="connsiteY3" fmla="*/ 226 h 7954"/>
              <a:gd name="connsiteX0" fmla="*/ 1500 w 10000"/>
              <a:gd name="connsiteY0" fmla="*/ 284 h 10000"/>
              <a:gd name="connsiteX1" fmla="*/ 9999 w 10000"/>
              <a:gd name="connsiteY1" fmla="*/ 3252 h 10000"/>
              <a:gd name="connsiteX2" fmla="*/ 810 w 10000"/>
              <a:gd name="connsiteY2" fmla="*/ 10000 h 10000"/>
              <a:gd name="connsiteX3" fmla="*/ 1500 w 10000"/>
              <a:gd name="connsiteY3" fmla="*/ 284 h 10000"/>
              <a:gd name="connsiteX0" fmla="*/ 1500 w 10577"/>
              <a:gd name="connsiteY0" fmla="*/ 339 h 10055"/>
              <a:gd name="connsiteX1" fmla="*/ 9999 w 10577"/>
              <a:gd name="connsiteY1" fmla="*/ 3307 h 10055"/>
              <a:gd name="connsiteX2" fmla="*/ 810 w 10577"/>
              <a:gd name="connsiteY2" fmla="*/ 10055 h 10055"/>
              <a:gd name="connsiteX3" fmla="*/ 1500 w 10577"/>
              <a:gd name="connsiteY3" fmla="*/ 339 h 10055"/>
              <a:gd name="connsiteX0" fmla="*/ 1447 w 10553"/>
              <a:gd name="connsiteY0" fmla="*/ 2741 h 12457"/>
              <a:gd name="connsiteX1" fmla="*/ 8782 w 10553"/>
              <a:gd name="connsiteY1" fmla="*/ 120 h 12457"/>
              <a:gd name="connsiteX2" fmla="*/ 9946 w 10553"/>
              <a:gd name="connsiteY2" fmla="*/ 5709 h 12457"/>
              <a:gd name="connsiteX3" fmla="*/ 757 w 10553"/>
              <a:gd name="connsiteY3" fmla="*/ 12457 h 12457"/>
              <a:gd name="connsiteX4" fmla="*/ 1447 w 10553"/>
              <a:gd name="connsiteY4" fmla="*/ 2741 h 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" h="12457">
                <a:moveTo>
                  <a:pt x="1447" y="2741"/>
                </a:moveTo>
                <a:cubicBezTo>
                  <a:pt x="2784" y="685"/>
                  <a:pt x="7366" y="-375"/>
                  <a:pt x="8782" y="120"/>
                </a:cubicBezTo>
                <a:cubicBezTo>
                  <a:pt x="10198" y="615"/>
                  <a:pt x="11283" y="3653"/>
                  <a:pt x="9946" y="5709"/>
                </a:cubicBezTo>
                <a:cubicBezTo>
                  <a:pt x="8609" y="7765"/>
                  <a:pt x="3820" y="10208"/>
                  <a:pt x="757" y="12457"/>
                </a:cubicBezTo>
                <a:cubicBezTo>
                  <a:pt x="-660" y="11963"/>
                  <a:pt x="110" y="4797"/>
                  <a:pt x="1447" y="2741"/>
                </a:cubicBezTo>
                <a:close/>
              </a:path>
            </a:pathLst>
          </a:cu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4DCC23E0-AD86-A63B-D358-2C398D1280B2}"/>
              </a:ext>
            </a:extLst>
          </p:cNvPr>
          <p:cNvSpPr/>
          <p:nvPr/>
        </p:nvSpPr>
        <p:spPr>
          <a:xfrm>
            <a:off x="2005717" y="3322427"/>
            <a:ext cx="1055450" cy="927017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560B15-2295-2517-1EE7-5D7F89A4B81D}"/>
              </a:ext>
            </a:extLst>
          </p:cNvPr>
          <p:cNvSpPr txBox="1"/>
          <p:nvPr/>
        </p:nvSpPr>
        <p:spPr>
          <a:xfrm>
            <a:off x="2255605" y="3246723"/>
            <a:ext cx="443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6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Блок-схема: об'єднання 6">
            <a:extLst>
              <a:ext uri="{FF2B5EF4-FFF2-40B4-BE49-F238E27FC236}">
                <a16:creationId xmlns:a16="http://schemas.microsoft.com/office/drawing/2014/main" xmlns="" id="{7FB227F4-EF54-7D27-2097-D296323CB21C}"/>
              </a:ext>
            </a:extLst>
          </p:cNvPr>
          <p:cNvSpPr/>
          <p:nvPr/>
        </p:nvSpPr>
        <p:spPr>
          <a:xfrm rot="3377243">
            <a:off x="5272939" y="1333598"/>
            <a:ext cx="468607" cy="70200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9783"/>
              <a:gd name="connsiteY0" fmla="*/ 0 h 11436"/>
              <a:gd name="connsiteX1" fmla="*/ 9783 w 9783"/>
              <a:gd name="connsiteY1" fmla="*/ 1436 h 11436"/>
              <a:gd name="connsiteX2" fmla="*/ 4783 w 9783"/>
              <a:gd name="connsiteY2" fmla="*/ 11436 h 11436"/>
              <a:gd name="connsiteX3" fmla="*/ 0 w 9783"/>
              <a:gd name="connsiteY3" fmla="*/ 0 h 11436"/>
              <a:gd name="connsiteX0" fmla="*/ 0 w 10000"/>
              <a:gd name="connsiteY0" fmla="*/ 3175 h 13175"/>
              <a:gd name="connsiteX1" fmla="*/ 10000 w 10000"/>
              <a:gd name="connsiteY1" fmla="*/ 4431 h 13175"/>
              <a:gd name="connsiteX2" fmla="*/ 4889 w 10000"/>
              <a:gd name="connsiteY2" fmla="*/ 13175 h 13175"/>
              <a:gd name="connsiteX3" fmla="*/ 0 w 10000"/>
              <a:gd name="connsiteY3" fmla="*/ 3175 h 13175"/>
              <a:gd name="connsiteX0" fmla="*/ 0 w 11244"/>
              <a:gd name="connsiteY0" fmla="*/ 3878 h 13878"/>
              <a:gd name="connsiteX1" fmla="*/ 11244 w 11244"/>
              <a:gd name="connsiteY1" fmla="*/ 2580 h 13878"/>
              <a:gd name="connsiteX2" fmla="*/ 4889 w 11244"/>
              <a:gd name="connsiteY2" fmla="*/ 13878 h 13878"/>
              <a:gd name="connsiteX3" fmla="*/ 0 w 11244"/>
              <a:gd name="connsiteY3" fmla="*/ 3878 h 13878"/>
              <a:gd name="connsiteX0" fmla="*/ 0 w 11244"/>
              <a:gd name="connsiteY0" fmla="*/ 4751 h 14751"/>
              <a:gd name="connsiteX1" fmla="*/ 11244 w 11244"/>
              <a:gd name="connsiteY1" fmla="*/ 3453 h 14751"/>
              <a:gd name="connsiteX2" fmla="*/ 4889 w 11244"/>
              <a:gd name="connsiteY2" fmla="*/ 14751 h 14751"/>
              <a:gd name="connsiteX3" fmla="*/ 0 w 11244"/>
              <a:gd name="connsiteY3" fmla="*/ 4751 h 14751"/>
              <a:gd name="connsiteX0" fmla="*/ 0 w 8933"/>
              <a:gd name="connsiteY0" fmla="*/ 4868 h 14608"/>
              <a:gd name="connsiteX1" fmla="*/ 8933 w 8933"/>
              <a:gd name="connsiteY1" fmla="*/ 3310 h 14608"/>
              <a:gd name="connsiteX2" fmla="*/ 2578 w 8933"/>
              <a:gd name="connsiteY2" fmla="*/ 14608 h 14608"/>
              <a:gd name="connsiteX3" fmla="*/ 0 w 8933"/>
              <a:gd name="connsiteY3" fmla="*/ 4868 h 14608"/>
              <a:gd name="connsiteX0" fmla="*/ 0 w 9701"/>
              <a:gd name="connsiteY0" fmla="*/ 2504 h 9172"/>
              <a:gd name="connsiteX1" fmla="*/ 9701 w 9701"/>
              <a:gd name="connsiteY1" fmla="*/ 3720 h 9172"/>
              <a:gd name="connsiteX2" fmla="*/ 2886 w 9701"/>
              <a:gd name="connsiteY2" fmla="*/ 9172 h 9172"/>
              <a:gd name="connsiteX3" fmla="*/ 0 w 9701"/>
              <a:gd name="connsiteY3" fmla="*/ 2504 h 9172"/>
              <a:gd name="connsiteX0" fmla="*/ 0 w 10025"/>
              <a:gd name="connsiteY0" fmla="*/ 2891 h 10161"/>
              <a:gd name="connsiteX1" fmla="*/ 10000 w 10025"/>
              <a:gd name="connsiteY1" fmla="*/ 4217 h 10161"/>
              <a:gd name="connsiteX2" fmla="*/ 2975 w 10025"/>
              <a:gd name="connsiteY2" fmla="*/ 10161 h 10161"/>
              <a:gd name="connsiteX3" fmla="*/ 0 w 10025"/>
              <a:gd name="connsiteY3" fmla="*/ 2891 h 10161"/>
              <a:gd name="connsiteX0" fmla="*/ 102 w 10127"/>
              <a:gd name="connsiteY0" fmla="*/ 2891 h 9773"/>
              <a:gd name="connsiteX1" fmla="*/ 10102 w 10127"/>
              <a:gd name="connsiteY1" fmla="*/ 4217 h 9773"/>
              <a:gd name="connsiteX2" fmla="*/ 0 w 10127"/>
              <a:gd name="connsiteY2" fmla="*/ 9773 h 9773"/>
              <a:gd name="connsiteX3" fmla="*/ 102 w 10127"/>
              <a:gd name="connsiteY3" fmla="*/ 2891 h 9773"/>
              <a:gd name="connsiteX0" fmla="*/ 101 w 9575"/>
              <a:gd name="connsiteY0" fmla="*/ 2644 h 9686"/>
              <a:gd name="connsiteX1" fmla="*/ 9519 w 9575"/>
              <a:gd name="connsiteY1" fmla="*/ 5125 h 9686"/>
              <a:gd name="connsiteX2" fmla="*/ 0 w 9575"/>
              <a:gd name="connsiteY2" fmla="*/ 9686 h 9686"/>
              <a:gd name="connsiteX3" fmla="*/ 101 w 9575"/>
              <a:gd name="connsiteY3" fmla="*/ 2644 h 9686"/>
              <a:gd name="connsiteX0" fmla="*/ 105 w 9581"/>
              <a:gd name="connsiteY0" fmla="*/ 2712 h 9982"/>
              <a:gd name="connsiteX1" fmla="*/ 9466 w 9581"/>
              <a:gd name="connsiteY1" fmla="*/ 5341 h 9982"/>
              <a:gd name="connsiteX2" fmla="*/ 0 w 9581"/>
              <a:gd name="connsiteY2" fmla="*/ 9982 h 9982"/>
              <a:gd name="connsiteX3" fmla="*/ 105 w 9581"/>
              <a:gd name="connsiteY3" fmla="*/ 2712 h 9982"/>
              <a:gd name="connsiteX0" fmla="*/ 110 w 11762"/>
              <a:gd name="connsiteY0" fmla="*/ 2908 h 10191"/>
              <a:gd name="connsiteX1" fmla="*/ 11757 w 11762"/>
              <a:gd name="connsiteY1" fmla="*/ 4824 h 10191"/>
              <a:gd name="connsiteX2" fmla="*/ 0 w 11762"/>
              <a:gd name="connsiteY2" fmla="*/ 10191 h 10191"/>
              <a:gd name="connsiteX3" fmla="*/ 110 w 11762"/>
              <a:gd name="connsiteY3" fmla="*/ 2908 h 10191"/>
              <a:gd name="connsiteX0" fmla="*/ 1214 w 11796"/>
              <a:gd name="connsiteY0" fmla="*/ 2769 h 10565"/>
              <a:gd name="connsiteX1" fmla="*/ 11757 w 11796"/>
              <a:gd name="connsiteY1" fmla="*/ 5198 h 10565"/>
              <a:gd name="connsiteX2" fmla="*/ 0 w 11796"/>
              <a:gd name="connsiteY2" fmla="*/ 10565 h 10565"/>
              <a:gd name="connsiteX3" fmla="*/ 1214 w 11796"/>
              <a:gd name="connsiteY3" fmla="*/ 2769 h 1056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1919 w 12794"/>
              <a:gd name="connsiteY0" fmla="*/ 226 h 7954"/>
              <a:gd name="connsiteX1" fmla="*/ 12793 w 12794"/>
              <a:gd name="connsiteY1" fmla="*/ 2587 h 7954"/>
              <a:gd name="connsiteX2" fmla="*/ 1036 w 12794"/>
              <a:gd name="connsiteY2" fmla="*/ 7954 h 7954"/>
              <a:gd name="connsiteX3" fmla="*/ 1919 w 12794"/>
              <a:gd name="connsiteY3" fmla="*/ 226 h 7954"/>
              <a:gd name="connsiteX0" fmla="*/ 1500 w 10000"/>
              <a:gd name="connsiteY0" fmla="*/ 284 h 10000"/>
              <a:gd name="connsiteX1" fmla="*/ 9999 w 10000"/>
              <a:gd name="connsiteY1" fmla="*/ 3252 h 10000"/>
              <a:gd name="connsiteX2" fmla="*/ 810 w 10000"/>
              <a:gd name="connsiteY2" fmla="*/ 10000 h 10000"/>
              <a:gd name="connsiteX3" fmla="*/ 1500 w 10000"/>
              <a:gd name="connsiteY3" fmla="*/ 284 h 10000"/>
              <a:gd name="connsiteX0" fmla="*/ 1500 w 10577"/>
              <a:gd name="connsiteY0" fmla="*/ 339 h 10055"/>
              <a:gd name="connsiteX1" fmla="*/ 9999 w 10577"/>
              <a:gd name="connsiteY1" fmla="*/ 3307 h 10055"/>
              <a:gd name="connsiteX2" fmla="*/ 810 w 10577"/>
              <a:gd name="connsiteY2" fmla="*/ 10055 h 10055"/>
              <a:gd name="connsiteX3" fmla="*/ 1500 w 10577"/>
              <a:gd name="connsiteY3" fmla="*/ 339 h 10055"/>
              <a:gd name="connsiteX0" fmla="*/ 1447 w 10553"/>
              <a:gd name="connsiteY0" fmla="*/ 2741 h 12457"/>
              <a:gd name="connsiteX1" fmla="*/ 8782 w 10553"/>
              <a:gd name="connsiteY1" fmla="*/ 120 h 12457"/>
              <a:gd name="connsiteX2" fmla="*/ 9946 w 10553"/>
              <a:gd name="connsiteY2" fmla="*/ 5709 h 12457"/>
              <a:gd name="connsiteX3" fmla="*/ 757 w 10553"/>
              <a:gd name="connsiteY3" fmla="*/ 12457 h 12457"/>
              <a:gd name="connsiteX4" fmla="*/ 1447 w 10553"/>
              <a:gd name="connsiteY4" fmla="*/ 2741 h 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" h="12457">
                <a:moveTo>
                  <a:pt x="1447" y="2741"/>
                </a:moveTo>
                <a:cubicBezTo>
                  <a:pt x="2784" y="685"/>
                  <a:pt x="7366" y="-375"/>
                  <a:pt x="8782" y="120"/>
                </a:cubicBezTo>
                <a:cubicBezTo>
                  <a:pt x="10198" y="615"/>
                  <a:pt x="11283" y="3653"/>
                  <a:pt x="9946" y="5709"/>
                </a:cubicBezTo>
                <a:cubicBezTo>
                  <a:pt x="8609" y="7765"/>
                  <a:pt x="3820" y="10208"/>
                  <a:pt x="757" y="12457"/>
                </a:cubicBezTo>
                <a:cubicBezTo>
                  <a:pt x="-660" y="11963"/>
                  <a:pt x="110" y="4797"/>
                  <a:pt x="1447" y="2741"/>
                </a:cubicBezTo>
                <a:close/>
              </a:path>
            </a:pathLst>
          </a:custGeom>
          <a:solidFill>
            <a:srgbClr val="6A91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C8A7BD-29B9-131A-C8A8-699286D884B0}"/>
              </a:ext>
            </a:extLst>
          </p:cNvPr>
          <p:cNvSpPr txBox="1"/>
          <p:nvPr/>
        </p:nvSpPr>
        <p:spPr>
          <a:xfrm>
            <a:off x="6024205" y="1319407"/>
            <a:ext cx="524966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Як утворити число з попереднього чи наступного числа?</a:t>
            </a:r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16" name="Блок-схема: об'єднання 6">
            <a:extLst>
              <a:ext uri="{FF2B5EF4-FFF2-40B4-BE49-F238E27FC236}">
                <a16:creationId xmlns:a16="http://schemas.microsoft.com/office/drawing/2014/main" xmlns="" id="{1E8A0ECE-1FD0-295A-FEA9-4A73C8E6630C}"/>
              </a:ext>
            </a:extLst>
          </p:cNvPr>
          <p:cNvSpPr/>
          <p:nvPr/>
        </p:nvSpPr>
        <p:spPr>
          <a:xfrm rot="3377243">
            <a:off x="5272939" y="2521250"/>
            <a:ext cx="468607" cy="70200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9783"/>
              <a:gd name="connsiteY0" fmla="*/ 0 h 11436"/>
              <a:gd name="connsiteX1" fmla="*/ 9783 w 9783"/>
              <a:gd name="connsiteY1" fmla="*/ 1436 h 11436"/>
              <a:gd name="connsiteX2" fmla="*/ 4783 w 9783"/>
              <a:gd name="connsiteY2" fmla="*/ 11436 h 11436"/>
              <a:gd name="connsiteX3" fmla="*/ 0 w 9783"/>
              <a:gd name="connsiteY3" fmla="*/ 0 h 11436"/>
              <a:gd name="connsiteX0" fmla="*/ 0 w 10000"/>
              <a:gd name="connsiteY0" fmla="*/ 3175 h 13175"/>
              <a:gd name="connsiteX1" fmla="*/ 10000 w 10000"/>
              <a:gd name="connsiteY1" fmla="*/ 4431 h 13175"/>
              <a:gd name="connsiteX2" fmla="*/ 4889 w 10000"/>
              <a:gd name="connsiteY2" fmla="*/ 13175 h 13175"/>
              <a:gd name="connsiteX3" fmla="*/ 0 w 10000"/>
              <a:gd name="connsiteY3" fmla="*/ 3175 h 13175"/>
              <a:gd name="connsiteX0" fmla="*/ 0 w 11244"/>
              <a:gd name="connsiteY0" fmla="*/ 3878 h 13878"/>
              <a:gd name="connsiteX1" fmla="*/ 11244 w 11244"/>
              <a:gd name="connsiteY1" fmla="*/ 2580 h 13878"/>
              <a:gd name="connsiteX2" fmla="*/ 4889 w 11244"/>
              <a:gd name="connsiteY2" fmla="*/ 13878 h 13878"/>
              <a:gd name="connsiteX3" fmla="*/ 0 w 11244"/>
              <a:gd name="connsiteY3" fmla="*/ 3878 h 13878"/>
              <a:gd name="connsiteX0" fmla="*/ 0 w 11244"/>
              <a:gd name="connsiteY0" fmla="*/ 4751 h 14751"/>
              <a:gd name="connsiteX1" fmla="*/ 11244 w 11244"/>
              <a:gd name="connsiteY1" fmla="*/ 3453 h 14751"/>
              <a:gd name="connsiteX2" fmla="*/ 4889 w 11244"/>
              <a:gd name="connsiteY2" fmla="*/ 14751 h 14751"/>
              <a:gd name="connsiteX3" fmla="*/ 0 w 11244"/>
              <a:gd name="connsiteY3" fmla="*/ 4751 h 14751"/>
              <a:gd name="connsiteX0" fmla="*/ 0 w 8933"/>
              <a:gd name="connsiteY0" fmla="*/ 4868 h 14608"/>
              <a:gd name="connsiteX1" fmla="*/ 8933 w 8933"/>
              <a:gd name="connsiteY1" fmla="*/ 3310 h 14608"/>
              <a:gd name="connsiteX2" fmla="*/ 2578 w 8933"/>
              <a:gd name="connsiteY2" fmla="*/ 14608 h 14608"/>
              <a:gd name="connsiteX3" fmla="*/ 0 w 8933"/>
              <a:gd name="connsiteY3" fmla="*/ 4868 h 14608"/>
              <a:gd name="connsiteX0" fmla="*/ 0 w 9701"/>
              <a:gd name="connsiteY0" fmla="*/ 2504 h 9172"/>
              <a:gd name="connsiteX1" fmla="*/ 9701 w 9701"/>
              <a:gd name="connsiteY1" fmla="*/ 3720 h 9172"/>
              <a:gd name="connsiteX2" fmla="*/ 2886 w 9701"/>
              <a:gd name="connsiteY2" fmla="*/ 9172 h 9172"/>
              <a:gd name="connsiteX3" fmla="*/ 0 w 9701"/>
              <a:gd name="connsiteY3" fmla="*/ 2504 h 9172"/>
              <a:gd name="connsiteX0" fmla="*/ 0 w 10025"/>
              <a:gd name="connsiteY0" fmla="*/ 2891 h 10161"/>
              <a:gd name="connsiteX1" fmla="*/ 10000 w 10025"/>
              <a:gd name="connsiteY1" fmla="*/ 4217 h 10161"/>
              <a:gd name="connsiteX2" fmla="*/ 2975 w 10025"/>
              <a:gd name="connsiteY2" fmla="*/ 10161 h 10161"/>
              <a:gd name="connsiteX3" fmla="*/ 0 w 10025"/>
              <a:gd name="connsiteY3" fmla="*/ 2891 h 10161"/>
              <a:gd name="connsiteX0" fmla="*/ 102 w 10127"/>
              <a:gd name="connsiteY0" fmla="*/ 2891 h 9773"/>
              <a:gd name="connsiteX1" fmla="*/ 10102 w 10127"/>
              <a:gd name="connsiteY1" fmla="*/ 4217 h 9773"/>
              <a:gd name="connsiteX2" fmla="*/ 0 w 10127"/>
              <a:gd name="connsiteY2" fmla="*/ 9773 h 9773"/>
              <a:gd name="connsiteX3" fmla="*/ 102 w 10127"/>
              <a:gd name="connsiteY3" fmla="*/ 2891 h 9773"/>
              <a:gd name="connsiteX0" fmla="*/ 101 w 9575"/>
              <a:gd name="connsiteY0" fmla="*/ 2644 h 9686"/>
              <a:gd name="connsiteX1" fmla="*/ 9519 w 9575"/>
              <a:gd name="connsiteY1" fmla="*/ 5125 h 9686"/>
              <a:gd name="connsiteX2" fmla="*/ 0 w 9575"/>
              <a:gd name="connsiteY2" fmla="*/ 9686 h 9686"/>
              <a:gd name="connsiteX3" fmla="*/ 101 w 9575"/>
              <a:gd name="connsiteY3" fmla="*/ 2644 h 9686"/>
              <a:gd name="connsiteX0" fmla="*/ 105 w 9581"/>
              <a:gd name="connsiteY0" fmla="*/ 2712 h 9982"/>
              <a:gd name="connsiteX1" fmla="*/ 9466 w 9581"/>
              <a:gd name="connsiteY1" fmla="*/ 5341 h 9982"/>
              <a:gd name="connsiteX2" fmla="*/ 0 w 9581"/>
              <a:gd name="connsiteY2" fmla="*/ 9982 h 9982"/>
              <a:gd name="connsiteX3" fmla="*/ 105 w 9581"/>
              <a:gd name="connsiteY3" fmla="*/ 2712 h 9982"/>
              <a:gd name="connsiteX0" fmla="*/ 110 w 11762"/>
              <a:gd name="connsiteY0" fmla="*/ 2908 h 10191"/>
              <a:gd name="connsiteX1" fmla="*/ 11757 w 11762"/>
              <a:gd name="connsiteY1" fmla="*/ 4824 h 10191"/>
              <a:gd name="connsiteX2" fmla="*/ 0 w 11762"/>
              <a:gd name="connsiteY2" fmla="*/ 10191 h 10191"/>
              <a:gd name="connsiteX3" fmla="*/ 110 w 11762"/>
              <a:gd name="connsiteY3" fmla="*/ 2908 h 10191"/>
              <a:gd name="connsiteX0" fmla="*/ 1214 w 11796"/>
              <a:gd name="connsiteY0" fmla="*/ 2769 h 10565"/>
              <a:gd name="connsiteX1" fmla="*/ 11757 w 11796"/>
              <a:gd name="connsiteY1" fmla="*/ 5198 h 10565"/>
              <a:gd name="connsiteX2" fmla="*/ 0 w 11796"/>
              <a:gd name="connsiteY2" fmla="*/ 10565 h 10565"/>
              <a:gd name="connsiteX3" fmla="*/ 1214 w 11796"/>
              <a:gd name="connsiteY3" fmla="*/ 2769 h 1056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1919 w 12794"/>
              <a:gd name="connsiteY0" fmla="*/ 226 h 7954"/>
              <a:gd name="connsiteX1" fmla="*/ 12793 w 12794"/>
              <a:gd name="connsiteY1" fmla="*/ 2587 h 7954"/>
              <a:gd name="connsiteX2" fmla="*/ 1036 w 12794"/>
              <a:gd name="connsiteY2" fmla="*/ 7954 h 7954"/>
              <a:gd name="connsiteX3" fmla="*/ 1919 w 12794"/>
              <a:gd name="connsiteY3" fmla="*/ 226 h 7954"/>
              <a:gd name="connsiteX0" fmla="*/ 1500 w 10000"/>
              <a:gd name="connsiteY0" fmla="*/ 284 h 10000"/>
              <a:gd name="connsiteX1" fmla="*/ 9999 w 10000"/>
              <a:gd name="connsiteY1" fmla="*/ 3252 h 10000"/>
              <a:gd name="connsiteX2" fmla="*/ 810 w 10000"/>
              <a:gd name="connsiteY2" fmla="*/ 10000 h 10000"/>
              <a:gd name="connsiteX3" fmla="*/ 1500 w 10000"/>
              <a:gd name="connsiteY3" fmla="*/ 284 h 10000"/>
              <a:gd name="connsiteX0" fmla="*/ 1500 w 10577"/>
              <a:gd name="connsiteY0" fmla="*/ 339 h 10055"/>
              <a:gd name="connsiteX1" fmla="*/ 9999 w 10577"/>
              <a:gd name="connsiteY1" fmla="*/ 3307 h 10055"/>
              <a:gd name="connsiteX2" fmla="*/ 810 w 10577"/>
              <a:gd name="connsiteY2" fmla="*/ 10055 h 10055"/>
              <a:gd name="connsiteX3" fmla="*/ 1500 w 10577"/>
              <a:gd name="connsiteY3" fmla="*/ 339 h 10055"/>
              <a:gd name="connsiteX0" fmla="*/ 1447 w 10553"/>
              <a:gd name="connsiteY0" fmla="*/ 2741 h 12457"/>
              <a:gd name="connsiteX1" fmla="*/ 8782 w 10553"/>
              <a:gd name="connsiteY1" fmla="*/ 120 h 12457"/>
              <a:gd name="connsiteX2" fmla="*/ 9946 w 10553"/>
              <a:gd name="connsiteY2" fmla="*/ 5709 h 12457"/>
              <a:gd name="connsiteX3" fmla="*/ 757 w 10553"/>
              <a:gd name="connsiteY3" fmla="*/ 12457 h 12457"/>
              <a:gd name="connsiteX4" fmla="*/ 1447 w 10553"/>
              <a:gd name="connsiteY4" fmla="*/ 2741 h 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" h="12457">
                <a:moveTo>
                  <a:pt x="1447" y="2741"/>
                </a:moveTo>
                <a:cubicBezTo>
                  <a:pt x="2784" y="685"/>
                  <a:pt x="7366" y="-375"/>
                  <a:pt x="8782" y="120"/>
                </a:cubicBezTo>
                <a:cubicBezTo>
                  <a:pt x="10198" y="615"/>
                  <a:pt x="11283" y="3653"/>
                  <a:pt x="9946" y="5709"/>
                </a:cubicBezTo>
                <a:cubicBezTo>
                  <a:pt x="8609" y="7765"/>
                  <a:pt x="3820" y="10208"/>
                  <a:pt x="757" y="12457"/>
                </a:cubicBezTo>
                <a:cubicBezTo>
                  <a:pt x="-660" y="11963"/>
                  <a:pt x="110" y="4797"/>
                  <a:pt x="1447" y="2741"/>
                </a:cubicBezTo>
                <a:close/>
              </a:path>
            </a:pathLst>
          </a:custGeom>
          <a:solidFill>
            <a:srgbClr val="FF5A3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Блок-схема: об'єднання 6">
            <a:extLst>
              <a:ext uri="{FF2B5EF4-FFF2-40B4-BE49-F238E27FC236}">
                <a16:creationId xmlns:a16="http://schemas.microsoft.com/office/drawing/2014/main" xmlns="" id="{8ABA94A1-1331-9173-CC0A-A2F10DB2058F}"/>
              </a:ext>
            </a:extLst>
          </p:cNvPr>
          <p:cNvSpPr/>
          <p:nvPr/>
        </p:nvSpPr>
        <p:spPr>
          <a:xfrm rot="3377243">
            <a:off x="5272939" y="3565985"/>
            <a:ext cx="468607" cy="70200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9783"/>
              <a:gd name="connsiteY0" fmla="*/ 0 h 11436"/>
              <a:gd name="connsiteX1" fmla="*/ 9783 w 9783"/>
              <a:gd name="connsiteY1" fmla="*/ 1436 h 11436"/>
              <a:gd name="connsiteX2" fmla="*/ 4783 w 9783"/>
              <a:gd name="connsiteY2" fmla="*/ 11436 h 11436"/>
              <a:gd name="connsiteX3" fmla="*/ 0 w 9783"/>
              <a:gd name="connsiteY3" fmla="*/ 0 h 11436"/>
              <a:gd name="connsiteX0" fmla="*/ 0 w 10000"/>
              <a:gd name="connsiteY0" fmla="*/ 3175 h 13175"/>
              <a:gd name="connsiteX1" fmla="*/ 10000 w 10000"/>
              <a:gd name="connsiteY1" fmla="*/ 4431 h 13175"/>
              <a:gd name="connsiteX2" fmla="*/ 4889 w 10000"/>
              <a:gd name="connsiteY2" fmla="*/ 13175 h 13175"/>
              <a:gd name="connsiteX3" fmla="*/ 0 w 10000"/>
              <a:gd name="connsiteY3" fmla="*/ 3175 h 13175"/>
              <a:gd name="connsiteX0" fmla="*/ 0 w 11244"/>
              <a:gd name="connsiteY0" fmla="*/ 3878 h 13878"/>
              <a:gd name="connsiteX1" fmla="*/ 11244 w 11244"/>
              <a:gd name="connsiteY1" fmla="*/ 2580 h 13878"/>
              <a:gd name="connsiteX2" fmla="*/ 4889 w 11244"/>
              <a:gd name="connsiteY2" fmla="*/ 13878 h 13878"/>
              <a:gd name="connsiteX3" fmla="*/ 0 w 11244"/>
              <a:gd name="connsiteY3" fmla="*/ 3878 h 13878"/>
              <a:gd name="connsiteX0" fmla="*/ 0 w 11244"/>
              <a:gd name="connsiteY0" fmla="*/ 4751 h 14751"/>
              <a:gd name="connsiteX1" fmla="*/ 11244 w 11244"/>
              <a:gd name="connsiteY1" fmla="*/ 3453 h 14751"/>
              <a:gd name="connsiteX2" fmla="*/ 4889 w 11244"/>
              <a:gd name="connsiteY2" fmla="*/ 14751 h 14751"/>
              <a:gd name="connsiteX3" fmla="*/ 0 w 11244"/>
              <a:gd name="connsiteY3" fmla="*/ 4751 h 14751"/>
              <a:gd name="connsiteX0" fmla="*/ 0 w 8933"/>
              <a:gd name="connsiteY0" fmla="*/ 4868 h 14608"/>
              <a:gd name="connsiteX1" fmla="*/ 8933 w 8933"/>
              <a:gd name="connsiteY1" fmla="*/ 3310 h 14608"/>
              <a:gd name="connsiteX2" fmla="*/ 2578 w 8933"/>
              <a:gd name="connsiteY2" fmla="*/ 14608 h 14608"/>
              <a:gd name="connsiteX3" fmla="*/ 0 w 8933"/>
              <a:gd name="connsiteY3" fmla="*/ 4868 h 14608"/>
              <a:gd name="connsiteX0" fmla="*/ 0 w 9701"/>
              <a:gd name="connsiteY0" fmla="*/ 2504 h 9172"/>
              <a:gd name="connsiteX1" fmla="*/ 9701 w 9701"/>
              <a:gd name="connsiteY1" fmla="*/ 3720 h 9172"/>
              <a:gd name="connsiteX2" fmla="*/ 2886 w 9701"/>
              <a:gd name="connsiteY2" fmla="*/ 9172 h 9172"/>
              <a:gd name="connsiteX3" fmla="*/ 0 w 9701"/>
              <a:gd name="connsiteY3" fmla="*/ 2504 h 9172"/>
              <a:gd name="connsiteX0" fmla="*/ 0 w 10025"/>
              <a:gd name="connsiteY0" fmla="*/ 2891 h 10161"/>
              <a:gd name="connsiteX1" fmla="*/ 10000 w 10025"/>
              <a:gd name="connsiteY1" fmla="*/ 4217 h 10161"/>
              <a:gd name="connsiteX2" fmla="*/ 2975 w 10025"/>
              <a:gd name="connsiteY2" fmla="*/ 10161 h 10161"/>
              <a:gd name="connsiteX3" fmla="*/ 0 w 10025"/>
              <a:gd name="connsiteY3" fmla="*/ 2891 h 10161"/>
              <a:gd name="connsiteX0" fmla="*/ 102 w 10127"/>
              <a:gd name="connsiteY0" fmla="*/ 2891 h 9773"/>
              <a:gd name="connsiteX1" fmla="*/ 10102 w 10127"/>
              <a:gd name="connsiteY1" fmla="*/ 4217 h 9773"/>
              <a:gd name="connsiteX2" fmla="*/ 0 w 10127"/>
              <a:gd name="connsiteY2" fmla="*/ 9773 h 9773"/>
              <a:gd name="connsiteX3" fmla="*/ 102 w 10127"/>
              <a:gd name="connsiteY3" fmla="*/ 2891 h 9773"/>
              <a:gd name="connsiteX0" fmla="*/ 101 w 9575"/>
              <a:gd name="connsiteY0" fmla="*/ 2644 h 9686"/>
              <a:gd name="connsiteX1" fmla="*/ 9519 w 9575"/>
              <a:gd name="connsiteY1" fmla="*/ 5125 h 9686"/>
              <a:gd name="connsiteX2" fmla="*/ 0 w 9575"/>
              <a:gd name="connsiteY2" fmla="*/ 9686 h 9686"/>
              <a:gd name="connsiteX3" fmla="*/ 101 w 9575"/>
              <a:gd name="connsiteY3" fmla="*/ 2644 h 9686"/>
              <a:gd name="connsiteX0" fmla="*/ 105 w 9581"/>
              <a:gd name="connsiteY0" fmla="*/ 2712 h 9982"/>
              <a:gd name="connsiteX1" fmla="*/ 9466 w 9581"/>
              <a:gd name="connsiteY1" fmla="*/ 5341 h 9982"/>
              <a:gd name="connsiteX2" fmla="*/ 0 w 9581"/>
              <a:gd name="connsiteY2" fmla="*/ 9982 h 9982"/>
              <a:gd name="connsiteX3" fmla="*/ 105 w 9581"/>
              <a:gd name="connsiteY3" fmla="*/ 2712 h 9982"/>
              <a:gd name="connsiteX0" fmla="*/ 110 w 11762"/>
              <a:gd name="connsiteY0" fmla="*/ 2908 h 10191"/>
              <a:gd name="connsiteX1" fmla="*/ 11757 w 11762"/>
              <a:gd name="connsiteY1" fmla="*/ 4824 h 10191"/>
              <a:gd name="connsiteX2" fmla="*/ 0 w 11762"/>
              <a:gd name="connsiteY2" fmla="*/ 10191 h 10191"/>
              <a:gd name="connsiteX3" fmla="*/ 110 w 11762"/>
              <a:gd name="connsiteY3" fmla="*/ 2908 h 10191"/>
              <a:gd name="connsiteX0" fmla="*/ 1214 w 11796"/>
              <a:gd name="connsiteY0" fmla="*/ 2769 h 10565"/>
              <a:gd name="connsiteX1" fmla="*/ 11757 w 11796"/>
              <a:gd name="connsiteY1" fmla="*/ 5198 h 10565"/>
              <a:gd name="connsiteX2" fmla="*/ 0 w 11796"/>
              <a:gd name="connsiteY2" fmla="*/ 10565 h 10565"/>
              <a:gd name="connsiteX3" fmla="*/ 1214 w 11796"/>
              <a:gd name="connsiteY3" fmla="*/ 2769 h 1056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1919 w 12794"/>
              <a:gd name="connsiteY0" fmla="*/ 226 h 7954"/>
              <a:gd name="connsiteX1" fmla="*/ 12793 w 12794"/>
              <a:gd name="connsiteY1" fmla="*/ 2587 h 7954"/>
              <a:gd name="connsiteX2" fmla="*/ 1036 w 12794"/>
              <a:gd name="connsiteY2" fmla="*/ 7954 h 7954"/>
              <a:gd name="connsiteX3" fmla="*/ 1919 w 12794"/>
              <a:gd name="connsiteY3" fmla="*/ 226 h 7954"/>
              <a:gd name="connsiteX0" fmla="*/ 1500 w 10000"/>
              <a:gd name="connsiteY0" fmla="*/ 284 h 10000"/>
              <a:gd name="connsiteX1" fmla="*/ 9999 w 10000"/>
              <a:gd name="connsiteY1" fmla="*/ 3252 h 10000"/>
              <a:gd name="connsiteX2" fmla="*/ 810 w 10000"/>
              <a:gd name="connsiteY2" fmla="*/ 10000 h 10000"/>
              <a:gd name="connsiteX3" fmla="*/ 1500 w 10000"/>
              <a:gd name="connsiteY3" fmla="*/ 284 h 10000"/>
              <a:gd name="connsiteX0" fmla="*/ 1500 w 10577"/>
              <a:gd name="connsiteY0" fmla="*/ 339 h 10055"/>
              <a:gd name="connsiteX1" fmla="*/ 9999 w 10577"/>
              <a:gd name="connsiteY1" fmla="*/ 3307 h 10055"/>
              <a:gd name="connsiteX2" fmla="*/ 810 w 10577"/>
              <a:gd name="connsiteY2" fmla="*/ 10055 h 10055"/>
              <a:gd name="connsiteX3" fmla="*/ 1500 w 10577"/>
              <a:gd name="connsiteY3" fmla="*/ 339 h 10055"/>
              <a:gd name="connsiteX0" fmla="*/ 1447 w 10553"/>
              <a:gd name="connsiteY0" fmla="*/ 2741 h 12457"/>
              <a:gd name="connsiteX1" fmla="*/ 8782 w 10553"/>
              <a:gd name="connsiteY1" fmla="*/ 120 h 12457"/>
              <a:gd name="connsiteX2" fmla="*/ 9946 w 10553"/>
              <a:gd name="connsiteY2" fmla="*/ 5709 h 12457"/>
              <a:gd name="connsiteX3" fmla="*/ 757 w 10553"/>
              <a:gd name="connsiteY3" fmla="*/ 12457 h 12457"/>
              <a:gd name="connsiteX4" fmla="*/ 1447 w 10553"/>
              <a:gd name="connsiteY4" fmla="*/ 2741 h 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" h="12457">
                <a:moveTo>
                  <a:pt x="1447" y="2741"/>
                </a:moveTo>
                <a:cubicBezTo>
                  <a:pt x="2784" y="685"/>
                  <a:pt x="7366" y="-375"/>
                  <a:pt x="8782" y="120"/>
                </a:cubicBezTo>
                <a:cubicBezTo>
                  <a:pt x="10198" y="615"/>
                  <a:pt x="11283" y="3653"/>
                  <a:pt x="9946" y="5709"/>
                </a:cubicBezTo>
                <a:cubicBezTo>
                  <a:pt x="8609" y="7765"/>
                  <a:pt x="3820" y="10208"/>
                  <a:pt x="757" y="12457"/>
                </a:cubicBezTo>
                <a:cubicBezTo>
                  <a:pt x="-660" y="11963"/>
                  <a:pt x="110" y="4797"/>
                  <a:pt x="1447" y="2741"/>
                </a:cubicBezTo>
                <a:close/>
              </a:path>
            </a:pathLst>
          </a:custGeom>
          <a:solidFill>
            <a:srgbClr val="FFA405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Блок-схема: об'єднання 6">
            <a:extLst>
              <a:ext uri="{FF2B5EF4-FFF2-40B4-BE49-F238E27FC236}">
                <a16:creationId xmlns:a16="http://schemas.microsoft.com/office/drawing/2014/main" xmlns="" id="{BD75D12B-47A8-461E-43EB-B56D0DD9B4B1}"/>
              </a:ext>
            </a:extLst>
          </p:cNvPr>
          <p:cNvSpPr/>
          <p:nvPr/>
        </p:nvSpPr>
        <p:spPr>
          <a:xfrm rot="3377243">
            <a:off x="5272938" y="4401342"/>
            <a:ext cx="468607" cy="70200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9783"/>
              <a:gd name="connsiteY0" fmla="*/ 0 h 11436"/>
              <a:gd name="connsiteX1" fmla="*/ 9783 w 9783"/>
              <a:gd name="connsiteY1" fmla="*/ 1436 h 11436"/>
              <a:gd name="connsiteX2" fmla="*/ 4783 w 9783"/>
              <a:gd name="connsiteY2" fmla="*/ 11436 h 11436"/>
              <a:gd name="connsiteX3" fmla="*/ 0 w 9783"/>
              <a:gd name="connsiteY3" fmla="*/ 0 h 11436"/>
              <a:gd name="connsiteX0" fmla="*/ 0 w 10000"/>
              <a:gd name="connsiteY0" fmla="*/ 3175 h 13175"/>
              <a:gd name="connsiteX1" fmla="*/ 10000 w 10000"/>
              <a:gd name="connsiteY1" fmla="*/ 4431 h 13175"/>
              <a:gd name="connsiteX2" fmla="*/ 4889 w 10000"/>
              <a:gd name="connsiteY2" fmla="*/ 13175 h 13175"/>
              <a:gd name="connsiteX3" fmla="*/ 0 w 10000"/>
              <a:gd name="connsiteY3" fmla="*/ 3175 h 13175"/>
              <a:gd name="connsiteX0" fmla="*/ 0 w 11244"/>
              <a:gd name="connsiteY0" fmla="*/ 3878 h 13878"/>
              <a:gd name="connsiteX1" fmla="*/ 11244 w 11244"/>
              <a:gd name="connsiteY1" fmla="*/ 2580 h 13878"/>
              <a:gd name="connsiteX2" fmla="*/ 4889 w 11244"/>
              <a:gd name="connsiteY2" fmla="*/ 13878 h 13878"/>
              <a:gd name="connsiteX3" fmla="*/ 0 w 11244"/>
              <a:gd name="connsiteY3" fmla="*/ 3878 h 13878"/>
              <a:gd name="connsiteX0" fmla="*/ 0 w 11244"/>
              <a:gd name="connsiteY0" fmla="*/ 4751 h 14751"/>
              <a:gd name="connsiteX1" fmla="*/ 11244 w 11244"/>
              <a:gd name="connsiteY1" fmla="*/ 3453 h 14751"/>
              <a:gd name="connsiteX2" fmla="*/ 4889 w 11244"/>
              <a:gd name="connsiteY2" fmla="*/ 14751 h 14751"/>
              <a:gd name="connsiteX3" fmla="*/ 0 w 11244"/>
              <a:gd name="connsiteY3" fmla="*/ 4751 h 14751"/>
              <a:gd name="connsiteX0" fmla="*/ 0 w 8933"/>
              <a:gd name="connsiteY0" fmla="*/ 4868 h 14608"/>
              <a:gd name="connsiteX1" fmla="*/ 8933 w 8933"/>
              <a:gd name="connsiteY1" fmla="*/ 3310 h 14608"/>
              <a:gd name="connsiteX2" fmla="*/ 2578 w 8933"/>
              <a:gd name="connsiteY2" fmla="*/ 14608 h 14608"/>
              <a:gd name="connsiteX3" fmla="*/ 0 w 8933"/>
              <a:gd name="connsiteY3" fmla="*/ 4868 h 14608"/>
              <a:gd name="connsiteX0" fmla="*/ 0 w 9701"/>
              <a:gd name="connsiteY0" fmla="*/ 2504 h 9172"/>
              <a:gd name="connsiteX1" fmla="*/ 9701 w 9701"/>
              <a:gd name="connsiteY1" fmla="*/ 3720 h 9172"/>
              <a:gd name="connsiteX2" fmla="*/ 2886 w 9701"/>
              <a:gd name="connsiteY2" fmla="*/ 9172 h 9172"/>
              <a:gd name="connsiteX3" fmla="*/ 0 w 9701"/>
              <a:gd name="connsiteY3" fmla="*/ 2504 h 9172"/>
              <a:gd name="connsiteX0" fmla="*/ 0 w 10025"/>
              <a:gd name="connsiteY0" fmla="*/ 2891 h 10161"/>
              <a:gd name="connsiteX1" fmla="*/ 10000 w 10025"/>
              <a:gd name="connsiteY1" fmla="*/ 4217 h 10161"/>
              <a:gd name="connsiteX2" fmla="*/ 2975 w 10025"/>
              <a:gd name="connsiteY2" fmla="*/ 10161 h 10161"/>
              <a:gd name="connsiteX3" fmla="*/ 0 w 10025"/>
              <a:gd name="connsiteY3" fmla="*/ 2891 h 10161"/>
              <a:gd name="connsiteX0" fmla="*/ 102 w 10127"/>
              <a:gd name="connsiteY0" fmla="*/ 2891 h 9773"/>
              <a:gd name="connsiteX1" fmla="*/ 10102 w 10127"/>
              <a:gd name="connsiteY1" fmla="*/ 4217 h 9773"/>
              <a:gd name="connsiteX2" fmla="*/ 0 w 10127"/>
              <a:gd name="connsiteY2" fmla="*/ 9773 h 9773"/>
              <a:gd name="connsiteX3" fmla="*/ 102 w 10127"/>
              <a:gd name="connsiteY3" fmla="*/ 2891 h 9773"/>
              <a:gd name="connsiteX0" fmla="*/ 101 w 9575"/>
              <a:gd name="connsiteY0" fmla="*/ 2644 h 9686"/>
              <a:gd name="connsiteX1" fmla="*/ 9519 w 9575"/>
              <a:gd name="connsiteY1" fmla="*/ 5125 h 9686"/>
              <a:gd name="connsiteX2" fmla="*/ 0 w 9575"/>
              <a:gd name="connsiteY2" fmla="*/ 9686 h 9686"/>
              <a:gd name="connsiteX3" fmla="*/ 101 w 9575"/>
              <a:gd name="connsiteY3" fmla="*/ 2644 h 9686"/>
              <a:gd name="connsiteX0" fmla="*/ 105 w 9581"/>
              <a:gd name="connsiteY0" fmla="*/ 2712 h 9982"/>
              <a:gd name="connsiteX1" fmla="*/ 9466 w 9581"/>
              <a:gd name="connsiteY1" fmla="*/ 5341 h 9982"/>
              <a:gd name="connsiteX2" fmla="*/ 0 w 9581"/>
              <a:gd name="connsiteY2" fmla="*/ 9982 h 9982"/>
              <a:gd name="connsiteX3" fmla="*/ 105 w 9581"/>
              <a:gd name="connsiteY3" fmla="*/ 2712 h 9982"/>
              <a:gd name="connsiteX0" fmla="*/ 110 w 11762"/>
              <a:gd name="connsiteY0" fmla="*/ 2908 h 10191"/>
              <a:gd name="connsiteX1" fmla="*/ 11757 w 11762"/>
              <a:gd name="connsiteY1" fmla="*/ 4824 h 10191"/>
              <a:gd name="connsiteX2" fmla="*/ 0 w 11762"/>
              <a:gd name="connsiteY2" fmla="*/ 10191 h 10191"/>
              <a:gd name="connsiteX3" fmla="*/ 110 w 11762"/>
              <a:gd name="connsiteY3" fmla="*/ 2908 h 10191"/>
              <a:gd name="connsiteX0" fmla="*/ 1214 w 11796"/>
              <a:gd name="connsiteY0" fmla="*/ 2769 h 10565"/>
              <a:gd name="connsiteX1" fmla="*/ 11757 w 11796"/>
              <a:gd name="connsiteY1" fmla="*/ 5198 h 10565"/>
              <a:gd name="connsiteX2" fmla="*/ 0 w 11796"/>
              <a:gd name="connsiteY2" fmla="*/ 10565 h 10565"/>
              <a:gd name="connsiteX3" fmla="*/ 1214 w 11796"/>
              <a:gd name="connsiteY3" fmla="*/ 2769 h 1056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1919 w 12794"/>
              <a:gd name="connsiteY0" fmla="*/ 226 h 7954"/>
              <a:gd name="connsiteX1" fmla="*/ 12793 w 12794"/>
              <a:gd name="connsiteY1" fmla="*/ 2587 h 7954"/>
              <a:gd name="connsiteX2" fmla="*/ 1036 w 12794"/>
              <a:gd name="connsiteY2" fmla="*/ 7954 h 7954"/>
              <a:gd name="connsiteX3" fmla="*/ 1919 w 12794"/>
              <a:gd name="connsiteY3" fmla="*/ 226 h 7954"/>
              <a:gd name="connsiteX0" fmla="*/ 1500 w 10000"/>
              <a:gd name="connsiteY0" fmla="*/ 284 h 10000"/>
              <a:gd name="connsiteX1" fmla="*/ 9999 w 10000"/>
              <a:gd name="connsiteY1" fmla="*/ 3252 h 10000"/>
              <a:gd name="connsiteX2" fmla="*/ 810 w 10000"/>
              <a:gd name="connsiteY2" fmla="*/ 10000 h 10000"/>
              <a:gd name="connsiteX3" fmla="*/ 1500 w 10000"/>
              <a:gd name="connsiteY3" fmla="*/ 284 h 10000"/>
              <a:gd name="connsiteX0" fmla="*/ 1500 w 10577"/>
              <a:gd name="connsiteY0" fmla="*/ 339 h 10055"/>
              <a:gd name="connsiteX1" fmla="*/ 9999 w 10577"/>
              <a:gd name="connsiteY1" fmla="*/ 3307 h 10055"/>
              <a:gd name="connsiteX2" fmla="*/ 810 w 10577"/>
              <a:gd name="connsiteY2" fmla="*/ 10055 h 10055"/>
              <a:gd name="connsiteX3" fmla="*/ 1500 w 10577"/>
              <a:gd name="connsiteY3" fmla="*/ 339 h 10055"/>
              <a:gd name="connsiteX0" fmla="*/ 1447 w 10553"/>
              <a:gd name="connsiteY0" fmla="*/ 2741 h 12457"/>
              <a:gd name="connsiteX1" fmla="*/ 8782 w 10553"/>
              <a:gd name="connsiteY1" fmla="*/ 120 h 12457"/>
              <a:gd name="connsiteX2" fmla="*/ 9946 w 10553"/>
              <a:gd name="connsiteY2" fmla="*/ 5709 h 12457"/>
              <a:gd name="connsiteX3" fmla="*/ 757 w 10553"/>
              <a:gd name="connsiteY3" fmla="*/ 12457 h 12457"/>
              <a:gd name="connsiteX4" fmla="*/ 1447 w 10553"/>
              <a:gd name="connsiteY4" fmla="*/ 2741 h 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" h="12457">
                <a:moveTo>
                  <a:pt x="1447" y="2741"/>
                </a:moveTo>
                <a:cubicBezTo>
                  <a:pt x="2784" y="685"/>
                  <a:pt x="7366" y="-375"/>
                  <a:pt x="8782" y="120"/>
                </a:cubicBezTo>
                <a:cubicBezTo>
                  <a:pt x="10198" y="615"/>
                  <a:pt x="11283" y="3653"/>
                  <a:pt x="9946" y="5709"/>
                </a:cubicBezTo>
                <a:cubicBezTo>
                  <a:pt x="8609" y="7765"/>
                  <a:pt x="3820" y="10208"/>
                  <a:pt x="757" y="12457"/>
                </a:cubicBezTo>
                <a:cubicBezTo>
                  <a:pt x="-660" y="11963"/>
                  <a:pt x="110" y="4797"/>
                  <a:pt x="1447" y="2741"/>
                </a:cubicBezTo>
                <a:close/>
              </a:path>
            </a:pathLst>
          </a:custGeom>
          <a:solidFill>
            <a:srgbClr val="3ED8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Блок-схема: об'єднання 6">
            <a:extLst>
              <a:ext uri="{FF2B5EF4-FFF2-40B4-BE49-F238E27FC236}">
                <a16:creationId xmlns:a16="http://schemas.microsoft.com/office/drawing/2014/main" xmlns="" id="{8667327F-0859-C3AF-49CA-2D89B819A052}"/>
              </a:ext>
            </a:extLst>
          </p:cNvPr>
          <p:cNvSpPr/>
          <p:nvPr/>
        </p:nvSpPr>
        <p:spPr>
          <a:xfrm rot="3377243">
            <a:off x="5272937" y="5225949"/>
            <a:ext cx="468607" cy="70200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9783"/>
              <a:gd name="connsiteY0" fmla="*/ 0 h 11436"/>
              <a:gd name="connsiteX1" fmla="*/ 9783 w 9783"/>
              <a:gd name="connsiteY1" fmla="*/ 1436 h 11436"/>
              <a:gd name="connsiteX2" fmla="*/ 4783 w 9783"/>
              <a:gd name="connsiteY2" fmla="*/ 11436 h 11436"/>
              <a:gd name="connsiteX3" fmla="*/ 0 w 9783"/>
              <a:gd name="connsiteY3" fmla="*/ 0 h 11436"/>
              <a:gd name="connsiteX0" fmla="*/ 0 w 10000"/>
              <a:gd name="connsiteY0" fmla="*/ 3175 h 13175"/>
              <a:gd name="connsiteX1" fmla="*/ 10000 w 10000"/>
              <a:gd name="connsiteY1" fmla="*/ 4431 h 13175"/>
              <a:gd name="connsiteX2" fmla="*/ 4889 w 10000"/>
              <a:gd name="connsiteY2" fmla="*/ 13175 h 13175"/>
              <a:gd name="connsiteX3" fmla="*/ 0 w 10000"/>
              <a:gd name="connsiteY3" fmla="*/ 3175 h 13175"/>
              <a:gd name="connsiteX0" fmla="*/ 0 w 11244"/>
              <a:gd name="connsiteY0" fmla="*/ 3878 h 13878"/>
              <a:gd name="connsiteX1" fmla="*/ 11244 w 11244"/>
              <a:gd name="connsiteY1" fmla="*/ 2580 h 13878"/>
              <a:gd name="connsiteX2" fmla="*/ 4889 w 11244"/>
              <a:gd name="connsiteY2" fmla="*/ 13878 h 13878"/>
              <a:gd name="connsiteX3" fmla="*/ 0 w 11244"/>
              <a:gd name="connsiteY3" fmla="*/ 3878 h 13878"/>
              <a:gd name="connsiteX0" fmla="*/ 0 w 11244"/>
              <a:gd name="connsiteY0" fmla="*/ 4751 h 14751"/>
              <a:gd name="connsiteX1" fmla="*/ 11244 w 11244"/>
              <a:gd name="connsiteY1" fmla="*/ 3453 h 14751"/>
              <a:gd name="connsiteX2" fmla="*/ 4889 w 11244"/>
              <a:gd name="connsiteY2" fmla="*/ 14751 h 14751"/>
              <a:gd name="connsiteX3" fmla="*/ 0 w 11244"/>
              <a:gd name="connsiteY3" fmla="*/ 4751 h 14751"/>
              <a:gd name="connsiteX0" fmla="*/ 0 w 8933"/>
              <a:gd name="connsiteY0" fmla="*/ 4868 h 14608"/>
              <a:gd name="connsiteX1" fmla="*/ 8933 w 8933"/>
              <a:gd name="connsiteY1" fmla="*/ 3310 h 14608"/>
              <a:gd name="connsiteX2" fmla="*/ 2578 w 8933"/>
              <a:gd name="connsiteY2" fmla="*/ 14608 h 14608"/>
              <a:gd name="connsiteX3" fmla="*/ 0 w 8933"/>
              <a:gd name="connsiteY3" fmla="*/ 4868 h 14608"/>
              <a:gd name="connsiteX0" fmla="*/ 0 w 9701"/>
              <a:gd name="connsiteY0" fmla="*/ 2504 h 9172"/>
              <a:gd name="connsiteX1" fmla="*/ 9701 w 9701"/>
              <a:gd name="connsiteY1" fmla="*/ 3720 h 9172"/>
              <a:gd name="connsiteX2" fmla="*/ 2886 w 9701"/>
              <a:gd name="connsiteY2" fmla="*/ 9172 h 9172"/>
              <a:gd name="connsiteX3" fmla="*/ 0 w 9701"/>
              <a:gd name="connsiteY3" fmla="*/ 2504 h 9172"/>
              <a:gd name="connsiteX0" fmla="*/ 0 w 10025"/>
              <a:gd name="connsiteY0" fmla="*/ 2891 h 10161"/>
              <a:gd name="connsiteX1" fmla="*/ 10000 w 10025"/>
              <a:gd name="connsiteY1" fmla="*/ 4217 h 10161"/>
              <a:gd name="connsiteX2" fmla="*/ 2975 w 10025"/>
              <a:gd name="connsiteY2" fmla="*/ 10161 h 10161"/>
              <a:gd name="connsiteX3" fmla="*/ 0 w 10025"/>
              <a:gd name="connsiteY3" fmla="*/ 2891 h 10161"/>
              <a:gd name="connsiteX0" fmla="*/ 102 w 10127"/>
              <a:gd name="connsiteY0" fmla="*/ 2891 h 9773"/>
              <a:gd name="connsiteX1" fmla="*/ 10102 w 10127"/>
              <a:gd name="connsiteY1" fmla="*/ 4217 h 9773"/>
              <a:gd name="connsiteX2" fmla="*/ 0 w 10127"/>
              <a:gd name="connsiteY2" fmla="*/ 9773 h 9773"/>
              <a:gd name="connsiteX3" fmla="*/ 102 w 10127"/>
              <a:gd name="connsiteY3" fmla="*/ 2891 h 9773"/>
              <a:gd name="connsiteX0" fmla="*/ 101 w 9575"/>
              <a:gd name="connsiteY0" fmla="*/ 2644 h 9686"/>
              <a:gd name="connsiteX1" fmla="*/ 9519 w 9575"/>
              <a:gd name="connsiteY1" fmla="*/ 5125 h 9686"/>
              <a:gd name="connsiteX2" fmla="*/ 0 w 9575"/>
              <a:gd name="connsiteY2" fmla="*/ 9686 h 9686"/>
              <a:gd name="connsiteX3" fmla="*/ 101 w 9575"/>
              <a:gd name="connsiteY3" fmla="*/ 2644 h 9686"/>
              <a:gd name="connsiteX0" fmla="*/ 105 w 9581"/>
              <a:gd name="connsiteY0" fmla="*/ 2712 h 9982"/>
              <a:gd name="connsiteX1" fmla="*/ 9466 w 9581"/>
              <a:gd name="connsiteY1" fmla="*/ 5341 h 9982"/>
              <a:gd name="connsiteX2" fmla="*/ 0 w 9581"/>
              <a:gd name="connsiteY2" fmla="*/ 9982 h 9982"/>
              <a:gd name="connsiteX3" fmla="*/ 105 w 9581"/>
              <a:gd name="connsiteY3" fmla="*/ 2712 h 9982"/>
              <a:gd name="connsiteX0" fmla="*/ 110 w 11762"/>
              <a:gd name="connsiteY0" fmla="*/ 2908 h 10191"/>
              <a:gd name="connsiteX1" fmla="*/ 11757 w 11762"/>
              <a:gd name="connsiteY1" fmla="*/ 4824 h 10191"/>
              <a:gd name="connsiteX2" fmla="*/ 0 w 11762"/>
              <a:gd name="connsiteY2" fmla="*/ 10191 h 10191"/>
              <a:gd name="connsiteX3" fmla="*/ 110 w 11762"/>
              <a:gd name="connsiteY3" fmla="*/ 2908 h 10191"/>
              <a:gd name="connsiteX0" fmla="*/ 1214 w 11796"/>
              <a:gd name="connsiteY0" fmla="*/ 2769 h 10565"/>
              <a:gd name="connsiteX1" fmla="*/ 11757 w 11796"/>
              <a:gd name="connsiteY1" fmla="*/ 5198 h 10565"/>
              <a:gd name="connsiteX2" fmla="*/ 0 w 11796"/>
              <a:gd name="connsiteY2" fmla="*/ 10565 h 10565"/>
              <a:gd name="connsiteX3" fmla="*/ 1214 w 11796"/>
              <a:gd name="connsiteY3" fmla="*/ 2769 h 1056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883 w 11778"/>
              <a:gd name="connsiteY0" fmla="*/ 2787 h 10515"/>
              <a:gd name="connsiteX1" fmla="*/ 11757 w 11778"/>
              <a:gd name="connsiteY1" fmla="*/ 5148 h 10515"/>
              <a:gd name="connsiteX2" fmla="*/ 0 w 11778"/>
              <a:gd name="connsiteY2" fmla="*/ 10515 h 10515"/>
              <a:gd name="connsiteX3" fmla="*/ 883 w 11778"/>
              <a:gd name="connsiteY3" fmla="*/ 2787 h 10515"/>
              <a:gd name="connsiteX0" fmla="*/ 1919 w 12794"/>
              <a:gd name="connsiteY0" fmla="*/ 226 h 7954"/>
              <a:gd name="connsiteX1" fmla="*/ 12793 w 12794"/>
              <a:gd name="connsiteY1" fmla="*/ 2587 h 7954"/>
              <a:gd name="connsiteX2" fmla="*/ 1036 w 12794"/>
              <a:gd name="connsiteY2" fmla="*/ 7954 h 7954"/>
              <a:gd name="connsiteX3" fmla="*/ 1919 w 12794"/>
              <a:gd name="connsiteY3" fmla="*/ 226 h 7954"/>
              <a:gd name="connsiteX0" fmla="*/ 1500 w 10000"/>
              <a:gd name="connsiteY0" fmla="*/ 284 h 10000"/>
              <a:gd name="connsiteX1" fmla="*/ 9999 w 10000"/>
              <a:gd name="connsiteY1" fmla="*/ 3252 h 10000"/>
              <a:gd name="connsiteX2" fmla="*/ 810 w 10000"/>
              <a:gd name="connsiteY2" fmla="*/ 10000 h 10000"/>
              <a:gd name="connsiteX3" fmla="*/ 1500 w 10000"/>
              <a:gd name="connsiteY3" fmla="*/ 284 h 10000"/>
              <a:gd name="connsiteX0" fmla="*/ 1500 w 10577"/>
              <a:gd name="connsiteY0" fmla="*/ 339 h 10055"/>
              <a:gd name="connsiteX1" fmla="*/ 9999 w 10577"/>
              <a:gd name="connsiteY1" fmla="*/ 3307 h 10055"/>
              <a:gd name="connsiteX2" fmla="*/ 810 w 10577"/>
              <a:gd name="connsiteY2" fmla="*/ 10055 h 10055"/>
              <a:gd name="connsiteX3" fmla="*/ 1500 w 10577"/>
              <a:gd name="connsiteY3" fmla="*/ 339 h 10055"/>
              <a:gd name="connsiteX0" fmla="*/ 1447 w 10553"/>
              <a:gd name="connsiteY0" fmla="*/ 2741 h 12457"/>
              <a:gd name="connsiteX1" fmla="*/ 8782 w 10553"/>
              <a:gd name="connsiteY1" fmla="*/ 120 h 12457"/>
              <a:gd name="connsiteX2" fmla="*/ 9946 w 10553"/>
              <a:gd name="connsiteY2" fmla="*/ 5709 h 12457"/>
              <a:gd name="connsiteX3" fmla="*/ 757 w 10553"/>
              <a:gd name="connsiteY3" fmla="*/ 12457 h 12457"/>
              <a:gd name="connsiteX4" fmla="*/ 1447 w 10553"/>
              <a:gd name="connsiteY4" fmla="*/ 2741 h 12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3" h="12457">
                <a:moveTo>
                  <a:pt x="1447" y="2741"/>
                </a:moveTo>
                <a:cubicBezTo>
                  <a:pt x="2784" y="685"/>
                  <a:pt x="7366" y="-375"/>
                  <a:pt x="8782" y="120"/>
                </a:cubicBezTo>
                <a:cubicBezTo>
                  <a:pt x="10198" y="615"/>
                  <a:pt x="11283" y="3653"/>
                  <a:pt x="9946" y="5709"/>
                </a:cubicBezTo>
                <a:cubicBezTo>
                  <a:pt x="8609" y="7765"/>
                  <a:pt x="3820" y="10208"/>
                  <a:pt x="757" y="12457"/>
                </a:cubicBezTo>
                <a:cubicBezTo>
                  <a:pt x="-660" y="11963"/>
                  <a:pt x="110" y="4797"/>
                  <a:pt x="1447" y="2741"/>
                </a:cubicBezTo>
                <a:close/>
              </a:path>
            </a:pathLst>
          </a:custGeom>
          <a:solidFill>
            <a:srgbClr val="FFFFA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F500B9-4A94-4D4F-CB12-4D0BFF8BCBC1}"/>
              </a:ext>
            </a:extLst>
          </p:cNvPr>
          <p:cNvSpPr txBox="1"/>
          <p:nvPr/>
        </p:nvSpPr>
        <p:spPr>
          <a:xfrm>
            <a:off x="6024204" y="2646602"/>
            <a:ext cx="52496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Назви сусідів числа 5.</a:t>
            </a:r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51388D-5263-14E8-EE7E-7D9A5AA41939}"/>
              </a:ext>
            </a:extLst>
          </p:cNvPr>
          <p:cNvSpPr txBox="1"/>
          <p:nvPr/>
        </p:nvSpPr>
        <p:spPr>
          <a:xfrm>
            <a:off x="5985194" y="3614481"/>
            <a:ext cx="5249663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Розкажи склад числа 5.</a:t>
            </a:r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74893B-A13E-EBB3-6CBB-C3AAFC0FF957}"/>
              </a:ext>
            </a:extLst>
          </p:cNvPr>
          <p:cNvSpPr txBox="1"/>
          <p:nvPr/>
        </p:nvSpPr>
        <p:spPr>
          <a:xfrm>
            <a:off x="5985194" y="4506743"/>
            <a:ext cx="547587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Пригадай таблицю додавання числа 5.</a:t>
            </a:r>
            <a:endParaRPr lang="x-none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53B71B2-B8AF-C009-70F7-390EEB114816}"/>
              </a:ext>
            </a:extLst>
          </p:cNvPr>
          <p:cNvSpPr txBox="1"/>
          <p:nvPr/>
        </p:nvSpPr>
        <p:spPr>
          <a:xfrm>
            <a:off x="5985194" y="5321014"/>
            <a:ext cx="56023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Розкажи таблицю віднімання числа 5.</a:t>
            </a:r>
            <a:endParaRPr lang="x-none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6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90" r="17839" b="28212"/>
          <a:stretch/>
        </p:blipFill>
        <p:spPr bwMode="auto">
          <a:xfrm flipH="1">
            <a:off x="197558" y="2740822"/>
            <a:ext cx="3708000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Горизонтальный свиток 13"/>
          <p:cNvSpPr/>
          <p:nvPr/>
        </p:nvSpPr>
        <p:spPr>
          <a:xfrm>
            <a:off x="1164771" y="1261838"/>
            <a:ext cx="4871179" cy="1370133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Які арифметичні дії знаєте? Що означає додати? Відняти?</a:t>
            </a:r>
          </a:p>
        </p:txBody>
      </p:sp>
      <p:pic>
        <p:nvPicPr>
          <p:cNvPr id="15" name="Picture 2" descr="Transparent Cartoon Desk Png - Transparent Background Desk Cartoon Png, Png  Download , Transparent Png Image - PNGitem">
            <a:extLst>
              <a:ext uri="{FF2B5EF4-FFF2-40B4-BE49-F238E27FC236}">
                <a16:creationId xmlns:a16="http://schemas.microsoft.com/office/drawing/2014/main" xmlns="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0" y="4482250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7">
            <a:extLst>
              <a:ext uri="{FF2B5EF4-FFF2-40B4-BE49-F238E27FC236}">
                <a16:creationId xmlns:a16="http://schemas.microsoft.com/office/drawing/2014/main" xmlns="" id="{CF12B13E-5A7C-324C-7CCD-05F5DA857469}"/>
              </a:ext>
            </a:extLst>
          </p:cNvPr>
          <p:cNvSpPr/>
          <p:nvPr/>
        </p:nvSpPr>
        <p:spPr>
          <a:xfrm>
            <a:off x="1164771" y="410012"/>
            <a:ext cx="10047515" cy="808234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Мотивація навчальної діяльності. Усне опитування</a:t>
            </a:r>
          </a:p>
        </p:txBody>
      </p:sp>
      <p:pic>
        <p:nvPicPr>
          <p:cNvPr id="17" name="Picture 2" descr="Парта клипарт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3CD5F666-3CD6-AC0B-1809-B56424524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652" y="4252493"/>
            <a:ext cx="2198477" cy="21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eabody &amp; Sherman - Facebook Sticker Repository">
            <a:extLst>
              <a:ext uri="{FF2B5EF4-FFF2-40B4-BE49-F238E27FC236}">
                <a16:creationId xmlns:a16="http://schemas.microsoft.com/office/drawing/2014/main" xmlns="" id="{8F784902-0DDB-7B30-5777-4D9C2DB9A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4366" b="17797"/>
          <a:stretch/>
        </p:blipFill>
        <p:spPr bwMode="auto">
          <a:xfrm>
            <a:off x="10304040" y="3460382"/>
            <a:ext cx="1266523" cy="158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8BDEE25A-FC2C-5AED-CF4B-0031FBECAF4A}"/>
              </a:ext>
            </a:extLst>
          </p:cNvPr>
          <p:cNvSpPr/>
          <p:nvPr/>
        </p:nvSpPr>
        <p:spPr>
          <a:xfrm>
            <a:off x="2331885" y="2468626"/>
            <a:ext cx="5350150" cy="1272285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Яку арифметичну дію слід виконати, щоб стало більше? Менше?</a:t>
            </a:r>
          </a:p>
        </p:txBody>
      </p:sp>
      <p:sp>
        <p:nvSpPr>
          <p:cNvPr id="20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91440DA3-B541-BE87-A162-EDC64AB0F6BF}"/>
              </a:ext>
            </a:extLst>
          </p:cNvPr>
          <p:cNvSpPr/>
          <p:nvPr/>
        </p:nvSpPr>
        <p:spPr>
          <a:xfrm>
            <a:off x="3905558" y="3640369"/>
            <a:ext cx="4846556" cy="1301745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 отримати число, наступне до даного? Попереднє до даного?</a:t>
            </a:r>
          </a:p>
        </p:txBody>
      </p:sp>
      <p:sp>
        <p:nvSpPr>
          <p:cNvPr id="21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5E2DF8F8-5F3A-F680-0DA1-3B9C5891AE2C}"/>
              </a:ext>
            </a:extLst>
          </p:cNvPr>
          <p:cNvSpPr/>
          <p:nvPr/>
        </p:nvSpPr>
        <p:spPr>
          <a:xfrm>
            <a:off x="4335722" y="4942114"/>
            <a:ext cx="4416392" cy="1199492"/>
          </a:xfrm>
          <a:prstGeom prst="horizontalScroll">
            <a:avLst/>
          </a:prstGeom>
          <a:solidFill>
            <a:srgbClr val="FF33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Чи завжди при відніманні отримуємо менше число?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48148" y="1436964"/>
            <a:ext cx="3591334" cy="21452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Сьогодні на уроці ми дізнаємося, що таке </a:t>
            </a:r>
            <a:r>
              <a:rPr lang="uk-UA" sz="2400" b="1" dirty="0">
                <a:solidFill>
                  <a:srgbClr val="FF0000"/>
                </a:solidFill>
              </a:rPr>
              <a:t>значення виразу.</a:t>
            </a:r>
          </a:p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Навчатимося</a:t>
            </a:r>
            <a:r>
              <a:rPr lang="uk-UA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читати математичні вирази.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64770" y="410012"/>
            <a:ext cx="10047515" cy="80823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</p:spTree>
    <p:extLst>
      <p:ext uri="{BB962C8B-B14F-4D97-AF65-F5344CB8AC3E}">
        <p14:creationId xmlns:p14="http://schemas.microsoft.com/office/powerpoint/2010/main" val="424176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DD20CBE4-F64F-71FF-B80B-2893C1A34BC1}"/>
              </a:ext>
            </a:extLst>
          </p:cNvPr>
          <p:cNvSpPr/>
          <p:nvPr/>
        </p:nvSpPr>
        <p:spPr>
          <a:xfrm>
            <a:off x="1164771" y="1219264"/>
            <a:ext cx="6212081" cy="6110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7030A0"/>
                </a:solidFill>
              </a:rPr>
              <a:t>Розглянь</a:t>
            </a:r>
            <a:r>
              <a:rPr lang="ru-RU" sz="2400" b="1" dirty="0">
                <a:solidFill>
                  <a:srgbClr val="7030A0"/>
                </a:solidFill>
              </a:rPr>
              <a:t>, як </a:t>
            </a:r>
            <a:r>
              <a:rPr lang="ru-RU" sz="2400" b="1" dirty="0" err="1">
                <a:solidFill>
                  <a:srgbClr val="7030A0"/>
                </a:solidFill>
              </a:rPr>
              <a:t>виконали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віднімання</a:t>
            </a:r>
            <a:r>
              <a:rPr lang="ru-RU" sz="2400" b="1" dirty="0">
                <a:solidFill>
                  <a:srgbClr val="7030A0"/>
                </a:solidFill>
              </a:rPr>
              <a:t> 9 - 4.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12" name="Скругленная прямоугольная выноска 13">
            <a:extLst>
              <a:ext uri="{FF2B5EF4-FFF2-40B4-BE49-F238E27FC236}">
                <a16:creationId xmlns:a16="http://schemas.microsoft.com/office/drawing/2014/main" xmlns="" id="{9890FC00-DAFE-3858-BF1C-563B8039B161}"/>
              </a:ext>
            </a:extLst>
          </p:cNvPr>
          <p:cNvSpPr/>
          <p:nvPr/>
        </p:nvSpPr>
        <p:spPr>
          <a:xfrm>
            <a:off x="1206660" y="1832487"/>
            <a:ext cx="4561116" cy="8537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bg1"/>
                </a:solidFill>
              </a:rPr>
              <a:t>Стрілка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вказує</a:t>
            </a:r>
            <a:r>
              <a:rPr lang="ru-RU" sz="2400" b="1" dirty="0">
                <a:solidFill>
                  <a:schemeClr val="bg1"/>
                </a:solidFill>
              </a:rPr>
              <a:t> на число 5.</a:t>
            </a:r>
          </a:p>
          <a:p>
            <a:pPr algn="ctr"/>
            <a:r>
              <a:rPr lang="uk-UA" sz="2400" b="1" dirty="0">
                <a:solidFill>
                  <a:srgbClr val="FF0000"/>
                </a:solidFill>
              </a:rPr>
              <a:t>5 – це значення виразу </a:t>
            </a:r>
            <a:r>
              <a:rPr lang="uk-UA" sz="2400" b="1" dirty="0">
                <a:solidFill>
                  <a:schemeClr val="bg1"/>
                </a:solidFill>
              </a:rPr>
              <a:t>9 – 4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3" name="Прямая соединительная линия 7">
            <a:extLst>
              <a:ext uri="{FF2B5EF4-FFF2-40B4-BE49-F238E27FC236}">
                <a16:creationId xmlns:a16="http://schemas.microsoft.com/office/drawing/2014/main" xmlns="" id="{5A2CE3C9-1DF4-B9C6-EDBD-BF0B313112A3}"/>
              </a:ext>
            </a:extLst>
          </p:cNvPr>
          <p:cNvCxnSpPr>
            <a:cxnSpLocks/>
            <a:endCxn id="40" idx="6"/>
          </p:cNvCxnSpPr>
          <p:nvPr/>
        </p:nvCxnSpPr>
        <p:spPr>
          <a:xfrm flipV="1">
            <a:off x="1419328" y="3188091"/>
            <a:ext cx="9697771" cy="22398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1">
            <a:extLst>
              <a:ext uri="{FF2B5EF4-FFF2-40B4-BE49-F238E27FC236}">
                <a16:creationId xmlns:a16="http://schemas.microsoft.com/office/drawing/2014/main" xmlns="" id="{523E40A7-2EFA-00F3-CA82-C8097DA13D7C}"/>
              </a:ext>
            </a:extLst>
          </p:cNvPr>
          <p:cNvCxnSpPr/>
          <p:nvPr/>
        </p:nvCxnSpPr>
        <p:spPr>
          <a:xfrm>
            <a:off x="3253382" y="304209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24">
            <a:extLst>
              <a:ext uri="{FF2B5EF4-FFF2-40B4-BE49-F238E27FC236}">
                <a16:creationId xmlns:a16="http://schemas.microsoft.com/office/drawing/2014/main" xmlns="" id="{BD3BCE29-7FB1-FE5C-D43A-3AF9BF07794D}"/>
              </a:ext>
            </a:extLst>
          </p:cNvPr>
          <p:cNvCxnSpPr/>
          <p:nvPr/>
        </p:nvCxnSpPr>
        <p:spPr>
          <a:xfrm>
            <a:off x="4184054" y="304209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28">
            <a:extLst>
              <a:ext uri="{FF2B5EF4-FFF2-40B4-BE49-F238E27FC236}">
                <a16:creationId xmlns:a16="http://schemas.microsoft.com/office/drawing/2014/main" xmlns="" id="{54A601F6-4E64-992B-BAC6-317222BC985F}"/>
              </a:ext>
            </a:extLst>
          </p:cNvPr>
          <p:cNvCxnSpPr/>
          <p:nvPr/>
        </p:nvCxnSpPr>
        <p:spPr>
          <a:xfrm>
            <a:off x="5155404" y="304209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29">
            <a:extLst>
              <a:ext uri="{FF2B5EF4-FFF2-40B4-BE49-F238E27FC236}">
                <a16:creationId xmlns:a16="http://schemas.microsoft.com/office/drawing/2014/main" xmlns="" id="{91069C44-A0D8-1C69-A2FD-2580F0C75D5A}"/>
              </a:ext>
            </a:extLst>
          </p:cNvPr>
          <p:cNvCxnSpPr/>
          <p:nvPr/>
        </p:nvCxnSpPr>
        <p:spPr>
          <a:xfrm>
            <a:off x="6208951" y="304209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31">
            <a:extLst>
              <a:ext uri="{FF2B5EF4-FFF2-40B4-BE49-F238E27FC236}">
                <a16:creationId xmlns:a16="http://schemas.microsoft.com/office/drawing/2014/main" xmlns="" id="{7194BACF-7927-CF6D-95FF-F4CBECF759CB}"/>
              </a:ext>
            </a:extLst>
          </p:cNvPr>
          <p:cNvCxnSpPr/>
          <p:nvPr/>
        </p:nvCxnSpPr>
        <p:spPr>
          <a:xfrm>
            <a:off x="7207337" y="304209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009D063-D67C-D343-3664-56598EA6C1C6}"/>
              </a:ext>
            </a:extLst>
          </p:cNvPr>
          <p:cNvSpPr txBox="1"/>
          <p:nvPr/>
        </p:nvSpPr>
        <p:spPr>
          <a:xfrm>
            <a:off x="2151328" y="3306656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AB15EFA-D237-D2B6-0C36-BEEC3AE2E237}"/>
              </a:ext>
            </a:extLst>
          </p:cNvPr>
          <p:cNvSpPr txBox="1"/>
          <p:nvPr/>
        </p:nvSpPr>
        <p:spPr>
          <a:xfrm>
            <a:off x="3038939" y="3313651"/>
            <a:ext cx="448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6CD1A4-C23E-F473-6445-906203ED3402}"/>
              </a:ext>
            </a:extLst>
          </p:cNvPr>
          <p:cNvSpPr txBox="1"/>
          <p:nvPr/>
        </p:nvSpPr>
        <p:spPr>
          <a:xfrm>
            <a:off x="3970025" y="3306656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733934-236E-C3BE-34E0-72BB3CE2D3C6}"/>
              </a:ext>
            </a:extLst>
          </p:cNvPr>
          <p:cNvSpPr txBox="1"/>
          <p:nvPr/>
        </p:nvSpPr>
        <p:spPr>
          <a:xfrm>
            <a:off x="4946501" y="3306656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700CDF9-3523-9021-7176-723862058C99}"/>
              </a:ext>
            </a:extLst>
          </p:cNvPr>
          <p:cNvSpPr txBox="1"/>
          <p:nvPr/>
        </p:nvSpPr>
        <p:spPr>
          <a:xfrm>
            <a:off x="6005770" y="3283620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cxnSp>
        <p:nvCxnSpPr>
          <p:cNvPr id="24" name="Прямая соединительная линия 68">
            <a:extLst>
              <a:ext uri="{FF2B5EF4-FFF2-40B4-BE49-F238E27FC236}">
                <a16:creationId xmlns:a16="http://schemas.microsoft.com/office/drawing/2014/main" xmlns="" id="{5A101F18-3CCB-6F18-9775-843D2BAA06C6}"/>
              </a:ext>
            </a:extLst>
          </p:cNvPr>
          <p:cNvCxnSpPr/>
          <p:nvPr/>
        </p:nvCxnSpPr>
        <p:spPr>
          <a:xfrm>
            <a:off x="2269166" y="304209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825BF61-9CAF-2B3D-0C08-B46F78880A35}"/>
              </a:ext>
            </a:extLst>
          </p:cNvPr>
          <p:cNvSpPr txBox="1"/>
          <p:nvPr/>
        </p:nvSpPr>
        <p:spPr>
          <a:xfrm>
            <a:off x="6959046" y="331365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4505A9E-8C3A-1748-1850-135E84CECC43}"/>
              </a:ext>
            </a:extLst>
          </p:cNvPr>
          <p:cNvSpPr txBox="1"/>
          <p:nvPr/>
        </p:nvSpPr>
        <p:spPr>
          <a:xfrm>
            <a:off x="7957432" y="3313651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3FB289C-F9BC-D180-5FE2-EAF3CC7FA287}"/>
              </a:ext>
            </a:extLst>
          </p:cNvPr>
          <p:cNvSpPr txBox="1"/>
          <p:nvPr/>
        </p:nvSpPr>
        <p:spPr>
          <a:xfrm>
            <a:off x="8955818" y="332119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5" name="Прямая соединительная линия 75">
            <a:extLst>
              <a:ext uri="{FF2B5EF4-FFF2-40B4-BE49-F238E27FC236}">
                <a16:creationId xmlns:a16="http://schemas.microsoft.com/office/drawing/2014/main" xmlns="" id="{553BD27E-8385-6480-DCBE-A40CD1C31EDB}"/>
              </a:ext>
            </a:extLst>
          </p:cNvPr>
          <p:cNvCxnSpPr/>
          <p:nvPr/>
        </p:nvCxnSpPr>
        <p:spPr>
          <a:xfrm>
            <a:off x="8145348" y="304209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77">
            <a:extLst>
              <a:ext uri="{FF2B5EF4-FFF2-40B4-BE49-F238E27FC236}">
                <a16:creationId xmlns:a16="http://schemas.microsoft.com/office/drawing/2014/main" xmlns="" id="{9B505D5F-4115-E0F6-EE3B-E502AA924098}"/>
              </a:ext>
            </a:extLst>
          </p:cNvPr>
          <p:cNvCxnSpPr/>
          <p:nvPr/>
        </p:nvCxnSpPr>
        <p:spPr>
          <a:xfrm>
            <a:off x="9152656" y="3042092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58">
            <a:extLst>
              <a:ext uri="{FF2B5EF4-FFF2-40B4-BE49-F238E27FC236}">
                <a16:creationId xmlns:a16="http://schemas.microsoft.com/office/drawing/2014/main" xmlns="" id="{E1F48DFA-7A3C-66EC-0EE8-3F46EB50B6B3}"/>
              </a:ext>
            </a:extLst>
          </p:cNvPr>
          <p:cNvCxnSpPr/>
          <p:nvPr/>
        </p:nvCxnSpPr>
        <p:spPr>
          <a:xfrm>
            <a:off x="10082577" y="3054401"/>
            <a:ext cx="0" cy="333822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1DFC9DF-52C4-012C-E87A-838183196CB3}"/>
              </a:ext>
            </a:extLst>
          </p:cNvPr>
          <p:cNvSpPr txBox="1"/>
          <p:nvPr/>
        </p:nvSpPr>
        <p:spPr>
          <a:xfrm>
            <a:off x="9887241" y="3321199"/>
            <a:ext cx="41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74AE56A-085C-61D7-9B36-892EC5EAEF6A}"/>
              </a:ext>
            </a:extLst>
          </p:cNvPr>
          <p:cNvSpPr txBox="1"/>
          <p:nvPr/>
        </p:nvSpPr>
        <p:spPr>
          <a:xfrm>
            <a:off x="10681462" y="3323709"/>
            <a:ext cx="797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4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089B2063-4355-696D-8302-6135BC36CFB6}"/>
              </a:ext>
            </a:extLst>
          </p:cNvPr>
          <p:cNvSpPr/>
          <p:nvPr/>
        </p:nvSpPr>
        <p:spPr>
          <a:xfrm>
            <a:off x="10907896" y="3093200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07B253C3-3E4D-AB64-71A5-4C021404195D}"/>
              </a:ext>
            </a:extLst>
          </p:cNvPr>
          <p:cNvSpPr/>
          <p:nvPr/>
        </p:nvSpPr>
        <p:spPr>
          <a:xfrm>
            <a:off x="1337655" y="3110459"/>
            <a:ext cx="209203" cy="18978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Стрілка: вигнута вгору 46">
            <a:extLst>
              <a:ext uri="{FF2B5EF4-FFF2-40B4-BE49-F238E27FC236}">
                <a16:creationId xmlns:a16="http://schemas.microsoft.com/office/drawing/2014/main" xmlns="" id="{376D1BD2-A3A1-E160-5FA9-6F29CB04716D}"/>
              </a:ext>
            </a:extLst>
          </p:cNvPr>
          <p:cNvSpPr/>
          <p:nvPr/>
        </p:nvSpPr>
        <p:spPr>
          <a:xfrm flipH="1">
            <a:off x="5935662" y="2212946"/>
            <a:ext cx="4160481" cy="701932"/>
          </a:xfrm>
          <a:prstGeom prst="curvedDownArrow">
            <a:avLst>
              <a:gd name="adj1" fmla="val 10271"/>
              <a:gd name="adj2" fmla="val 68405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DC6152C-6085-5D13-3F47-7D9DDAB1045B}"/>
              </a:ext>
            </a:extLst>
          </p:cNvPr>
          <p:cNvSpPr txBox="1"/>
          <p:nvPr/>
        </p:nvSpPr>
        <p:spPr>
          <a:xfrm>
            <a:off x="7682112" y="2259348"/>
            <a:ext cx="69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- 4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3438C4B6-34CF-32A7-45E6-8992AF098F13}"/>
              </a:ext>
            </a:extLst>
          </p:cNvPr>
          <p:cNvSpPr/>
          <p:nvPr/>
        </p:nvSpPr>
        <p:spPr>
          <a:xfrm>
            <a:off x="5889710" y="3393204"/>
            <a:ext cx="638481" cy="578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Picture 6" descr="Mr Peabody Stickers | Redbubble">
            <a:extLst>
              <a:ext uri="{FF2B5EF4-FFF2-40B4-BE49-F238E27FC236}">
                <a16:creationId xmlns:a16="http://schemas.microsoft.com/office/drawing/2014/main" xmlns="" id="{410AA92D-6A3E-1337-0B06-AC8272BE0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>
            <a:off x="9957599" y="3635527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164770" y="410012"/>
            <a:ext cx="10047515" cy="80823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Значення виразу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53517" y="4199184"/>
            <a:ext cx="6506559" cy="122463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Коли виконаємо дію, дістанемо </a:t>
            </a:r>
            <a:r>
              <a:rPr lang="uk-UA" sz="3200" b="1" i="1" dirty="0">
                <a:solidFill>
                  <a:srgbClr val="FF0000"/>
                </a:solidFill>
              </a:rPr>
              <a:t>значення виразу</a:t>
            </a:r>
            <a:r>
              <a:rPr lang="uk-UA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08994" y="4432260"/>
            <a:ext cx="211468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9 – </a:t>
            </a:r>
            <a:r>
              <a:rPr lang="uk-UA" sz="4400" b="1" dirty="0" smtClean="0">
                <a:solidFill>
                  <a:schemeClr val="bg1"/>
                </a:solidFill>
              </a:rPr>
              <a:t>4 = 5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3438C4B6-34CF-32A7-45E6-8992AF098F13}"/>
              </a:ext>
            </a:extLst>
          </p:cNvPr>
          <p:cNvSpPr/>
          <p:nvPr/>
        </p:nvSpPr>
        <p:spPr>
          <a:xfrm>
            <a:off x="8636577" y="4527629"/>
            <a:ext cx="638481" cy="578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2" grpId="0" animBg="1"/>
      <p:bldP spid="43" grpId="0"/>
      <p:bldP spid="44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200357" y="1578428"/>
            <a:ext cx="4386964" cy="218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ransparent Cartoon Desk Png - Transparent Background Desk Cartoon Png, Png  Download , Transparent Png Image - PNGitem">
            <a:extLst>
              <a:ext uri="{FF2B5EF4-FFF2-40B4-BE49-F238E27FC236}">
                <a16:creationId xmlns:a16="http://schemas.microsoft.com/office/drawing/2014/main" xmlns="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75" y="3428124"/>
            <a:ext cx="2926977" cy="23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кутник: округлені кути 37">
            <a:extLst>
              <a:ext uri="{FF2B5EF4-FFF2-40B4-BE49-F238E27FC236}">
                <a16:creationId xmlns:a16="http://schemas.microsoft.com/office/drawing/2014/main" xmlns="" id="{DE6AF527-8E72-42EE-7EEA-E43EFDA5525F}"/>
              </a:ext>
            </a:extLst>
          </p:cNvPr>
          <p:cNvSpPr/>
          <p:nvPr/>
        </p:nvSpPr>
        <p:spPr>
          <a:xfrm>
            <a:off x="4004133" y="1373679"/>
            <a:ext cx="1613351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5 + 3</a:t>
            </a:r>
            <a:endParaRPr lang="x-non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кутник: округлені кути 38">
            <a:extLst>
              <a:ext uri="{FF2B5EF4-FFF2-40B4-BE49-F238E27FC236}">
                <a16:creationId xmlns:a16="http://schemas.microsoft.com/office/drawing/2014/main" xmlns="" id="{003DE4E9-1BDF-473F-AF5D-4B7F18AE164F}"/>
              </a:ext>
            </a:extLst>
          </p:cNvPr>
          <p:cNvSpPr/>
          <p:nvPr/>
        </p:nvSpPr>
        <p:spPr>
          <a:xfrm>
            <a:off x="4004133" y="3552671"/>
            <a:ext cx="1613351" cy="74567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tx2">
                    <a:lumMod val="50000"/>
                  </a:schemeClr>
                </a:solidFill>
              </a:rPr>
              <a:t>9 –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FE0AC47-7310-B81B-D817-63CB6169E51F}"/>
              </a:ext>
            </a:extLst>
          </p:cNvPr>
          <p:cNvSpPr txBox="1"/>
          <p:nvPr/>
        </p:nvSpPr>
        <p:spPr>
          <a:xfrm>
            <a:off x="5747480" y="1306195"/>
            <a:ext cx="4038777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До п’яти додати три, </a:t>
            </a:r>
          </a:p>
          <a:p>
            <a:r>
              <a:rPr lang="uk-UA" sz="2800" b="1" dirty="0">
                <a:solidFill>
                  <a:srgbClr val="FF0000"/>
                </a:solidFill>
              </a:rPr>
              <a:t>п’ять збільшити на три, 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r>
              <a:rPr lang="uk-UA" sz="2800" b="1" dirty="0" smtClean="0">
                <a:solidFill>
                  <a:srgbClr val="FF0000"/>
                </a:solidFill>
              </a:rPr>
              <a:t>п’ять </a:t>
            </a:r>
            <a:r>
              <a:rPr lang="uk-UA" sz="2800" b="1" dirty="0">
                <a:solidFill>
                  <a:srgbClr val="FF0000"/>
                </a:solidFill>
              </a:rPr>
              <a:t>плюс три, </a:t>
            </a:r>
          </a:p>
          <a:p>
            <a:r>
              <a:rPr lang="uk-UA" sz="2800" b="1" dirty="0">
                <a:solidFill>
                  <a:srgbClr val="FF0000"/>
                </a:solidFill>
              </a:rPr>
              <a:t>сума чисел п’ять і три.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245426-C62E-2826-14E9-AC69841D29EE}"/>
              </a:ext>
            </a:extLst>
          </p:cNvPr>
          <p:cNvSpPr txBox="1"/>
          <p:nvPr/>
        </p:nvSpPr>
        <p:spPr>
          <a:xfrm>
            <a:off x="5856052" y="3513962"/>
            <a:ext cx="511674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3366FF"/>
                </a:solidFill>
              </a:rPr>
              <a:t>Від дев’яти відняти чотири, дев’ять зменшити на чотири,</a:t>
            </a:r>
          </a:p>
          <a:p>
            <a:r>
              <a:rPr lang="uk-UA" sz="2800" b="1" dirty="0">
                <a:solidFill>
                  <a:srgbClr val="3366FF"/>
                </a:solidFill>
              </a:rPr>
              <a:t>дев’ять мінус чотири,</a:t>
            </a:r>
          </a:p>
          <a:p>
            <a:r>
              <a:rPr lang="uk-UA" sz="2800" b="1" dirty="0">
                <a:solidFill>
                  <a:srgbClr val="3366FF"/>
                </a:solidFill>
              </a:rPr>
              <a:t>різниця чисел дев’ять і чотири. </a:t>
            </a:r>
          </a:p>
        </p:txBody>
      </p:sp>
      <p:sp>
        <p:nvSpPr>
          <p:cNvPr id="22" name="Прямоугольник 11">
            <a:extLst>
              <a:ext uri="{FF2B5EF4-FFF2-40B4-BE49-F238E27FC236}">
                <a16:creationId xmlns:a16="http://schemas.microsoft.com/office/drawing/2014/main" xmlns="" id="{C31D46F5-A74B-6E19-9967-62C7710781D1}"/>
              </a:ext>
            </a:extLst>
          </p:cNvPr>
          <p:cNvSpPr/>
          <p:nvPr/>
        </p:nvSpPr>
        <p:spPr>
          <a:xfrm>
            <a:off x="1779847" y="462889"/>
            <a:ext cx="8732066" cy="5929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Читання </a:t>
            </a:r>
            <a:r>
              <a:rPr lang="uk-UA" sz="40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виразів</a:t>
            </a:r>
            <a:r>
              <a:rPr lang="uk-UA" sz="4000" b="1" dirty="0">
                <a:solidFill>
                  <a:schemeClr val="bg1"/>
                </a:solidFill>
              </a:rPr>
              <a:t>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8140</TotalTime>
  <Words>526</Words>
  <Application>Microsoft Office PowerPoint</Application>
  <PresentationFormat>Произвольный</PresentationFormat>
  <Paragraphs>136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881</cp:revision>
  <dcterms:created xsi:type="dcterms:W3CDTF">2018-01-05T16:38:53Z</dcterms:created>
  <dcterms:modified xsi:type="dcterms:W3CDTF">2023-12-06T21:34:38Z</dcterms:modified>
</cp:coreProperties>
</file>