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339" r:id="rId3"/>
    <p:sldId id="1634" r:id="rId4"/>
    <p:sldId id="1655" r:id="rId5"/>
    <p:sldId id="1577" r:id="rId6"/>
    <p:sldId id="1673" r:id="rId7"/>
    <p:sldId id="1591" r:id="rId8"/>
    <p:sldId id="1667" r:id="rId9"/>
    <p:sldId id="1648" r:id="rId10"/>
    <p:sldId id="1674" r:id="rId11"/>
    <p:sldId id="1528" r:id="rId12"/>
    <p:sldId id="1675" r:id="rId13"/>
    <p:sldId id="1659" r:id="rId14"/>
    <p:sldId id="1669" r:id="rId15"/>
    <p:sldId id="1670" r:id="rId16"/>
    <p:sldId id="1671" r:id="rId17"/>
    <p:sldId id="1672" r:id="rId18"/>
    <p:sldId id="16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CCFF"/>
    <a:srgbClr val="FFB7FF"/>
    <a:srgbClr val="354B80"/>
    <a:srgbClr val="FF3300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32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198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7A8A23-690A-E4F8-8ED3-AF0636624CB4}"/>
              </a:ext>
            </a:extLst>
          </p:cNvPr>
          <p:cNvSpPr txBox="1"/>
          <p:nvPr/>
        </p:nvSpPr>
        <p:spPr>
          <a:xfrm>
            <a:off x="1321411" y="4743605"/>
            <a:ext cx="9085332" cy="1021556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Обчислення значень виразів</a:t>
            </a:r>
            <a:endParaRPr lang="x-none" sz="5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4B343C5-4764-396C-6574-3F8BDBBDC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8" t="954" r="1738"/>
          <a:stretch/>
        </p:blipFill>
        <p:spPr>
          <a:xfrm>
            <a:off x="1621971" y="958059"/>
            <a:ext cx="3290264" cy="3259281"/>
          </a:xfrm>
          <a:prstGeom prst="round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2" name="Прямокутник 5">
            <a:extLst>
              <a:ext uri="{FF2B5EF4-FFF2-40B4-BE49-F238E27FC236}">
                <a16:creationId xmlns="" xmlns:a16="http://schemas.microsoft.com/office/drawing/2014/main" id="{C4CD0F1F-2563-07E4-DFA6-84113C31A80A}"/>
              </a:ext>
            </a:extLst>
          </p:cNvPr>
          <p:cNvSpPr/>
          <p:nvPr/>
        </p:nvSpPr>
        <p:spPr>
          <a:xfrm>
            <a:off x="2538962" y="2920975"/>
            <a:ext cx="1608679" cy="861198"/>
          </a:xfrm>
          <a:prstGeom prst="rect">
            <a:avLst/>
          </a:prstGeom>
          <a:solidFill>
            <a:srgbClr val="1EA09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/>
              <a:t>1 + 2</a:t>
            </a:r>
          </a:p>
          <a:p>
            <a:pPr algn="ctr"/>
            <a:r>
              <a:rPr lang="ru-RU" sz="2400" i="1" dirty="0"/>
              <a:t>4 – 1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1287" y="1741746"/>
            <a:ext cx="3238335" cy="1736646"/>
          </a:xfrm>
          <a:prstGeom prst="round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53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2450028" y="1293331"/>
            <a:ext cx="7911826" cy="87888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err="1">
                <a:solidFill>
                  <a:srgbClr val="7030A0"/>
                </a:solidFill>
              </a:rPr>
              <a:t>Перевір</a:t>
            </a:r>
            <a:r>
              <a:rPr lang="ru-RU" sz="2000" dirty="0">
                <a:solidFill>
                  <a:srgbClr val="7030A0"/>
                </a:solidFill>
              </a:rPr>
              <a:t>, </a:t>
            </a:r>
            <a:r>
              <a:rPr lang="ru-RU" sz="2000" dirty="0" err="1">
                <a:solidFill>
                  <a:srgbClr val="7030A0"/>
                </a:solidFill>
              </a:rPr>
              <a:t>чи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потрапить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бджілка</a:t>
            </a:r>
            <a:r>
              <a:rPr lang="ru-RU" sz="2000" dirty="0">
                <a:solidFill>
                  <a:srgbClr val="7030A0"/>
                </a:solidFill>
              </a:rPr>
              <a:t> до </a:t>
            </a:r>
            <a:r>
              <a:rPr lang="ru-RU" sz="2000" dirty="0" err="1">
                <a:solidFill>
                  <a:srgbClr val="7030A0"/>
                </a:solidFill>
              </a:rPr>
              <a:t>вулика</a:t>
            </a:r>
            <a:r>
              <a:rPr lang="ru-RU" sz="2000" dirty="0">
                <a:solidFill>
                  <a:srgbClr val="7030A0"/>
                </a:solidFill>
              </a:rPr>
              <a:t>, </a:t>
            </a:r>
            <a:r>
              <a:rPr lang="ru-RU" sz="2000" dirty="0" err="1">
                <a:solidFill>
                  <a:srgbClr val="7030A0"/>
                </a:solidFill>
              </a:rPr>
              <a:t>якщо</a:t>
            </a:r>
            <a:r>
              <a:rPr lang="ru-RU" sz="2000" dirty="0">
                <a:solidFill>
                  <a:srgbClr val="7030A0"/>
                </a:solidFill>
              </a:rPr>
              <a:t> буде </a:t>
            </a:r>
          </a:p>
          <a:p>
            <a:r>
              <a:rPr lang="ru-RU" sz="2000" dirty="0" err="1">
                <a:solidFill>
                  <a:srgbClr val="7030A0"/>
                </a:solidFill>
              </a:rPr>
              <a:t>рухатися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вказаним</a:t>
            </a:r>
            <a:r>
              <a:rPr lang="ru-RU" sz="2000" dirty="0">
                <a:solidFill>
                  <a:srgbClr val="7030A0"/>
                </a:solidFill>
              </a:rPr>
              <a:t> маршрутом.</a:t>
            </a:r>
          </a:p>
        </p:txBody>
      </p:sp>
      <p:pic>
        <p:nvPicPr>
          <p:cNvPr id="30" name="Picture 2" descr="Лицензионные стоковые векторы Beekeeping">
            <a:extLst>
              <a:ext uri="{FF2B5EF4-FFF2-40B4-BE49-F238E27FC236}">
                <a16:creationId xmlns="" xmlns:a16="http://schemas.microsoft.com/office/drawing/2014/main" id="{CA67FFB8-B6E0-1082-6FC0-C327DF88E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115" y="3684512"/>
            <a:ext cx="2772769" cy="256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A90CF7CA-92CF-7D01-C58C-7161BCDFD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2185" b="79513"/>
          <a:stretch/>
        </p:blipFill>
        <p:spPr>
          <a:xfrm>
            <a:off x="6096000" y="3585002"/>
            <a:ext cx="4265854" cy="2762008"/>
          </a:xfrm>
          <a:prstGeom prst="roundRect">
            <a:avLst/>
          </a:prstGeom>
        </p:spPr>
      </p:pic>
      <p:sp>
        <p:nvSpPr>
          <p:cNvPr id="36" name="Скругленный прямоугольник 7">
            <a:extLst>
              <a:ext uri="{FF2B5EF4-FFF2-40B4-BE49-F238E27FC236}">
                <a16:creationId xmlns="" xmlns:a16="http://schemas.microsoft.com/office/drawing/2014/main" id="{DEBCEB80-15A3-10FA-3001-99D06CE04598}"/>
              </a:ext>
            </a:extLst>
          </p:cNvPr>
          <p:cNvSpPr/>
          <p:nvPr/>
        </p:nvSpPr>
        <p:spPr>
          <a:xfrm>
            <a:off x="6096000" y="3585002"/>
            <a:ext cx="4265854" cy="276200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Picture 4" descr="Мультфильм пчела держит ведро меда | Премиум векторы">
            <a:extLst>
              <a:ext uri="{FF2B5EF4-FFF2-40B4-BE49-F238E27FC236}">
                <a16:creationId xmlns="" xmlns:a16="http://schemas.microsoft.com/office/drawing/2014/main" id="{4E0D9F7A-76BF-E37B-6FE6-318B00E2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42" l="9744" r="89776">
                        <a14:foregroundMark x1="34665" y1="30351" x2="34665" y2="30351"/>
                        <a14:foregroundMark x1="46645" y1="29712" x2="46645" y2="29712"/>
                        <a14:foregroundMark x1="49201" y1="29553" x2="49201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49" y="5210116"/>
            <a:ext cx="950558" cy="95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Групувати 4">
            <a:extLst>
              <a:ext uri="{FF2B5EF4-FFF2-40B4-BE49-F238E27FC236}">
                <a16:creationId xmlns="" xmlns:a16="http://schemas.microsoft.com/office/drawing/2014/main" id="{D84E4033-F7FD-51CB-51DE-F1275C65A9EF}"/>
              </a:ext>
            </a:extLst>
          </p:cNvPr>
          <p:cNvGrpSpPr/>
          <p:nvPr/>
        </p:nvGrpSpPr>
        <p:grpSpPr>
          <a:xfrm>
            <a:off x="6409677" y="2759288"/>
            <a:ext cx="3507942" cy="385520"/>
            <a:chOff x="6347534" y="2716567"/>
            <a:chExt cx="3507942" cy="385520"/>
          </a:xfrm>
        </p:grpSpPr>
        <p:sp>
          <p:nvSpPr>
            <p:cNvPr id="41" name="Прямокутник 1">
              <a:extLst>
                <a:ext uri="{FF2B5EF4-FFF2-40B4-BE49-F238E27FC236}">
                  <a16:creationId xmlns="" xmlns:a16="http://schemas.microsoft.com/office/drawing/2014/main" id="{083034F8-4CB2-D5EC-AB25-D245BB5AF0F6}"/>
                </a:ext>
              </a:extLst>
            </p:cNvPr>
            <p:cNvSpPr/>
            <p:nvPr/>
          </p:nvSpPr>
          <p:spPr>
            <a:xfrm>
              <a:off x="6347534" y="2716567"/>
              <a:ext cx="390617" cy="385520"/>
            </a:xfrm>
            <a:prstGeom prst="rect">
              <a:avLst/>
            </a:prstGeom>
            <a:noFill/>
            <a:ln w="28575">
              <a:solidFill>
                <a:srgbClr val="127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2" name="Прямокутник 70">
              <a:extLst>
                <a:ext uri="{FF2B5EF4-FFF2-40B4-BE49-F238E27FC236}">
                  <a16:creationId xmlns="" xmlns:a16="http://schemas.microsoft.com/office/drawing/2014/main" id="{92834F09-A7E2-DFAF-7AA2-253456634F60}"/>
                </a:ext>
              </a:extLst>
            </p:cNvPr>
            <p:cNvSpPr/>
            <p:nvPr/>
          </p:nvSpPr>
          <p:spPr>
            <a:xfrm>
              <a:off x="6738151" y="2716567"/>
              <a:ext cx="390617" cy="385520"/>
            </a:xfrm>
            <a:prstGeom prst="rect">
              <a:avLst/>
            </a:prstGeom>
            <a:noFill/>
            <a:ln w="28575">
              <a:solidFill>
                <a:srgbClr val="127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3" name="Прямокутник 71">
              <a:extLst>
                <a:ext uri="{FF2B5EF4-FFF2-40B4-BE49-F238E27FC236}">
                  <a16:creationId xmlns="" xmlns:a16="http://schemas.microsoft.com/office/drawing/2014/main" id="{2627465E-2C00-6B49-AB13-BAF21A36143E}"/>
                </a:ext>
              </a:extLst>
            </p:cNvPr>
            <p:cNvSpPr/>
            <p:nvPr/>
          </p:nvSpPr>
          <p:spPr>
            <a:xfrm>
              <a:off x="7128768" y="2716567"/>
              <a:ext cx="390617" cy="385520"/>
            </a:xfrm>
            <a:prstGeom prst="rect">
              <a:avLst/>
            </a:prstGeom>
            <a:noFill/>
            <a:ln w="28575">
              <a:solidFill>
                <a:srgbClr val="127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4" name="Прямокутник 72">
              <a:extLst>
                <a:ext uri="{FF2B5EF4-FFF2-40B4-BE49-F238E27FC236}">
                  <a16:creationId xmlns="" xmlns:a16="http://schemas.microsoft.com/office/drawing/2014/main" id="{49D30A95-9F9B-DBDD-776E-89FBBDF99244}"/>
                </a:ext>
              </a:extLst>
            </p:cNvPr>
            <p:cNvSpPr/>
            <p:nvPr/>
          </p:nvSpPr>
          <p:spPr>
            <a:xfrm>
              <a:off x="7519385" y="2716567"/>
              <a:ext cx="390617" cy="385520"/>
            </a:xfrm>
            <a:prstGeom prst="rect">
              <a:avLst/>
            </a:prstGeom>
            <a:noFill/>
            <a:ln w="28575">
              <a:solidFill>
                <a:srgbClr val="127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1" name="Прямокутник 73">
              <a:extLst>
                <a:ext uri="{FF2B5EF4-FFF2-40B4-BE49-F238E27FC236}">
                  <a16:creationId xmlns="" xmlns:a16="http://schemas.microsoft.com/office/drawing/2014/main" id="{0309D40D-D546-820F-E88C-E4FE1C55D42D}"/>
                </a:ext>
              </a:extLst>
            </p:cNvPr>
            <p:cNvSpPr/>
            <p:nvPr/>
          </p:nvSpPr>
          <p:spPr>
            <a:xfrm>
              <a:off x="7907465" y="2716567"/>
              <a:ext cx="390617" cy="385520"/>
            </a:xfrm>
            <a:prstGeom prst="rect">
              <a:avLst/>
            </a:prstGeom>
            <a:noFill/>
            <a:ln w="28575">
              <a:solidFill>
                <a:srgbClr val="127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2" name="Прямокутник 74">
              <a:extLst>
                <a:ext uri="{FF2B5EF4-FFF2-40B4-BE49-F238E27FC236}">
                  <a16:creationId xmlns="" xmlns:a16="http://schemas.microsoft.com/office/drawing/2014/main" id="{7BE9FD1B-4080-8714-75BB-D10382DB5AAB}"/>
                </a:ext>
              </a:extLst>
            </p:cNvPr>
            <p:cNvSpPr/>
            <p:nvPr/>
          </p:nvSpPr>
          <p:spPr>
            <a:xfrm>
              <a:off x="8298082" y="2716567"/>
              <a:ext cx="390617" cy="385520"/>
            </a:xfrm>
            <a:prstGeom prst="rect">
              <a:avLst/>
            </a:prstGeom>
            <a:noFill/>
            <a:ln w="28575">
              <a:solidFill>
                <a:srgbClr val="127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3" name="Прямокутник 75">
              <a:extLst>
                <a:ext uri="{FF2B5EF4-FFF2-40B4-BE49-F238E27FC236}">
                  <a16:creationId xmlns="" xmlns:a16="http://schemas.microsoft.com/office/drawing/2014/main" id="{EDAD5B79-EBE2-EBC7-CB64-58604CFD6471}"/>
                </a:ext>
              </a:extLst>
            </p:cNvPr>
            <p:cNvSpPr/>
            <p:nvPr/>
          </p:nvSpPr>
          <p:spPr>
            <a:xfrm>
              <a:off x="8686162" y="2716567"/>
              <a:ext cx="390617" cy="385520"/>
            </a:xfrm>
            <a:prstGeom prst="rect">
              <a:avLst/>
            </a:prstGeom>
            <a:noFill/>
            <a:ln w="28575">
              <a:solidFill>
                <a:srgbClr val="127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4" name="Прямокутник 76">
              <a:extLst>
                <a:ext uri="{FF2B5EF4-FFF2-40B4-BE49-F238E27FC236}">
                  <a16:creationId xmlns="" xmlns:a16="http://schemas.microsoft.com/office/drawing/2014/main" id="{20D30088-BA12-EA5E-6062-432A82DBC863}"/>
                </a:ext>
              </a:extLst>
            </p:cNvPr>
            <p:cNvSpPr/>
            <p:nvPr/>
          </p:nvSpPr>
          <p:spPr>
            <a:xfrm>
              <a:off x="9076779" y="2716567"/>
              <a:ext cx="390617" cy="385520"/>
            </a:xfrm>
            <a:prstGeom prst="rect">
              <a:avLst/>
            </a:prstGeom>
            <a:noFill/>
            <a:ln w="28575">
              <a:solidFill>
                <a:srgbClr val="127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65" name="Прямокутник 77">
              <a:extLst>
                <a:ext uri="{FF2B5EF4-FFF2-40B4-BE49-F238E27FC236}">
                  <a16:creationId xmlns="" xmlns:a16="http://schemas.microsoft.com/office/drawing/2014/main" id="{7349C5DA-289A-877A-DEF8-0992CACA3CF1}"/>
                </a:ext>
              </a:extLst>
            </p:cNvPr>
            <p:cNvSpPr/>
            <p:nvPr/>
          </p:nvSpPr>
          <p:spPr>
            <a:xfrm>
              <a:off x="9464859" y="2716567"/>
              <a:ext cx="390617" cy="385520"/>
            </a:xfrm>
            <a:prstGeom prst="rect">
              <a:avLst/>
            </a:prstGeom>
            <a:noFill/>
            <a:ln w="28575">
              <a:solidFill>
                <a:srgbClr val="127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66" name="Стрілка: вліво 5">
            <a:extLst>
              <a:ext uri="{FF2B5EF4-FFF2-40B4-BE49-F238E27FC236}">
                <a16:creationId xmlns="" xmlns:a16="http://schemas.microsoft.com/office/drawing/2014/main" id="{CBC804DD-9FAD-BBD9-5D6D-9A05DE99CF4D}"/>
              </a:ext>
            </a:extLst>
          </p:cNvPr>
          <p:cNvSpPr/>
          <p:nvPr/>
        </p:nvSpPr>
        <p:spPr>
          <a:xfrm>
            <a:off x="9562512" y="2877162"/>
            <a:ext cx="319596" cy="177007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7" name="Стрілка: вліво 78">
            <a:extLst>
              <a:ext uri="{FF2B5EF4-FFF2-40B4-BE49-F238E27FC236}">
                <a16:creationId xmlns="" xmlns:a16="http://schemas.microsoft.com/office/drawing/2014/main" id="{9333D4ED-99A4-F63E-EE23-70699C81E967}"/>
              </a:ext>
            </a:extLst>
          </p:cNvPr>
          <p:cNvSpPr/>
          <p:nvPr/>
        </p:nvSpPr>
        <p:spPr>
          <a:xfrm>
            <a:off x="9171895" y="2877162"/>
            <a:ext cx="319596" cy="177007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8" name="Стрілка: вліво 79">
            <a:extLst>
              <a:ext uri="{FF2B5EF4-FFF2-40B4-BE49-F238E27FC236}">
                <a16:creationId xmlns="" xmlns:a16="http://schemas.microsoft.com/office/drawing/2014/main" id="{75938DD9-4CDC-43BE-6A70-7E7E5D6FB21C}"/>
              </a:ext>
            </a:extLst>
          </p:cNvPr>
          <p:cNvSpPr/>
          <p:nvPr/>
        </p:nvSpPr>
        <p:spPr>
          <a:xfrm rot="16200000">
            <a:off x="8783816" y="2877162"/>
            <a:ext cx="319596" cy="177007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9" name="Стрілка: вліво 80">
            <a:extLst>
              <a:ext uri="{FF2B5EF4-FFF2-40B4-BE49-F238E27FC236}">
                <a16:creationId xmlns="" xmlns:a16="http://schemas.microsoft.com/office/drawing/2014/main" id="{C5697CDE-2EF7-BC3E-2BCE-0EC6F60DF2BB}"/>
              </a:ext>
            </a:extLst>
          </p:cNvPr>
          <p:cNvSpPr/>
          <p:nvPr/>
        </p:nvSpPr>
        <p:spPr>
          <a:xfrm>
            <a:off x="8380782" y="2877162"/>
            <a:ext cx="319596" cy="177007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0" name="Стрілка: вліво 81">
            <a:extLst>
              <a:ext uri="{FF2B5EF4-FFF2-40B4-BE49-F238E27FC236}">
                <a16:creationId xmlns="" xmlns:a16="http://schemas.microsoft.com/office/drawing/2014/main" id="{A182C14F-DE4E-B853-B706-D7EB80EB5735}"/>
              </a:ext>
            </a:extLst>
          </p:cNvPr>
          <p:cNvSpPr/>
          <p:nvPr/>
        </p:nvSpPr>
        <p:spPr>
          <a:xfrm>
            <a:off x="7990165" y="2877162"/>
            <a:ext cx="319596" cy="177007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1" name="Стрілка: вліво 82">
            <a:extLst>
              <a:ext uri="{FF2B5EF4-FFF2-40B4-BE49-F238E27FC236}">
                <a16:creationId xmlns="" xmlns:a16="http://schemas.microsoft.com/office/drawing/2014/main" id="{ADFE1B15-5CB8-08D2-3F53-62E0155BB8CD}"/>
              </a:ext>
            </a:extLst>
          </p:cNvPr>
          <p:cNvSpPr/>
          <p:nvPr/>
        </p:nvSpPr>
        <p:spPr>
          <a:xfrm rot="5400000">
            <a:off x="7617037" y="2863545"/>
            <a:ext cx="319596" cy="177007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2" name="Стрілка: вліво 83">
            <a:extLst>
              <a:ext uri="{FF2B5EF4-FFF2-40B4-BE49-F238E27FC236}">
                <a16:creationId xmlns="" xmlns:a16="http://schemas.microsoft.com/office/drawing/2014/main" id="{AF88E9B0-0271-B55D-59DF-75B4FE7BDD79}"/>
              </a:ext>
            </a:extLst>
          </p:cNvPr>
          <p:cNvSpPr/>
          <p:nvPr/>
        </p:nvSpPr>
        <p:spPr>
          <a:xfrm>
            <a:off x="7226741" y="2877162"/>
            <a:ext cx="319596" cy="177007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3" name="Стрілка: вліво 84">
            <a:extLst>
              <a:ext uri="{FF2B5EF4-FFF2-40B4-BE49-F238E27FC236}">
                <a16:creationId xmlns="" xmlns:a16="http://schemas.microsoft.com/office/drawing/2014/main" id="{95B76E86-82A8-9891-78D3-D47A6F38B74C}"/>
              </a:ext>
            </a:extLst>
          </p:cNvPr>
          <p:cNvSpPr/>
          <p:nvPr/>
        </p:nvSpPr>
        <p:spPr>
          <a:xfrm>
            <a:off x="6836124" y="2877162"/>
            <a:ext cx="319596" cy="177007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4" name="Стрілка: вліво 85">
            <a:extLst>
              <a:ext uri="{FF2B5EF4-FFF2-40B4-BE49-F238E27FC236}">
                <a16:creationId xmlns="" xmlns:a16="http://schemas.microsoft.com/office/drawing/2014/main" id="{08E371F4-44AD-BFF2-78FD-E48B839C188C}"/>
              </a:ext>
            </a:extLst>
          </p:cNvPr>
          <p:cNvSpPr/>
          <p:nvPr/>
        </p:nvSpPr>
        <p:spPr>
          <a:xfrm rot="5400000">
            <a:off x="6445186" y="2863546"/>
            <a:ext cx="319596" cy="177007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5" name="Овал 74">
            <a:extLst>
              <a:ext uri="{FF2B5EF4-FFF2-40B4-BE49-F238E27FC236}">
                <a16:creationId xmlns="" xmlns:a16="http://schemas.microsoft.com/office/drawing/2014/main" id="{5A1EE24E-336A-88EE-D879-DA1FE2497BBA}"/>
              </a:ext>
            </a:extLst>
          </p:cNvPr>
          <p:cNvSpPr/>
          <p:nvPr/>
        </p:nvSpPr>
        <p:spPr>
          <a:xfrm>
            <a:off x="6096000" y="5036678"/>
            <a:ext cx="182631" cy="184792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Полілінія: фігура 8">
            <a:extLst>
              <a:ext uri="{FF2B5EF4-FFF2-40B4-BE49-F238E27FC236}">
                <a16:creationId xmlns="" xmlns:a16="http://schemas.microsoft.com/office/drawing/2014/main" id="{A0FB31EA-B188-ADE1-0E8E-A36321BBD483}"/>
              </a:ext>
            </a:extLst>
          </p:cNvPr>
          <p:cNvSpPr/>
          <p:nvPr/>
        </p:nvSpPr>
        <p:spPr>
          <a:xfrm>
            <a:off x="6187736" y="5157926"/>
            <a:ext cx="2254928" cy="754602"/>
          </a:xfrm>
          <a:custGeom>
            <a:avLst/>
            <a:gdLst>
              <a:gd name="connsiteX0" fmla="*/ 2254928 w 2254928"/>
              <a:gd name="connsiteY0" fmla="*/ 372862 h 754602"/>
              <a:gd name="connsiteX1" fmla="*/ 1509204 w 2254928"/>
              <a:gd name="connsiteY1" fmla="*/ 390618 h 754602"/>
              <a:gd name="connsiteX2" fmla="*/ 1509204 w 2254928"/>
              <a:gd name="connsiteY2" fmla="*/ 754602 h 754602"/>
              <a:gd name="connsiteX3" fmla="*/ 763480 w 2254928"/>
              <a:gd name="connsiteY3" fmla="*/ 745724 h 754602"/>
              <a:gd name="connsiteX4" fmla="*/ 754602 w 2254928"/>
              <a:gd name="connsiteY4" fmla="*/ 381740 h 754602"/>
              <a:gd name="connsiteX5" fmla="*/ 17755 w 2254928"/>
              <a:gd name="connsiteY5" fmla="*/ 381740 h 754602"/>
              <a:gd name="connsiteX6" fmla="*/ 0 w 2254928"/>
              <a:gd name="connsiteY6" fmla="*/ 0 h 75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4928" h="754602">
                <a:moveTo>
                  <a:pt x="2254928" y="372862"/>
                </a:moveTo>
                <a:lnTo>
                  <a:pt x="1509204" y="390618"/>
                </a:lnTo>
                <a:lnTo>
                  <a:pt x="1509204" y="754602"/>
                </a:lnTo>
                <a:lnTo>
                  <a:pt x="763480" y="745724"/>
                </a:lnTo>
                <a:lnTo>
                  <a:pt x="754602" y="381740"/>
                </a:lnTo>
                <a:lnTo>
                  <a:pt x="17755" y="381740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Овал 76">
            <a:extLst>
              <a:ext uri="{FF2B5EF4-FFF2-40B4-BE49-F238E27FC236}">
                <a16:creationId xmlns="" xmlns:a16="http://schemas.microsoft.com/office/drawing/2014/main" id="{C99D5F73-5B4A-7975-597F-C1DA3C5B1BB7}"/>
              </a:ext>
            </a:extLst>
          </p:cNvPr>
          <p:cNvSpPr/>
          <p:nvPr/>
        </p:nvSpPr>
        <p:spPr>
          <a:xfrm>
            <a:off x="8357949" y="5404521"/>
            <a:ext cx="182631" cy="1847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8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759075" y="1515981"/>
            <a:ext cx="2596521" cy="401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674647" y="354485"/>
            <a:ext cx="8732066" cy="7954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2569"/>
            <a:ext cx="1034144" cy="955431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7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11.12.2023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6" name="Фізкультхвилинка №16">
            <a:hlinkClick r:id="" action="ppaction://media"/>
            <a:extLst>
              <a:ext uri="{FF2B5EF4-FFF2-40B4-BE49-F238E27FC236}">
                <a16:creationId xmlns="" xmlns:a16="http://schemas.microsoft.com/office/drawing/2014/main" id="{A8ADAD7B-21DB-4373-810F-301385E59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0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1" y="1270165"/>
            <a:ext cx="2511777" cy="55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3711371" y="1208313"/>
            <a:ext cx="6455886" cy="93617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rgbClr val="7030A0"/>
                </a:solidFill>
              </a:rPr>
              <a:t>Яка </a:t>
            </a:r>
            <a:r>
              <a:rPr lang="ru-RU" dirty="0" err="1">
                <a:solidFill>
                  <a:srgbClr val="7030A0"/>
                </a:solidFill>
              </a:rPr>
              <a:t>фігура</a:t>
            </a:r>
            <a:r>
              <a:rPr lang="ru-RU" dirty="0">
                <a:solidFill>
                  <a:srgbClr val="7030A0"/>
                </a:solidFill>
              </a:rPr>
              <a:t> буде </a:t>
            </a:r>
            <a:r>
              <a:rPr lang="ru-RU" dirty="0" err="1">
                <a:solidFill>
                  <a:srgbClr val="7030A0"/>
                </a:solidFill>
              </a:rPr>
              <a:t>наступною</a:t>
            </a:r>
            <a:r>
              <a:rPr lang="ru-RU" dirty="0">
                <a:solidFill>
                  <a:srgbClr val="7030A0"/>
                </a:solidFill>
              </a:rPr>
              <a:t> в кожному ряду?</a:t>
            </a:r>
          </a:p>
        </p:txBody>
      </p:sp>
      <p:sp>
        <p:nvSpPr>
          <p:cNvPr id="28" name="Рівнобедрений трикутник 4">
            <a:extLst>
              <a:ext uri="{FF2B5EF4-FFF2-40B4-BE49-F238E27FC236}">
                <a16:creationId xmlns="" xmlns:a16="http://schemas.microsoft.com/office/drawing/2014/main" id="{11431624-9610-CD95-508B-19B55A544785}"/>
              </a:ext>
            </a:extLst>
          </p:cNvPr>
          <p:cNvSpPr/>
          <p:nvPr/>
        </p:nvSpPr>
        <p:spPr>
          <a:xfrm>
            <a:off x="3191165" y="3610823"/>
            <a:ext cx="1482571" cy="861134"/>
          </a:xfrm>
          <a:prstGeom prst="triangle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Прямокутник 6">
            <a:extLst>
              <a:ext uri="{FF2B5EF4-FFF2-40B4-BE49-F238E27FC236}">
                <a16:creationId xmlns="" xmlns:a16="http://schemas.microsoft.com/office/drawing/2014/main" id="{FE7E39A2-A3F7-8427-445A-201BF367FCEE}"/>
              </a:ext>
            </a:extLst>
          </p:cNvPr>
          <p:cNvSpPr/>
          <p:nvPr/>
        </p:nvSpPr>
        <p:spPr>
          <a:xfrm>
            <a:off x="5080985" y="3628578"/>
            <a:ext cx="860013" cy="825624"/>
          </a:xfrm>
          <a:prstGeom prst="rect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72D392B6-C987-CD35-4457-278B60B99EDF}"/>
              </a:ext>
            </a:extLst>
          </p:cNvPr>
          <p:cNvSpPr/>
          <p:nvPr/>
        </p:nvSpPr>
        <p:spPr>
          <a:xfrm>
            <a:off x="6443708" y="3593074"/>
            <a:ext cx="860013" cy="861134"/>
          </a:xfrm>
          <a:prstGeom prst="ellipse">
            <a:avLst/>
          </a:prstGeo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FC080B4D-703B-E634-F6E7-50D70B13BF44}"/>
              </a:ext>
            </a:extLst>
          </p:cNvPr>
          <p:cNvSpPr/>
          <p:nvPr/>
        </p:nvSpPr>
        <p:spPr>
          <a:xfrm>
            <a:off x="7806431" y="3610823"/>
            <a:ext cx="860013" cy="861134"/>
          </a:xfrm>
          <a:prstGeom prst="ellips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Прямокутник 64">
            <a:extLst>
              <a:ext uri="{FF2B5EF4-FFF2-40B4-BE49-F238E27FC236}">
                <a16:creationId xmlns="" xmlns:a16="http://schemas.microsoft.com/office/drawing/2014/main" id="{B2FE00B1-7020-8B66-E453-3D3D2CBBC785}"/>
              </a:ext>
            </a:extLst>
          </p:cNvPr>
          <p:cNvSpPr/>
          <p:nvPr/>
        </p:nvSpPr>
        <p:spPr>
          <a:xfrm>
            <a:off x="9058183" y="3628578"/>
            <a:ext cx="932155" cy="825624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Овал 38">
            <a:extLst>
              <a:ext uri="{FF2B5EF4-FFF2-40B4-BE49-F238E27FC236}">
                <a16:creationId xmlns="" xmlns:a16="http://schemas.microsoft.com/office/drawing/2014/main" id="{EE5A57C4-698A-ABA8-6DDC-ED17D67904F7}"/>
              </a:ext>
            </a:extLst>
          </p:cNvPr>
          <p:cNvSpPr/>
          <p:nvPr/>
        </p:nvSpPr>
        <p:spPr>
          <a:xfrm>
            <a:off x="3127681" y="5053202"/>
            <a:ext cx="1330884" cy="1220141"/>
          </a:xfrm>
          <a:prstGeom prst="ellipse">
            <a:avLst/>
          </a:prstGeom>
          <a:solidFill>
            <a:srgbClr val="FF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76F35D78-243B-1FBD-7878-BEAF9BAB0E06}"/>
              </a:ext>
            </a:extLst>
          </p:cNvPr>
          <p:cNvSpPr/>
          <p:nvPr/>
        </p:nvSpPr>
        <p:spPr>
          <a:xfrm>
            <a:off x="4866907" y="5481812"/>
            <a:ext cx="756440" cy="711658"/>
          </a:xfrm>
          <a:prstGeom prst="ellipse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Рівнобедрений трикутник 67">
            <a:extLst>
              <a:ext uri="{FF2B5EF4-FFF2-40B4-BE49-F238E27FC236}">
                <a16:creationId xmlns="" xmlns:a16="http://schemas.microsoft.com/office/drawing/2014/main" id="{EABD28AF-2D3F-ABEB-E5B6-0155B1F8B11B}"/>
              </a:ext>
            </a:extLst>
          </p:cNvPr>
          <p:cNvSpPr/>
          <p:nvPr/>
        </p:nvSpPr>
        <p:spPr>
          <a:xfrm>
            <a:off x="6047892" y="5017693"/>
            <a:ext cx="1222157" cy="1157615"/>
          </a:xfrm>
          <a:prstGeom prst="triangle">
            <a:avLst>
              <a:gd name="adj" fmla="val 50000"/>
            </a:avLst>
          </a:prstGeom>
          <a:solidFill>
            <a:srgbClr val="FF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Рівнобедрений трикутник 68">
            <a:extLst>
              <a:ext uri="{FF2B5EF4-FFF2-40B4-BE49-F238E27FC236}">
                <a16:creationId xmlns="" xmlns:a16="http://schemas.microsoft.com/office/drawing/2014/main" id="{0D093369-DFBD-8EC2-BD0A-9D4FF3F63DA5}"/>
              </a:ext>
            </a:extLst>
          </p:cNvPr>
          <p:cNvSpPr/>
          <p:nvPr/>
        </p:nvSpPr>
        <p:spPr>
          <a:xfrm>
            <a:off x="7854877" y="5481812"/>
            <a:ext cx="763120" cy="693496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Прямокутник 69">
            <a:extLst>
              <a:ext uri="{FF2B5EF4-FFF2-40B4-BE49-F238E27FC236}">
                <a16:creationId xmlns="" xmlns:a16="http://schemas.microsoft.com/office/drawing/2014/main" id="{BB849F92-ECEC-6A69-33F5-443EC28064D2}"/>
              </a:ext>
            </a:extLst>
          </p:cNvPr>
          <p:cNvSpPr/>
          <p:nvPr/>
        </p:nvSpPr>
        <p:spPr>
          <a:xfrm>
            <a:off x="9101768" y="5072150"/>
            <a:ext cx="1154900" cy="1121320"/>
          </a:xfrm>
          <a:prstGeom prst="rect">
            <a:avLst/>
          </a:prstGeom>
          <a:solidFill>
            <a:srgbClr val="FF33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330C499D-59E4-FD46-C8B8-3F3276E8BB6E}"/>
              </a:ext>
            </a:extLst>
          </p:cNvPr>
          <p:cNvSpPr txBox="1"/>
          <p:nvPr/>
        </p:nvSpPr>
        <p:spPr>
          <a:xfrm>
            <a:off x="10741751" y="3593074"/>
            <a:ext cx="612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x-none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12619C05-71FF-074A-570B-6B965C313648}"/>
              </a:ext>
            </a:extLst>
          </p:cNvPr>
          <p:cNvSpPr txBox="1"/>
          <p:nvPr/>
        </p:nvSpPr>
        <p:spPr>
          <a:xfrm>
            <a:off x="10741751" y="5257680"/>
            <a:ext cx="612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x-none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Рівнобедрений трикутник 71">
            <a:extLst>
              <a:ext uri="{FF2B5EF4-FFF2-40B4-BE49-F238E27FC236}">
                <a16:creationId xmlns="" xmlns:a16="http://schemas.microsoft.com/office/drawing/2014/main" id="{F9960219-36B8-9DE1-4D9D-A8B21D42FECA}"/>
              </a:ext>
            </a:extLst>
          </p:cNvPr>
          <p:cNvSpPr/>
          <p:nvPr/>
        </p:nvSpPr>
        <p:spPr>
          <a:xfrm>
            <a:off x="10337689" y="3610823"/>
            <a:ext cx="1482571" cy="861134"/>
          </a:xfrm>
          <a:prstGeom prst="triangle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Прямокутник 72">
            <a:extLst>
              <a:ext uri="{FF2B5EF4-FFF2-40B4-BE49-F238E27FC236}">
                <a16:creationId xmlns="" xmlns:a16="http://schemas.microsoft.com/office/drawing/2014/main" id="{A729D353-898D-3700-4587-ADB149A5517F}"/>
              </a:ext>
            </a:extLst>
          </p:cNvPr>
          <p:cNvSpPr/>
          <p:nvPr/>
        </p:nvSpPr>
        <p:spPr>
          <a:xfrm>
            <a:off x="10681213" y="5481812"/>
            <a:ext cx="673097" cy="711658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2009826" y="494528"/>
            <a:ext cx="8732066" cy="7137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Обчислення виразів. Усний рахунок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1555532" y="569678"/>
            <a:ext cx="8568970" cy="768396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Склади вираз за 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2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645" y="620773"/>
            <a:ext cx="1824725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3691438" y="5650782"/>
            <a:ext cx="3688526" cy="5585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– 4 = 1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95" y="1642586"/>
            <a:ext cx="9546813" cy="3811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48" y="1627056"/>
            <a:ext cx="9671706" cy="384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645" y="620773"/>
            <a:ext cx="1824725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3900637" y="6113491"/>
            <a:ext cx="3688526" cy="558569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1 = 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95" y="1987040"/>
            <a:ext cx="9898650" cy="40167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95" y="1987040"/>
            <a:ext cx="9898650" cy="402229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555532" y="569678"/>
            <a:ext cx="8568970" cy="768396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Склади вираз за 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645" y="620773"/>
            <a:ext cx="1824725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3900637" y="6113491"/>
            <a:ext cx="3688526" cy="558569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2 = 2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31" y="1932355"/>
            <a:ext cx="10329251" cy="4127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31" y="1930733"/>
            <a:ext cx="10343531" cy="4129315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555532" y="569678"/>
            <a:ext cx="8568970" cy="768396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Склади вираз за 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1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645" y="620773"/>
            <a:ext cx="1824725" cy="22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>
            <a:off x="3900637" y="6113491"/>
            <a:ext cx="3688526" cy="558569"/>
          </a:xfrm>
          <a:prstGeom prst="roundRect">
            <a:avLst/>
          </a:prstGeom>
          <a:solidFill>
            <a:schemeClr val="accent5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– 5 = 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25" y="1988374"/>
            <a:ext cx="9951950" cy="4025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25" y="1976569"/>
            <a:ext cx="9951950" cy="3973028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1555532" y="569678"/>
            <a:ext cx="8568970" cy="768396"/>
          </a:xfrm>
          <a:prstGeom prst="roundRect">
            <a:avLst/>
          </a:prstGeom>
          <a:solidFill>
            <a:srgbClr val="7030A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Склади вираз за 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ᐈ Паутина татуировка - векторные изображения, рисунок паутина татуировка &gt;  скачать на Depositphotos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b="3174"/>
          <a:stretch/>
        </p:blipFill>
        <p:spPr bwMode="auto">
          <a:xfrm>
            <a:off x="4252402" y="2827326"/>
            <a:ext cx="3315929" cy="284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367162" y="2799950"/>
            <a:ext cx="9103862" cy="3572861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738958" y="422212"/>
            <a:ext cx="8732066" cy="71164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Добре </a:t>
            </a:r>
            <a:r>
              <a:rPr lang="uk-UA" sz="4000" b="1" dirty="0">
                <a:solidFill>
                  <a:schemeClr val="bg1"/>
                </a:solidFill>
              </a:rPr>
              <a:t>подумай!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853031" y="1241154"/>
            <a:ext cx="7647523" cy="10883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У павука-хрестовика 2 основних ока, а бічних – на 6 більше. Скільки всього очей у павука-хрестовика?</a:t>
            </a:r>
          </a:p>
        </p:txBody>
      </p:sp>
      <p:pic>
        <p:nvPicPr>
          <p:cNvPr id="17" name="Picture 2" descr="Картинки по запросу &quot;клипарт лампоч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4315" y="1851041"/>
            <a:ext cx="1694802" cy="21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53032" y="5339423"/>
            <a:ext cx="2923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2 + 6 = 8</a:t>
            </a:r>
            <a:endParaRPr lang="ru-RU" sz="4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4" descr="Кира-скрап - клипарт и рамк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28" y="2885730"/>
            <a:ext cx="1678279" cy="213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013386" y="5339423"/>
            <a:ext cx="3158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2 + 8 = 10</a:t>
            </a:r>
            <a:endParaRPr lang="ru-RU" sz="44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702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495081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191165" y="1448262"/>
            <a:ext cx="2414614" cy="315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600630" y="494528"/>
            <a:ext cx="8732066" cy="11000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 «Емоційна ромашка». 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Оберіть </a:t>
            </a:r>
            <a:r>
              <a:rPr lang="uk-UA" sz="3600" b="1" dirty="0">
                <a:solidFill>
                  <a:schemeClr val="bg1"/>
                </a:solidFill>
              </a:rPr>
              <a:t>відповідну цеглинку </a:t>
            </a:r>
            <a:r>
              <a:rPr lang="en-US" sz="3600" b="1" dirty="0">
                <a:solidFill>
                  <a:schemeClr val="bg1"/>
                </a:solidFill>
              </a:rPr>
              <a:t>LEGO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</a:p>
        </p:txBody>
      </p:sp>
    </p:spTree>
    <p:extLst>
      <p:ext uri="{BB962C8B-B14F-4D97-AF65-F5344CB8AC3E}">
        <p14:creationId xmlns:p14="http://schemas.microsoft.com/office/powerpoint/2010/main" val="385110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Цікава математика: вивчаємо геометричні фігури — Журнал «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89" y="1657573"/>
            <a:ext cx="8832075" cy="44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661588" y="548009"/>
            <a:ext cx="8832075" cy="9632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Налаштування «Геометричний </a:t>
            </a:r>
            <a:r>
              <a:rPr lang="uk-UA" sz="2800" b="1" dirty="0"/>
              <a:t>настрій». </a:t>
            </a:r>
            <a:endParaRPr lang="uk-UA" sz="2800" b="1" dirty="0" smtClean="0"/>
          </a:p>
          <a:p>
            <a:pPr algn="ctr"/>
            <a:r>
              <a:rPr lang="uk-UA" sz="2800" b="1" dirty="0" err="1" smtClean="0"/>
              <a:t>Обери</a:t>
            </a:r>
            <a:r>
              <a:rPr lang="uk-UA" sz="2800" b="1" dirty="0" smtClean="0"/>
              <a:t> </a:t>
            </a:r>
            <a:r>
              <a:rPr lang="uk-UA" sz="2800" b="1" dirty="0"/>
              <a:t>емотикон, який відповідає твоєму </a:t>
            </a:r>
            <a:r>
              <a:rPr lang="uk-UA" sz="2800" b="1" dirty="0" smtClean="0"/>
              <a:t>настрою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731761" y="574548"/>
            <a:ext cx="8732066" cy="74262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Повторення вивченого матеріалу 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620600" y="1504680"/>
            <a:ext cx="3438651" cy="7461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Зменшуване – 6.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620600" y="2362456"/>
            <a:ext cx="3438651" cy="7461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Від'ємник – 5.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97040" y="1910399"/>
            <a:ext cx="3438651" cy="7461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Різниця – 1.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9" name="Picture 6" descr="Mr Peabody Stickers | Redbubble">
            <a:extLst>
              <a:ext uri="{FF2B5EF4-FFF2-40B4-BE49-F238E27FC236}">
                <a16:creationId xmlns="" xmlns:a16="http://schemas.microsoft.com/office/drawing/2014/main" id="{786B28B8-BCD0-F2AD-D8EC-D142B67A1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1" r="18630"/>
          <a:stretch/>
        </p:blipFill>
        <p:spPr bwMode="auto">
          <a:xfrm flipH="1">
            <a:off x="-149035" y="3108579"/>
            <a:ext cx="2349500" cy="346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922039" y="1406169"/>
            <a:ext cx="3553955" cy="9431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Назви числа при відніманні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22039" y="2391777"/>
            <a:ext cx="3553955" cy="9431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7030A0"/>
                </a:solidFill>
              </a:rPr>
              <a:t>6 - 5 = 1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624322" y="3918708"/>
            <a:ext cx="3592213" cy="8114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Перший доданок – 5.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624322" y="4908667"/>
            <a:ext cx="3438651" cy="8114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Другий доданок – 1.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216536" y="4437094"/>
            <a:ext cx="2519156" cy="8114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Сума – 6.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83010" y="3852854"/>
            <a:ext cx="3553955" cy="9431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Назви числа при </a:t>
            </a:r>
            <a:r>
              <a:rPr lang="uk-UA" sz="2400" b="1" dirty="0" smtClean="0">
                <a:solidFill>
                  <a:srgbClr val="7030A0"/>
                </a:solidFill>
              </a:rPr>
              <a:t>додаванні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983010" y="4842813"/>
            <a:ext cx="3553955" cy="94314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rgbClr val="7030A0"/>
                </a:solidFill>
              </a:rPr>
              <a:t>5 + 1 = 6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5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17" grpId="0" animBg="1"/>
      <p:bldP spid="18" grpId="0" animBg="1"/>
      <p:bldP spid="19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TextBox 23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382486" y="624663"/>
            <a:ext cx="9601642" cy="86668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Мотивація навчальної діяльності. Читання виразів </a:t>
            </a:r>
          </a:p>
        </p:txBody>
      </p:sp>
      <p:pic>
        <p:nvPicPr>
          <p:cNvPr id="28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="" xmlns:a16="http://schemas.microsoft.com/office/drawing/2014/main" id="{F6B5B3D3-23A5-C311-21CB-497A1ABF9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5" r="30500"/>
          <a:stretch/>
        </p:blipFill>
        <p:spPr bwMode="auto">
          <a:xfrm flipH="1">
            <a:off x="273319" y="1896502"/>
            <a:ext cx="1867991" cy="331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Шерман | Вики Dreamworks Animation | Fandom">
            <a:extLst>
              <a:ext uri="{FF2B5EF4-FFF2-40B4-BE49-F238E27FC236}">
                <a16:creationId xmlns="" xmlns:a16="http://schemas.microsoft.com/office/drawing/2014/main" id="{3519F68E-5CBE-D6F5-C37C-E28157B3A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1" y="1628897"/>
            <a:ext cx="1749218" cy="386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ая прямоугольная выноска 13">
            <a:extLst>
              <a:ext uri="{FF2B5EF4-FFF2-40B4-BE49-F238E27FC236}">
                <a16:creationId xmlns="" xmlns:a16="http://schemas.microsoft.com/office/drawing/2014/main" id="{D8823CA1-32E2-CDBB-CC0E-CEC55F01AA8B}"/>
              </a:ext>
            </a:extLst>
          </p:cNvPr>
          <p:cNvSpPr/>
          <p:nvPr/>
        </p:nvSpPr>
        <p:spPr>
          <a:xfrm>
            <a:off x="2711609" y="1731064"/>
            <a:ext cx="6494285" cy="68556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 по-різному прочитати вирази?</a:t>
            </a:r>
          </a:p>
        </p:txBody>
      </p:sp>
      <p:sp>
        <p:nvSpPr>
          <p:cNvPr id="32" name="Прямокутник: округлені кути 20">
            <a:extLst>
              <a:ext uri="{FF2B5EF4-FFF2-40B4-BE49-F238E27FC236}">
                <a16:creationId xmlns="" xmlns:a16="http://schemas.microsoft.com/office/drawing/2014/main" id="{5F0E8E5E-8041-70B1-CD47-2C446390FBFB}"/>
              </a:ext>
            </a:extLst>
          </p:cNvPr>
          <p:cNvSpPr/>
          <p:nvPr/>
        </p:nvSpPr>
        <p:spPr>
          <a:xfrm>
            <a:off x="3675815" y="2918388"/>
            <a:ext cx="1613351" cy="7456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5 + 2</a:t>
            </a:r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3" name="Прямокутник: округлені кути 21">
            <a:extLst>
              <a:ext uri="{FF2B5EF4-FFF2-40B4-BE49-F238E27FC236}">
                <a16:creationId xmlns="" xmlns:a16="http://schemas.microsoft.com/office/drawing/2014/main" id="{9CF55C37-C661-79AE-2698-89733A2ED6BF}"/>
              </a:ext>
            </a:extLst>
          </p:cNvPr>
          <p:cNvSpPr/>
          <p:nvPr/>
        </p:nvSpPr>
        <p:spPr>
          <a:xfrm>
            <a:off x="6209668" y="2918388"/>
            <a:ext cx="1613351" cy="74567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tx2">
                    <a:lumMod val="50000"/>
                  </a:schemeClr>
                </a:solidFill>
              </a:rPr>
              <a:t>9 –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BB9EEFE-55E2-25DE-E3DD-C6D26207F5A5}"/>
              </a:ext>
            </a:extLst>
          </p:cNvPr>
          <p:cNvSpPr txBox="1"/>
          <p:nvPr/>
        </p:nvSpPr>
        <p:spPr>
          <a:xfrm>
            <a:off x="2104399" y="3821688"/>
            <a:ext cx="373719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</a:rPr>
              <a:t>До п’яти додати два.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</a:rPr>
              <a:t>П’ять збільшити на два.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</a:rPr>
              <a:t>П’ять плюс два.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</a:rPr>
              <a:t>Сума чисел п’ять і два.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D93D6A54-7166-DA85-C138-7D1D73FE4378}"/>
              </a:ext>
            </a:extLst>
          </p:cNvPr>
          <p:cNvSpPr txBox="1"/>
          <p:nvPr/>
        </p:nvSpPr>
        <p:spPr>
          <a:xfrm>
            <a:off x="5958752" y="3821688"/>
            <a:ext cx="423454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</a:rPr>
              <a:t>Від дев’яти відняти три.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</a:rPr>
              <a:t>Дев’ять зменшити на три.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</a:rPr>
              <a:t>Дев’ять мінус три.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>
                <a:solidFill>
                  <a:schemeClr val="bg1"/>
                </a:solidFill>
              </a:rPr>
              <a:t>Різниця чисел дев’ять </a:t>
            </a:r>
            <a:r>
              <a:rPr lang="uk-UA" sz="2400" b="1" dirty="0" smtClean="0">
                <a:solidFill>
                  <a:schemeClr val="bg1"/>
                </a:solidFill>
              </a:rPr>
              <a:t>і </a:t>
            </a:r>
            <a:r>
              <a:rPr lang="uk-UA" sz="2400" b="1" dirty="0">
                <a:solidFill>
                  <a:schemeClr val="bg1"/>
                </a:solidFill>
              </a:rPr>
              <a:t>три.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4744" y="3802053"/>
            <a:ext cx="8168552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Сьогодні на уроці ми будемо </a:t>
            </a:r>
            <a:r>
              <a:rPr lang="uk-UA" sz="3600" b="1" dirty="0" smtClean="0">
                <a:solidFill>
                  <a:schemeClr val="bg1"/>
                </a:solidFill>
              </a:rPr>
              <a:t>обчислювати </a:t>
            </a:r>
            <a:r>
              <a:rPr lang="uk-UA" sz="3600" b="1" dirty="0">
                <a:solidFill>
                  <a:schemeClr val="bg1"/>
                </a:solidFill>
              </a:rPr>
              <a:t>значення </a:t>
            </a:r>
            <a:r>
              <a:rPr lang="uk-UA" sz="3600" b="1" dirty="0" smtClean="0">
                <a:solidFill>
                  <a:schemeClr val="bg1"/>
                </a:solidFill>
              </a:rPr>
              <a:t>виразів, складати вирази за малюнками.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82486" y="624663"/>
            <a:ext cx="9601642" cy="866679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</p:spTree>
    <p:extLst>
      <p:ext uri="{BB962C8B-B14F-4D97-AF65-F5344CB8AC3E}">
        <p14:creationId xmlns:p14="http://schemas.microsoft.com/office/powerpoint/2010/main" val="333486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35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2009826" y="494528"/>
            <a:ext cx="8732066" cy="7137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Обчислення виразів. Усний рахунок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34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7" y="1290632"/>
            <a:ext cx="2006963" cy="443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2235200" y="1340950"/>
            <a:ext cx="2025617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3 + 0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7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2305453" y="2232009"/>
            <a:ext cx="1955364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5 + 1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4592766" y="2222886"/>
            <a:ext cx="1912832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9 + 1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9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4557690" y="1340950"/>
            <a:ext cx="1947908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3 + 3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09131" y="1290632"/>
            <a:ext cx="75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48443" y="2266145"/>
            <a:ext cx="75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779384" y="2299786"/>
            <a:ext cx="75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031621" y="1333891"/>
            <a:ext cx="75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4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6896961" y="1358910"/>
            <a:ext cx="2025617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8 – 2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5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6896960" y="2248569"/>
            <a:ext cx="2025618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7 – 3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370891" y="1340950"/>
            <a:ext cx="75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370891" y="2307341"/>
            <a:ext cx="75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pic>
        <p:nvPicPr>
          <p:cNvPr id="58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10314472" y="4067937"/>
            <a:ext cx="1729709" cy="26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3448269" y="3366158"/>
            <a:ext cx="2218742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10 – 1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3448269" y="4327845"/>
            <a:ext cx="2148489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5 – 0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6173403" y="4327845"/>
            <a:ext cx="2096655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3 + 5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Прямокутник: округлені кути 58">
            <a:extLst>
              <a:ext uri="{FF2B5EF4-FFF2-40B4-BE49-F238E27FC236}">
                <a16:creationId xmlns="" xmlns:a16="http://schemas.microsoft.com/office/drawing/2014/main" id="{2B1541BD-8738-4674-1621-DC123DE82AD2}"/>
              </a:ext>
            </a:extLst>
          </p:cNvPr>
          <p:cNvSpPr/>
          <p:nvPr/>
        </p:nvSpPr>
        <p:spPr>
          <a:xfrm>
            <a:off x="6264427" y="3358002"/>
            <a:ext cx="2096655" cy="75266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7 – 4 = </a:t>
            </a:r>
            <a:endParaRPr lang="x-none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95195" y="3419888"/>
            <a:ext cx="75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76880" y="4381012"/>
            <a:ext cx="465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09629" y="4338755"/>
            <a:ext cx="75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04281" y="3411168"/>
            <a:ext cx="378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5" name="Прямоугольник 4">
            <a:extLst>
              <a:ext uri="{FF2B5EF4-FFF2-40B4-BE49-F238E27FC236}">
                <a16:creationId xmlns="" xmlns:a16="http://schemas.microsoft.com/office/drawing/2014/main" id="{89C8695D-1288-E3A8-612E-2F79931E0DC5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4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6" grpId="0"/>
      <p:bldP spid="57" grpId="0"/>
      <p:bldP spid="25" grpId="0"/>
      <p:bldP spid="26" grpId="0"/>
      <p:bldP spid="28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18" y="1219026"/>
            <a:ext cx="1852529" cy="409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3790304" y="1446546"/>
            <a:ext cx="5391280" cy="5064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solidFill>
                  <a:srgbClr val="7030A0"/>
                </a:solidFill>
              </a:rPr>
              <a:t>Напиши за </a:t>
            </a:r>
            <a:r>
              <a:rPr lang="ru-RU" dirty="0" err="1">
                <a:solidFill>
                  <a:srgbClr val="7030A0"/>
                </a:solidFill>
              </a:rPr>
              <a:t>зразком</a:t>
            </a:r>
            <a:r>
              <a:rPr lang="ru-RU" dirty="0">
                <a:solidFill>
                  <a:srgbClr val="7030A0"/>
                </a:solidFill>
              </a:rPr>
              <a:t>. 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" r="64969" b="85578"/>
          <a:stretch/>
        </p:blipFill>
        <p:spPr>
          <a:xfrm>
            <a:off x="2616793" y="2002688"/>
            <a:ext cx="8388814" cy="1944000"/>
          </a:xfrm>
          <a:prstGeom prst="roundRect">
            <a:avLst/>
          </a:prstGeom>
        </p:spPr>
      </p:pic>
      <p:sp>
        <p:nvSpPr>
          <p:cNvPr id="36" name="Скругленный прямоугольник 35"/>
          <p:cNvSpPr/>
          <p:nvPr/>
        </p:nvSpPr>
        <p:spPr>
          <a:xfrm>
            <a:off x="2616793" y="1977064"/>
            <a:ext cx="8388814" cy="1969624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A66A336B-A5A1-D40E-390E-59DA7770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5386531" y="2386577"/>
            <a:ext cx="436157" cy="5540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059848EA-204A-F7D1-B37E-1E2A19C7C3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3166614" y="2315797"/>
            <a:ext cx="381740" cy="60433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9FFABDA7-94F7-B216-6B87-0077B8986A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3122447" y="3053793"/>
            <a:ext cx="470074" cy="68689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D376CECD-5BBA-C9BF-DACF-F52DA6E2BF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3886010" y="2315797"/>
            <a:ext cx="424330" cy="68689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23F30D2A-78EC-224D-44AA-A01B057619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3853197" y="3059691"/>
            <a:ext cx="424330" cy="68689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B529BFF3-5A48-4577-4783-2FDADFE5D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4582302" y="2253767"/>
            <a:ext cx="424330" cy="686891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04ABBDCE-ED6C-0BCD-B898-457F7627F4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4624892" y="3044488"/>
            <a:ext cx="381740" cy="68689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6CD52BE3-B510-43C0-E221-4577A78D1B3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5368998" y="3053979"/>
            <a:ext cx="424330" cy="68689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9596B490-4944-1715-70C6-575F0207FF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6142318" y="2326649"/>
            <a:ext cx="387602" cy="68689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640A03A1-19A9-21CF-2CD4-4544599D83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9136010" y="2386577"/>
            <a:ext cx="436157" cy="55408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A86B3900-9963-AEB0-B9B3-C0CFADDC44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916093" y="2315797"/>
            <a:ext cx="381740" cy="60433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CA65CD65-81AC-767A-E351-5176954045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7635489" y="2315797"/>
            <a:ext cx="424330" cy="68689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7040C2A9-1695-967A-FAA7-CE2E5C353E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8331781" y="2253767"/>
            <a:ext cx="424330" cy="6868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FFCA8D3E-933A-3E10-B5A0-58B1139CBC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9891797" y="2326649"/>
            <a:ext cx="387602" cy="6868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5160A213-49BE-F306-1E0E-AEC5BFC393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7254060" y="3053793"/>
            <a:ext cx="470074" cy="68689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7F0C7590-D0B5-DD90-0DE2-E27DC3616A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7961230" y="3059691"/>
            <a:ext cx="424330" cy="68689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72A500DF-F038-11CD-3827-F3A8F1BD8C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8754270" y="3059691"/>
            <a:ext cx="381740" cy="68689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8435B3A4-AA54-1A5E-D2C6-A4C2A7A9DA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9477018" y="3059691"/>
            <a:ext cx="424330" cy="686891"/>
          </a:xfrm>
          <a:prstGeom prst="rect">
            <a:avLst/>
          </a:prstGeom>
        </p:spPr>
      </p:pic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707633" y="474698"/>
            <a:ext cx="8732066" cy="7954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2569"/>
            <a:ext cx="1034144" cy="955431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A86B3900-9963-AEB0-B9B3-C0CFADDC44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148180" y="3044488"/>
            <a:ext cx="381740" cy="60433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4FA853CC-7282-C814-4959-94253FEEE7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6579617" y="3044488"/>
            <a:ext cx="317675" cy="68689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06668" y="4172816"/>
            <a:ext cx="5879173" cy="8043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>
                <a:solidFill>
                  <a:schemeClr val="bg1"/>
                </a:solidFill>
              </a:rPr>
              <a:t>Знайди</a:t>
            </a:r>
            <a:r>
              <a:rPr lang="ru-RU" dirty="0">
                <a:solidFill>
                  <a:schemeClr val="bg1"/>
                </a:solidFill>
              </a:rPr>
              <a:t> суму й </a:t>
            </a:r>
            <a:r>
              <a:rPr lang="ru-RU" dirty="0" err="1">
                <a:solidFill>
                  <a:schemeClr val="bg1"/>
                </a:solidFill>
              </a:rPr>
              <a:t>різницю</a:t>
            </a:r>
            <a:r>
              <a:rPr lang="ru-RU" dirty="0">
                <a:solidFill>
                  <a:schemeClr val="bg1"/>
                </a:solidFill>
              </a:rPr>
              <a:t> чисел 8 і 2.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92521" y="5106220"/>
            <a:ext cx="3042918" cy="8403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600" dirty="0">
                <a:solidFill>
                  <a:schemeClr val="bg1"/>
                </a:solidFill>
              </a:rPr>
              <a:t>8 + 2 = 10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66452" y="5118796"/>
            <a:ext cx="3015748" cy="8524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3600" dirty="0">
                <a:solidFill>
                  <a:schemeClr val="bg1"/>
                </a:solidFill>
              </a:rPr>
              <a:t>8 – 2 = 6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A86B3900-9963-AEB0-B9B3-C0CFADDC44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10241358" y="3085610"/>
            <a:ext cx="381740" cy="60433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4FA853CC-7282-C814-4959-94253FEEE7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10672795" y="3085610"/>
            <a:ext cx="317675" cy="6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0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2058027" y="1243961"/>
            <a:ext cx="7610293" cy="7259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err="1">
                <a:solidFill>
                  <a:srgbClr val="7030A0"/>
                </a:solidFill>
              </a:rPr>
              <a:t>Склади</a:t>
            </a:r>
            <a:r>
              <a:rPr lang="ru-RU" sz="2000" dirty="0">
                <a:solidFill>
                  <a:srgbClr val="7030A0"/>
                </a:solidFill>
              </a:rPr>
              <a:t> й запиши по три </a:t>
            </a:r>
            <a:r>
              <a:rPr lang="ru-RU" sz="2000" dirty="0" err="1">
                <a:solidFill>
                  <a:srgbClr val="7030A0"/>
                </a:solidFill>
              </a:rPr>
              <a:t>вирази</a:t>
            </a:r>
            <a:r>
              <a:rPr lang="ru-RU" sz="2000" dirty="0">
                <a:solidFill>
                  <a:srgbClr val="7030A0"/>
                </a:solidFill>
              </a:rPr>
              <a:t> до кожного </a:t>
            </a:r>
            <a:r>
              <a:rPr lang="ru-RU" sz="2000" dirty="0" err="1">
                <a:solidFill>
                  <a:srgbClr val="7030A0"/>
                </a:solidFill>
              </a:rPr>
              <a:t>малюнка</a:t>
            </a:r>
            <a:r>
              <a:rPr lang="ru-RU" sz="2000" dirty="0">
                <a:solidFill>
                  <a:srgbClr val="7030A0"/>
                </a:solidFill>
              </a:rPr>
              <a:t>. </a:t>
            </a:r>
          </a:p>
          <a:p>
            <a:r>
              <a:rPr lang="ru-RU" sz="2000" dirty="0" err="1">
                <a:solidFill>
                  <a:srgbClr val="7030A0"/>
                </a:solidFill>
              </a:rPr>
              <a:t>Обчисли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їх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значення</a:t>
            </a:r>
            <a:r>
              <a:rPr lang="ru-RU" sz="2000" dirty="0">
                <a:solidFill>
                  <a:srgbClr val="7030A0"/>
                </a:solidFill>
              </a:rPr>
              <a:t>. </a:t>
            </a:r>
          </a:p>
        </p:txBody>
      </p:sp>
      <p:sp>
        <p:nvSpPr>
          <p:cNvPr id="23" name="Прямокутник: округлені кути 9">
            <a:extLst>
              <a:ext uri="{FF2B5EF4-FFF2-40B4-BE49-F238E27FC236}">
                <a16:creationId xmlns="" xmlns:a16="http://schemas.microsoft.com/office/drawing/2014/main" id="{5C0CCC42-7DA7-2D67-5383-35FA83758E46}"/>
              </a:ext>
            </a:extLst>
          </p:cNvPr>
          <p:cNvSpPr/>
          <p:nvPr/>
        </p:nvSpPr>
        <p:spPr>
          <a:xfrm>
            <a:off x="1405660" y="1969881"/>
            <a:ext cx="2897399" cy="17773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6E35FB2D-9BA0-6AB4-9CAE-8A52A0A9B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8405" b="79738"/>
          <a:stretch/>
        </p:blipFill>
        <p:spPr>
          <a:xfrm>
            <a:off x="1445663" y="3893000"/>
            <a:ext cx="2776714" cy="2731918"/>
          </a:xfrm>
          <a:prstGeom prst="roundRect">
            <a:avLst/>
          </a:prstGeom>
        </p:spPr>
      </p:pic>
      <p:sp>
        <p:nvSpPr>
          <p:cNvPr id="25" name="Скругленный прямоугольник 7">
            <a:extLst>
              <a:ext uri="{FF2B5EF4-FFF2-40B4-BE49-F238E27FC236}">
                <a16:creationId xmlns="" xmlns:a16="http://schemas.microsoft.com/office/drawing/2014/main" id="{1F606C2D-257D-0B05-5E49-C701BEF76FB2}"/>
              </a:ext>
            </a:extLst>
          </p:cNvPr>
          <p:cNvSpPr/>
          <p:nvPr/>
        </p:nvSpPr>
        <p:spPr>
          <a:xfrm>
            <a:off x="1429057" y="3939690"/>
            <a:ext cx="2874002" cy="268522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29FB1CAE-8503-8EB5-1536-BF18E68EA3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082007" y="5221538"/>
            <a:ext cx="364486" cy="18915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E4BD46FD-7107-A149-00DB-47CBAE62E2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2668467" y="4878093"/>
            <a:ext cx="424330" cy="6868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8AEB1C9-0944-BA95-0AA5-66A87309A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034" y="5173180"/>
            <a:ext cx="265014" cy="218247"/>
          </a:xfrm>
          <a:prstGeom prst="rect">
            <a:avLst/>
          </a:prstGeom>
        </p:spPr>
      </p:pic>
      <p:sp>
        <p:nvSpPr>
          <p:cNvPr id="44" name="Прямокутник: округлені кути 63">
            <a:extLst>
              <a:ext uri="{FF2B5EF4-FFF2-40B4-BE49-F238E27FC236}">
                <a16:creationId xmlns="" xmlns:a16="http://schemas.microsoft.com/office/drawing/2014/main" id="{E35F6D28-C4F5-9B95-7C66-4E5F400E17B0}"/>
              </a:ext>
            </a:extLst>
          </p:cNvPr>
          <p:cNvSpPr/>
          <p:nvPr/>
        </p:nvSpPr>
        <p:spPr>
          <a:xfrm>
            <a:off x="4991544" y="1969881"/>
            <a:ext cx="2897399" cy="17773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1AD33DF-F5EF-44F2-E052-95E72D0D2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8405" b="79738"/>
          <a:stretch/>
        </p:blipFill>
        <p:spPr>
          <a:xfrm>
            <a:off x="5031547" y="3893000"/>
            <a:ext cx="2776714" cy="2731918"/>
          </a:xfrm>
          <a:prstGeom prst="roundRect">
            <a:avLst/>
          </a:prstGeom>
        </p:spPr>
      </p:pic>
      <p:sp>
        <p:nvSpPr>
          <p:cNvPr id="46" name="Скругленный прямоугольник 7">
            <a:extLst>
              <a:ext uri="{FF2B5EF4-FFF2-40B4-BE49-F238E27FC236}">
                <a16:creationId xmlns="" xmlns:a16="http://schemas.microsoft.com/office/drawing/2014/main" id="{BF5B04D5-E0BB-0D87-DEB4-9E6F41C00327}"/>
              </a:ext>
            </a:extLst>
          </p:cNvPr>
          <p:cNvSpPr/>
          <p:nvPr/>
        </p:nvSpPr>
        <p:spPr>
          <a:xfrm>
            <a:off x="5014941" y="3939690"/>
            <a:ext cx="2874002" cy="268522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кутник: округлені кути 67">
            <a:extLst>
              <a:ext uri="{FF2B5EF4-FFF2-40B4-BE49-F238E27FC236}">
                <a16:creationId xmlns="" xmlns:a16="http://schemas.microsoft.com/office/drawing/2014/main" id="{749CCA56-9B91-A788-A580-AFBF02ABF4C5}"/>
              </a:ext>
            </a:extLst>
          </p:cNvPr>
          <p:cNvSpPr/>
          <p:nvPr/>
        </p:nvSpPr>
        <p:spPr>
          <a:xfrm>
            <a:off x="8536749" y="1969881"/>
            <a:ext cx="2897399" cy="1777349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610B7543-0D67-0642-6D42-339159EB65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8405" b="79738"/>
          <a:stretch/>
        </p:blipFill>
        <p:spPr>
          <a:xfrm>
            <a:off x="8576752" y="3893000"/>
            <a:ext cx="2776714" cy="2731918"/>
          </a:xfrm>
          <a:prstGeom prst="roundRect">
            <a:avLst/>
          </a:prstGeom>
        </p:spPr>
      </p:pic>
      <p:sp>
        <p:nvSpPr>
          <p:cNvPr id="49" name="Скругленный прямоугольник 7">
            <a:extLst>
              <a:ext uri="{FF2B5EF4-FFF2-40B4-BE49-F238E27FC236}">
                <a16:creationId xmlns="" xmlns:a16="http://schemas.microsoft.com/office/drawing/2014/main" id="{65C9E17B-8266-E4EC-5101-B07752590FEB}"/>
              </a:ext>
            </a:extLst>
          </p:cNvPr>
          <p:cNvSpPr/>
          <p:nvPr/>
        </p:nvSpPr>
        <p:spPr>
          <a:xfrm>
            <a:off x="8560146" y="3939690"/>
            <a:ext cx="2874002" cy="268522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53D282F1-3B59-4953-0E40-C0365013FB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6232140" y="4141211"/>
            <a:ext cx="424330" cy="686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DF57F31E-21F1-44D5-F3CF-7D12C53F5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034" y="5926420"/>
            <a:ext cx="265014" cy="2182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9F863C4A-8655-7A60-2525-3517CB1C6D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10565638" y="5689704"/>
            <a:ext cx="470074" cy="68689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6B478DC4-874F-9C62-4D23-63545E64F4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082007" y="5945674"/>
            <a:ext cx="364486" cy="18915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7E23680C-A6E6-8054-D0F3-2E61BC15D9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3459646" y="4968625"/>
            <a:ext cx="424330" cy="68689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0AAC73C9-6C1E-123F-9AA9-A83D72E8AF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1935786" y="4216008"/>
            <a:ext cx="424330" cy="6868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0C3FF1E2-25D3-A9CD-0DE6-EFF94B828A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3110372" y="4454064"/>
            <a:ext cx="364486" cy="18915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F5261F6F-3583-9524-FD6B-638345F0F6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2667465" y="4148313"/>
            <a:ext cx="424330" cy="686891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125C4345-7406-4301-7BB9-84D6F09CA0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2245368" y="4434121"/>
            <a:ext cx="387602" cy="279263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496D9B7A-3D08-2438-E6E4-D785AAFF6E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6679645" y="4464877"/>
            <a:ext cx="364486" cy="1891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2D9548D4-7BCF-0B59-A122-295F1F79F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900" y="5186847"/>
            <a:ext cx="265014" cy="218247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="" xmlns:a16="http://schemas.microsoft.com/office/drawing/2014/main" id="{A594F142-F333-B6A9-57C1-325A45EF3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5851606" y="4454063"/>
            <a:ext cx="387602" cy="27926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2BA2BBEB-3B34-109A-D2CC-355C8E14FE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5528464" y="4205196"/>
            <a:ext cx="424330" cy="68689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1DDC3C72-4F0F-43A6-A4E9-5D518F8CC9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6267959" y="4865039"/>
            <a:ext cx="424330" cy="68689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89180609-3E27-D28B-C6DA-91D30AD82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6666874" y="5217956"/>
            <a:ext cx="364486" cy="18915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118DFBD9-D11F-CA4F-BDD5-A5A4B2D32D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7015445" y="4921122"/>
            <a:ext cx="424330" cy="68689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91EFBC33-D0A8-3BBA-DA33-C82CECA4FE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7005896" y="5636796"/>
            <a:ext cx="424330" cy="686891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F398CADD-CC24-C7AF-A971-1033E47E8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103" y="5952586"/>
            <a:ext cx="265014" cy="21824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1F64026A-CBEF-F687-586A-C9C9062DB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6263633" y="5680683"/>
            <a:ext cx="424330" cy="68689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="" xmlns:a16="http://schemas.microsoft.com/office/drawing/2014/main" id="{69A3D095-F642-42B1-6288-BCC7BA1BA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6685389" y="5963566"/>
            <a:ext cx="364486" cy="18915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="" xmlns:a16="http://schemas.microsoft.com/office/drawing/2014/main" id="{078DEB08-5689-BA36-9421-6D921FE8D5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814909" y="4211069"/>
            <a:ext cx="470074" cy="6868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="" xmlns:a16="http://schemas.microsoft.com/office/drawing/2014/main" id="{7FDD3445-471E-609C-DFF6-14270AE586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8" t="12091" r="84872" b="82918"/>
          <a:stretch/>
        </p:blipFill>
        <p:spPr>
          <a:xfrm>
            <a:off x="9385635" y="4434121"/>
            <a:ext cx="387602" cy="27926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="" xmlns:a16="http://schemas.microsoft.com/office/drawing/2014/main" id="{06741D26-AAF2-B7DE-481F-A4F433117B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10225500" y="4473571"/>
            <a:ext cx="364486" cy="18915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="" xmlns:a16="http://schemas.microsoft.com/office/drawing/2014/main" id="{42324324-5049-DEA0-F870-9F9E121EE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81" y="5186847"/>
            <a:ext cx="265014" cy="21824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="" xmlns:a16="http://schemas.microsoft.com/office/drawing/2014/main" id="{EBC0316D-19C1-D13B-43FB-AAF557F1E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10225500" y="5217494"/>
            <a:ext cx="364486" cy="189154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="" xmlns:a16="http://schemas.microsoft.com/office/drawing/2014/main" id="{EDC830E3-B250-81B8-9F5C-F6970C418F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9841269" y="4934669"/>
            <a:ext cx="470074" cy="68689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042EFD5F-737D-FB51-4B6E-8509B3FF9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81" y="5922420"/>
            <a:ext cx="265014" cy="21824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BC0EE082-8567-05BD-CAB5-6D83D9AEA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10225500" y="5968185"/>
            <a:ext cx="364486" cy="189154"/>
          </a:xfrm>
          <a:prstGeom prst="rect">
            <a:avLst/>
          </a:prstGeom>
        </p:spPr>
      </p:pic>
      <p:pic>
        <p:nvPicPr>
          <p:cNvPr id="78" name="Picture 2" descr="Каштан Векторные клипарты в формате EPS. 9 148 Каштан векторные клипарты и  иллюстрации для поиска от тысяч авторов иллюстраций на условиях «роялти-фри»">
            <a:extLst>
              <a:ext uri="{FF2B5EF4-FFF2-40B4-BE49-F238E27FC236}">
                <a16:creationId xmlns="" xmlns:a16="http://schemas.microsoft.com/office/drawing/2014/main" id="{D12CE554-C764-D92A-6C65-DED49913F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 bwMode="auto">
          <a:xfrm>
            <a:off x="1707406" y="2210704"/>
            <a:ext cx="701242" cy="5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Каштан Векторные клипарты в формате EPS. 9 148 Каштан векторные клипарты и  иллюстрации для поиска от тысяч авторов иллюстраций на условиях «роялти-фри»">
            <a:extLst>
              <a:ext uri="{FF2B5EF4-FFF2-40B4-BE49-F238E27FC236}">
                <a16:creationId xmlns="" xmlns:a16="http://schemas.microsoft.com/office/drawing/2014/main" id="{4504F7B9-9517-18AC-0A0C-BF47756C8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 bwMode="auto">
          <a:xfrm>
            <a:off x="2489923" y="2210704"/>
            <a:ext cx="701242" cy="5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Каштан Векторные клипарты в формате EPS. 9 148 Каштан векторные клипарты и  иллюстрации для поиска от тысяч авторов иллюстраций на условиях «роялти-фри»">
            <a:extLst>
              <a:ext uri="{FF2B5EF4-FFF2-40B4-BE49-F238E27FC236}">
                <a16:creationId xmlns="" xmlns:a16="http://schemas.microsoft.com/office/drawing/2014/main" id="{3F0A1309-3151-F5C1-DB27-077B2413F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 bwMode="auto">
          <a:xfrm>
            <a:off x="3257567" y="2210704"/>
            <a:ext cx="701242" cy="57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Клипарт желудь (67 фото) » Рисунки для срисовки и не только">
            <a:extLst>
              <a:ext uri="{FF2B5EF4-FFF2-40B4-BE49-F238E27FC236}">
                <a16:creationId xmlns="" xmlns:a16="http://schemas.microsoft.com/office/drawing/2014/main" id="{76EE0882-2353-75CD-6FBB-8A2C6C853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35" y="2993602"/>
            <a:ext cx="637046" cy="57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 descr="Клипарт желудь (67 фото) » Рисунки для срисовки и не только">
            <a:extLst>
              <a:ext uri="{FF2B5EF4-FFF2-40B4-BE49-F238E27FC236}">
                <a16:creationId xmlns="" xmlns:a16="http://schemas.microsoft.com/office/drawing/2014/main" id="{E2D992F3-DF95-90A1-93FB-B2F62ABE2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66" y="2993602"/>
            <a:ext cx="637046" cy="57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" descr="Клипарт желудь (67 фото) » Рисунки для срисовки и не только">
            <a:extLst>
              <a:ext uri="{FF2B5EF4-FFF2-40B4-BE49-F238E27FC236}">
                <a16:creationId xmlns="" xmlns:a16="http://schemas.microsoft.com/office/drawing/2014/main" id="{0FBF33A8-C43F-D1F2-61D2-B31A9AAD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090" y="2993602"/>
            <a:ext cx="637046" cy="57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4" descr="Клипарт желудь (67 фото) » Рисунки для срисовки и не только">
            <a:extLst>
              <a:ext uri="{FF2B5EF4-FFF2-40B4-BE49-F238E27FC236}">
                <a16:creationId xmlns="" xmlns:a16="http://schemas.microsoft.com/office/drawing/2014/main" id="{67512806-40F4-E2D9-9A2A-EE36A8E3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29" y="2993602"/>
            <a:ext cx="637046" cy="57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Клипарт желудь (67 фото) » Рисунки для срисовки и не только">
            <a:extLst>
              <a:ext uri="{FF2B5EF4-FFF2-40B4-BE49-F238E27FC236}">
                <a16:creationId xmlns="" xmlns:a16="http://schemas.microsoft.com/office/drawing/2014/main" id="{2C570544-4592-E4C2-7DEE-9C9164B5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31" y="2993602"/>
            <a:ext cx="637046" cy="57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Точилка клипарт (66 фото) » Рисунки для срисовки и не только">
            <a:extLst>
              <a:ext uri="{FF2B5EF4-FFF2-40B4-BE49-F238E27FC236}">
                <a16:creationId xmlns="" xmlns:a16="http://schemas.microsoft.com/office/drawing/2014/main" id="{36B2293E-6E0C-B38C-EAF3-3A8648E1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68" y="2124280"/>
            <a:ext cx="606026" cy="55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6" descr="Точилка клипарт (66 фото) » Рисунки для срисовки и не только">
            <a:extLst>
              <a:ext uri="{FF2B5EF4-FFF2-40B4-BE49-F238E27FC236}">
                <a16:creationId xmlns="" xmlns:a16="http://schemas.microsoft.com/office/drawing/2014/main" id="{F3DA5BB6-6357-A8D2-FEF1-2B53B3468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457" y="2124280"/>
            <a:ext cx="606026" cy="55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6" descr="Точилка клипарт (66 фото) » Рисунки для срисовки и не только">
            <a:extLst>
              <a:ext uri="{FF2B5EF4-FFF2-40B4-BE49-F238E27FC236}">
                <a16:creationId xmlns="" xmlns:a16="http://schemas.microsoft.com/office/drawing/2014/main" id="{C9FBC222-220D-D677-A854-902CDEC6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346" y="2145181"/>
            <a:ext cx="606026" cy="55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Точилка клипарт (66 фото) » Рисунки для срисовки и не только">
            <a:extLst>
              <a:ext uri="{FF2B5EF4-FFF2-40B4-BE49-F238E27FC236}">
                <a16:creationId xmlns="" xmlns:a16="http://schemas.microsoft.com/office/drawing/2014/main" id="{6907852B-3259-BC51-D7B3-E4512F79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35" y="2145181"/>
            <a:ext cx="606026" cy="55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8" descr="Eraser School Supply Writing - Free image on Pixabay">
            <a:extLst>
              <a:ext uri="{FF2B5EF4-FFF2-40B4-BE49-F238E27FC236}">
                <a16:creationId xmlns="" xmlns:a16="http://schemas.microsoft.com/office/drawing/2014/main" id="{0AD62E0C-DE8A-C74C-FF28-9F419EF09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847">
            <a:off x="5173918" y="2760280"/>
            <a:ext cx="778152" cy="11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Eraser School Supply Writing - Free image on Pixabay">
            <a:extLst>
              <a:ext uri="{FF2B5EF4-FFF2-40B4-BE49-F238E27FC236}">
                <a16:creationId xmlns="" xmlns:a16="http://schemas.microsoft.com/office/drawing/2014/main" id="{82AC1216-75BA-D13D-103E-33D6AD0F7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847">
            <a:off x="5606083" y="2760280"/>
            <a:ext cx="778152" cy="11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8" descr="Eraser School Supply Writing - Free image on Pixabay">
            <a:extLst>
              <a:ext uri="{FF2B5EF4-FFF2-40B4-BE49-F238E27FC236}">
                <a16:creationId xmlns="" xmlns:a16="http://schemas.microsoft.com/office/drawing/2014/main" id="{CEE4D42C-C89D-3CB6-3E0B-5CC59B00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847">
            <a:off x="6033795" y="2760279"/>
            <a:ext cx="778152" cy="11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Eraser School Supply Writing - Free image on Pixabay">
            <a:extLst>
              <a:ext uri="{FF2B5EF4-FFF2-40B4-BE49-F238E27FC236}">
                <a16:creationId xmlns="" xmlns:a16="http://schemas.microsoft.com/office/drawing/2014/main" id="{D3F9ECB9-D242-908D-463F-D2AA55DD2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847">
            <a:off x="6458903" y="2760279"/>
            <a:ext cx="778152" cy="11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Eraser School Supply Writing - Free image on Pixabay">
            <a:extLst>
              <a:ext uri="{FF2B5EF4-FFF2-40B4-BE49-F238E27FC236}">
                <a16:creationId xmlns="" xmlns:a16="http://schemas.microsoft.com/office/drawing/2014/main" id="{C69B0486-32E4-1865-05AF-DAEB3F61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2847">
            <a:off x="6878312" y="2760278"/>
            <a:ext cx="778152" cy="11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0" descr="Тексты для списывания 1 класс">
            <a:extLst>
              <a:ext uri="{FF2B5EF4-FFF2-40B4-BE49-F238E27FC236}">
                <a16:creationId xmlns="" xmlns:a16="http://schemas.microsoft.com/office/drawing/2014/main" id="{2A3F0053-1418-D69A-EF3E-A6D514B17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356" y="2067397"/>
            <a:ext cx="647657" cy="7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0" descr="Тексты для списывания 1 класс">
            <a:extLst>
              <a:ext uri="{FF2B5EF4-FFF2-40B4-BE49-F238E27FC236}">
                <a16:creationId xmlns="" xmlns:a16="http://schemas.microsoft.com/office/drawing/2014/main" id="{8DF1DE5F-5428-ADE6-3B0F-2679DBDE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286" y="2067397"/>
            <a:ext cx="647657" cy="7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0" descr="Тексты для списывания 1 класс">
            <a:extLst>
              <a:ext uri="{FF2B5EF4-FFF2-40B4-BE49-F238E27FC236}">
                <a16:creationId xmlns="" xmlns:a16="http://schemas.microsoft.com/office/drawing/2014/main" id="{41984218-E062-4959-0914-4D83AD68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329" y="2082804"/>
            <a:ext cx="647657" cy="7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0" descr="Тексты для списывания 1 класс">
            <a:extLst>
              <a:ext uri="{FF2B5EF4-FFF2-40B4-BE49-F238E27FC236}">
                <a16:creationId xmlns="" xmlns:a16="http://schemas.microsoft.com/office/drawing/2014/main" id="{8AFB5F23-5BF9-2D19-427C-BFCF9C1D5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259" y="2082804"/>
            <a:ext cx="647657" cy="7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2" descr="Картинки на прозрачном фоне и png для фотошопа">
            <a:extLst>
              <a:ext uri="{FF2B5EF4-FFF2-40B4-BE49-F238E27FC236}">
                <a16:creationId xmlns="" xmlns:a16="http://schemas.microsoft.com/office/drawing/2014/main" id="{C685BAB2-DCCB-6B8F-7F0A-551441CF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896" y="2950666"/>
            <a:ext cx="670784" cy="6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2" descr="Картинки на прозрачном фоне и png для фотошопа">
            <a:extLst>
              <a:ext uri="{FF2B5EF4-FFF2-40B4-BE49-F238E27FC236}">
                <a16:creationId xmlns="" xmlns:a16="http://schemas.microsoft.com/office/drawing/2014/main" id="{76392E8B-5014-369E-8708-A66BB473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538" y="2950666"/>
            <a:ext cx="670784" cy="65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Рисунок 102">
            <a:extLst>
              <a:ext uri="{FF2B5EF4-FFF2-40B4-BE49-F238E27FC236}">
                <a16:creationId xmlns="" xmlns:a16="http://schemas.microsoft.com/office/drawing/2014/main" id="{F8B81E31-5D51-9D3C-FD82-A7F4C2C4E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1941473" y="4949543"/>
            <a:ext cx="424330" cy="686891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="" xmlns:a16="http://schemas.microsoft.com/office/drawing/2014/main" id="{EA31A88A-F4B1-AB0F-E715-D464ABA8C1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3451111" y="4194677"/>
            <a:ext cx="424330" cy="686891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="" xmlns:a16="http://schemas.microsoft.com/office/drawing/2014/main" id="{45D7B760-E778-B9A2-D6AC-CE6641C47B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8" r="14904"/>
          <a:stretch/>
        </p:blipFill>
        <p:spPr>
          <a:xfrm>
            <a:off x="1941473" y="5695812"/>
            <a:ext cx="424330" cy="686891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="" xmlns:a16="http://schemas.microsoft.com/office/drawing/2014/main" id="{5FC7B345-C367-844D-E25F-B6ACAC606B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2714902" y="5680417"/>
            <a:ext cx="424330" cy="686891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="" xmlns:a16="http://schemas.microsoft.com/office/drawing/2014/main" id="{F42AA4E7-A39E-50AE-591E-F1749FEE51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3406408" y="5612414"/>
            <a:ext cx="424330" cy="686891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="" xmlns:a16="http://schemas.microsoft.com/office/drawing/2014/main" id="{25DA9C10-C655-ED40-438C-4D78D1B7EB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7067909" y="4191202"/>
            <a:ext cx="387602" cy="686891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="" xmlns:a16="http://schemas.microsoft.com/office/drawing/2014/main" id="{0E1343A5-58CC-211F-8B32-2B22B34B13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5559250" y="4929725"/>
            <a:ext cx="387602" cy="68689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="" xmlns:a16="http://schemas.microsoft.com/office/drawing/2014/main" id="{C1B7169A-6712-3625-141D-F1E3726646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5559250" y="5674763"/>
            <a:ext cx="387602" cy="686891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="" xmlns:a16="http://schemas.microsoft.com/office/drawing/2014/main" id="{D063648D-F347-4C22-19FF-F5D648C47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9049951" y="4212857"/>
            <a:ext cx="424330" cy="68689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="" xmlns:a16="http://schemas.microsoft.com/office/drawing/2014/main" id="{8DC07AE3-3015-EBE7-D5E8-6BAB549903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10589986" y="4200018"/>
            <a:ext cx="381740" cy="68689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="" xmlns:a16="http://schemas.microsoft.com/office/drawing/2014/main" id="{E0A656CB-B5EE-7DC1-25ED-7E6AB91977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9071246" y="4950692"/>
            <a:ext cx="381740" cy="686891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="" xmlns:a16="http://schemas.microsoft.com/office/drawing/2014/main" id="{56767A7E-3DEF-A0C8-41B0-B8D47BBEE2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10568691" y="4949812"/>
            <a:ext cx="424330" cy="686891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="" xmlns:a16="http://schemas.microsoft.com/office/drawing/2014/main" id="{CB588494-B3C1-FE35-56D9-3F35C00BC7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9071246" y="5687319"/>
            <a:ext cx="381740" cy="68689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="" xmlns:a16="http://schemas.microsoft.com/office/drawing/2014/main" id="{19E5878C-026F-91C8-08D7-E1E4D79F7F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9797147" y="5695812"/>
            <a:ext cx="424330" cy="686891"/>
          </a:xfrm>
          <a:prstGeom prst="rect">
            <a:avLst/>
          </a:prstGeom>
        </p:spPr>
      </p:pic>
      <p:sp>
        <p:nvSpPr>
          <p:cNvPr id="91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674647" y="354485"/>
            <a:ext cx="8732066" cy="7954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2569"/>
            <a:ext cx="1034144" cy="955431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1" y="1270165"/>
            <a:ext cx="2511777" cy="55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4031605" y="1248395"/>
            <a:ext cx="5391280" cy="5281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 err="1">
                <a:solidFill>
                  <a:srgbClr val="7030A0"/>
                </a:solidFill>
              </a:rPr>
              <a:t>Порівняй</a:t>
            </a:r>
            <a:r>
              <a:rPr lang="ru-RU" dirty="0">
                <a:solidFill>
                  <a:srgbClr val="7030A0"/>
                </a:solidFill>
              </a:rPr>
              <a:t>!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35E112CB-298A-4A02-B09F-07EF6A840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3519" b="79513"/>
          <a:stretch/>
        </p:blipFill>
        <p:spPr>
          <a:xfrm>
            <a:off x="3028851" y="3693061"/>
            <a:ext cx="8735938" cy="2762008"/>
          </a:xfrm>
          <a:prstGeom prst="roundRect">
            <a:avLst/>
          </a:prstGeom>
        </p:spPr>
      </p:pic>
      <p:sp>
        <p:nvSpPr>
          <p:cNvPr id="30" name="Скругленный прямоугольник 29"/>
          <p:cNvSpPr/>
          <p:nvPr/>
        </p:nvSpPr>
        <p:spPr>
          <a:xfrm>
            <a:off x="3028850" y="3693061"/>
            <a:ext cx="8735937" cy="2762008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50025283-A5B7-F5B1-2C8E-308F7631D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842308" y="4193591"/>
            <a:ext cx="398269" cy="34140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B01FF925-A5E1-01C4-5DD7-43F657E43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7254" y="4917982"/>
            <a:ext cx="398269" cy="34140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6287C46B-5B2B-68E5-1FE4-46803617B1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6241248" y="4749360"/>
            <a:ext cx="317675" cy="68689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2B7FD2A9-F808-E010-B3B8-0D4547F80F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5800898" y="4753687"/>
            <a:ext cx="381740" cy="60433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DC39E6FC-1237-08AC-527E-AEEFDDD13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r="72773"/>
          <a:stretch/>
        </p:blipFill>
        <p:spPr>
          <a:xfrm>
            <a:off x="6896147" y="4007712"/>
            <a:ext cx="470074" cy="68689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18A873F1-2583-B78C-03EE-3879F0A67B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2" r="65660"/>
          <a:stretch/>
        </p:blipFill>
        <p:spPr>
          <a:xfrm>
            <a:off x="4290542" y="4730619"/>
            <a:ext cx="424330" cy="68689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9E480AB6-CC44-1084-7B8D-2AC9AAB92C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3502372" y="4010372"/>
            <a:ext cx="424330" cy="68689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525FE5B6-7AF1-2B9D-57D5-5AAA45E004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r="35304"/>
          <a:stretch/>
        </p:blipFill>
        <p:spPr>
          <a:xfrm>
            <a:off x="8780044" y="3998296"/>
            <a:ext cx="381740" cy="68689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D7A08DE9-49A1-71B6-F446-3AC8C999F4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4373203" y="3998296"/>
            <a:ext cx="317675" cy="68689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51299B69-F22F-1AFC-72A3-8471CBF4E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8111" y="4180453"/>
            <a:ext cx="398269" cy="3414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D2DDA8CF-B2D6-FED1-2A24-1C1262A814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6124148" y="3938727"/>
            <a:ext cx="424330" cy="686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F8B66943-4FE8-A598-98FD-1AA765D3C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478" y="4922101"/>
            <a:ext cx="398269" cy="34140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6F65EAFD-A774-8557-0231-17897A8ED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9" b="96629" l="2941" r="892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99847" y="4180453"/>
            <a:ext cx="398269" cy="34140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0BF2874E-4C40-B44E-EB95-3B090DA14B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3539100" y="4753687"/>
            <a:ext cx="387602" cy="6868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1CFB87E1-93A7-C59F-547D-042B2F45C8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940314" y="4753687"/>
            <a:ext cx="381740" cy="60433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77C05C88-83EB-3C77-497C-7EF4C48826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5" r="25040"/>
          <a:stretch/>
        </p:blipFill>
        <p:spPr>
          <a:xfrm>
            <a:off x="9616776" y="3998296"/>
            <a:ext cx="317675" cy="686891"/>
          </a:xfrm>
          <a:prstGeom prst="rect">
            <a:avLst/>
          </a:prstGeom>
        </p:spPr>
      </p:pic>
      <p:sp>
        <p:nvSpPr>
          <p:cNvPr id="28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674647" y="354485"/>
            <a:ext cx="8732066" cy="7954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2569"/>
            <a:ext cx="1034144" cy="955431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9" y="1270165"/>
            <a:ext cx="2511777" cy="55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3470363" y="1242489"/>
            <a:ext cx="6522723" cy="4996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err="1">
                <a:solidFill>
                  <a:srgbClr val="7030A0"/>
                </a:solidFill>
              </a:rPr>
              <a:t>Накресли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відрізок</a:t>
            </a:r>
            <a:r>
              <a:rPr lang="ru-RU" sz="2000" dirty="0">
                <a:solidFill>
                  <a:srgbClr val="7030A0"/>
                </a:solidFill>
              </a:rPr>
              <a:t>, на 5 см </a:t>
            </a:r>
            <a:r>
              <a:rPr lang="ru-RU" sz="2000" dirty="0" err="1">
                <a:solidFill>
                  <a:srgbClr val="7030A0"/>
                </a:solidFill>
              </a:rPr>
              <a:t>коротший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від</a:t>
            </a:r>
            <a:r>
              <a:rPr lang="ru-RU" sz="2000" dirty="0">
                <a:solidFill>
                  <a:srgbClr val="7030A0"/>
                </a:solidFill>
              </a:rPr>
              <a:t> </a:t>
            </a:r>
            <a:r>
              <a:rPr lang="ru-RU" sz="2000" dirty="0" err="1">
                <a:solidFill>
                  <a:srgbClr val="7030A0"/>
                </a:solidFill>
              </a:rPr>
              <a:t>даного</a:t>
            </a:r>
            <a:r>
              <a:rPr lang="ru-RU" sz="20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532AAFE-BB24-0164-5B94-63DB6B644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46" b="74390"/>
          <a:stretch/>
        </p:blipFill>
        <p:spPr>
          <a:xfrm>
            <a:off x="3470364" y="2951375"/>
            <a:ext cx="8011197" cy="3452649"/>
          </a:xfrm>
          <a:prstGeom prst="roundRect">
            <a:avLst/>
          </a:prstGeom>
        </p:spPr>
      </p:pic>
      <p:sp>
        <p:nvSpPr>
          <p:cNvPr id="32" name="Скругленный прямоугольник 7">
            <a:extLst>
              <a:ext uri="{FF2B5EF4-FFF2-40B4-BE49-F238E27FC236}">
                <a16:creationId xmlns="" xmlns:a16="http://schemas.microsoft.com/office/drawing/2014/main" id="{B9291B71-7257-5171-CA73-F5630AFBC26A}"/>
              </a:ext>
            </a:extLst>
          </p:cNvPr>
          <p:cNvSpPr/>
          <p:nvPr/>
        </p:nvSpPr>
        <p:spPr>
          <a:xfrm>
            <a:off x="3420636" y="2940450"/>
            <a:ext cx="8125966" cy="3507025"/>
          </a:xfrm>
          <a:prstGeom prst="roundRect">
            <a:avLst/>
          </a:prstGeom>
          <a:noFill/>
          <a:ln w="57150">
            <a:solidFill>
              <a:srgbClr val="00C4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A604B5EA-C6DF-7078-9B6C-B104EE226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68"/>
          <a:stretch/>
        </p:blipFill>
        <p:spPr>
          <a:xfrm>
            <a:off x="3470363" y="5579614"/>
            <a:ext cx="8125965" cy="95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E83E58F3-7012-CB54-7556-30025CD56C10}"/>
              </a:ext>
            </a:extLst>
          </p:cNvPr>
          <p:cNvSpPr/>
          <p:nvPr/>
        </p:nvSpPr>
        <p:spPr>
          <a:xfrm>
            <a:off x="4174319" y="5144882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E0AF3524-7128-9750-25B6-36BF0DE678D4}"/>
              </a:ext>
            </a:extLst>
          </p:cNvPr>
          <p:cNvSpPr/>
          <p:nvPr/>
        </p:nvSpPr>
        <p:spPr>
          <a:xfrm>
            <a:off x="7962812" y="5133449"/>
            <a:ext cx="199766" cy="228186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38" name="Пряма сполучна лінія 51">
            <a:extLst>
              <a:ext uri="{FF2B5EF4-FFF2-40B4-BE49-F238E27FC236}">
                <a16:creationId xmlns="" xmlns:a16="http://schemas.microsoft.com/office/drawing/2014/main" id="{530776A8-DD52-A73E-36A8-A4A9B6EB6475}"/>
              </a:ext>
            </a:extLst>
          </p:cNvPr>
          <p:cNvCxnSpPr>
            <a:cxnSpLocks/>
            <a:stCxn id="35" idx="6"/>
          </p:cNvCxnSpPr>
          <p:nvPr/>
        </p:nvCxnSpPr>
        <p:spPr>
          <a:xfrm>
            <a:off x="4374085" y="5258975"/>
            <a:ext cx="3663747" cy="0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10" descr="Заметки писаки 2.0: Клипарт: ручки и карандаши">
            <a:extLst>
              <a:ext uri="{FF2B5EF4-FFF2-40B4-BE49-F238E27FC236}">
                <a16:creationId xmlns="" xmlns:a16="http://schemas.microsoft.com/office/drawing/2014/main" id="{77A56FD6-17E2-6726-374D-CDF5F9130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60" y="3961894"/>
            <a:ext cx="1480402" cy="148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="" xmlns:a16="http://schemas.microsoft.com/office/drawing/2014/main" id="{684FEBD8-3990-2DE9-77FF-44F4678A36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6234069" y="4791592"/>
            <a:ext cx="834995" cy="683714"/>
          </a:xfrm>
          <a:prstGeom prst="rect">
            <a:avLst/>
          </a:prstGeom>
        </p:spPr>
      </p:pic>
      <p:cxnSp>
        <p:nvCxnSpPr>
          <p:cNvPr id="47" name="Пряма сполучна лінія 6">
            <a:extLst>
              <a:ext uri="{FF2B5EF4-FFF2-40B4-BE49-F238E27FC236}">
                <a16:creationId xmlns="" xmlns:a16="http://schemas.microsoft.com/office/drawing/2014/main" id="{72349E5D-2E79-36AD-E5BC-8CC6235236E0}"/>
              </a:ext>
            </a:extLst>
          </p:cNvPr>
          <p:cNvCxnSpPr>
            <a:cxnSpLocks/>
          </p:cNvCxnSpPr>
          <p:nvPr/>
        </p:nvCxnSpPr>
        <p:spPr>
          <a:xfrm flipV="1">
            <a:off x="3917231" y="2243209"/>
            <a:ext cx="7472819" cy="18998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7B7E61CC-A1FA-16B9-6BA7-8110E40C19DB}"/>
              </a:ext>
            </a:extLst>
          </p:cNvPr>
          <p:cNvSpPr/>
          <p:nvPr/>
        </p:nvSpPr>
        <p:spPr>
          <a:xfrm>
            <a:off x="3727268" y="2145640"/>
            <a:ext cx="243779" cy="21413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Овал 48">
            <a:extLst>
              <a:ext uri="{FF2B5EF4-FFF2-40B4-BE49-F238E27FC236}">
                <a16:creationId xmlns="" xmlns:a16="http://schemas.microsoft.com/office/drawing/2014/main" id="{AB258E4C-2F93-69C1-0075-F2B9C593EDAF}"/>
              </a:ext>
            </a:extLst>
          </p:cNvPr>
          <p:cNvSpPr/>
          <p:nvPr/>
        </p:nvSpPr>
        <p:spPr>
          <a:xfrm>
            <a:off x="11237782" y="2145640"/>
            <a:ext cx="243779" cy="21413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0" name="Рисунок 49">
            <a:extLst>
              <a:ext uri="{FF2B5EF4-FFF2-40B4-BE49-F238E27FC236}">
                <a16:creationId xmlns="" xmlns:a16="http://schemas.microsoft.com/office/drawing/2014/main" id="{644E478F-0DF9-06CD-4234-358F8FBE21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7110939" y="1677972"/>
            <a:ext cx="317675" cy="68689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="" xmlns:a16="http://schemas.microsoft.com/office/drawing/2014/main" id="{36DC0B75-C89A-9528-37E3-969FE4FD6E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6670589" y="1682299"/>
            <a:ext cx="381740" cy="60433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="" xmlns:a16="http://schemas.microsoft.com/office/drawing/2014/main" id="{1F8FBE25-D4B8-5172-75A6-0C0CB3E22F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8" r="11093"/>
          <a:stretch/>
        </p:blipFill>
        <p:spPr>
          <a:xfrm>
            <a:off x="7428614" y="1747063"/>
            <a:ext cx="834995" cy="68371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="" xmlns:a16="http://schemas.microsoft.com/office/drawing/2014/main" id="{B26C759D-6C57-679B-EAA5-9CAB3F98DC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68"/>
          <a:stretch/>
        </p:blipFill>
        <p:spPr>
          <a:xfrm>
            <a:off x="3470363" y="5601312"/>
            <a:ext cx="8125965" cy="95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4" name="Рисунок 53">
            <a:extLst>
              <a:ext uri="{FF2B5EF4-FFF2-40B4-BE49-F238E27FC236}">
                <a16:creationId xmlns="" xmlns:a16="http://schemas.microsoft.com/office/drawing/2014/main" id="{4825862F-4FF2-5FF9-F8CB-307BC1E7F9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5787163" y="4659584"/>
            <a:ext cx="424330" cy="68689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="" xmlns:a16="http://schemas.microsoft.com/office/drawing/2014/main" id="{4FA853CC-7282-C814-4959-94253FEEE7C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" r="90278"/>
          <a:stretch/>
        </p:blipFill>
        <p:spPr>
          <a:xfrm>
            <a:off x="4405248" y="3257964"/>
            <a:ext cx="317675" cy="6868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="" xmlns:a16="http://schemas.microsoft.com/office/drawing/2014/main" id="{E51F9D8A-74DB-F7AD-5E3D-F8616678F2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r="81349" b="12019"/>
          <a:stretch/>
        </p:blipFill>
        <p:spPr>
          <a:xfrm>
            <a:off x="4005049" y="3254325"/>
            <a:ext cx="381740" cy="60433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="" xmlns:a16="http://schemas.microsoft.com/office/drawing/2014/main" id="{8331B567-F001-F999-F5FA-9454B98140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2481" y="3486319"/>
            <a:ext cx="265014" cy="21824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4415EB9D-EF27-F14E-31AA-40A63EE6AB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5078747" y="3182832"/>
            <a:ext cx="424330" cy="68689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F0567C1E-E4A3-3DB2-EDC3-5CE1E5A563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5503077" y="3545568"/>
            <a:ext cx="364486" cy="189154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C9F1CF00-1AFD-C58D-5F63-37D659831F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5809739" y="3182832"/>
            <a:ext cx="424330" cy="686891"/>
          </a:xfrm>
          <a:prstGeom prst="rect">
            <a:avLst/>
          </a:prstGeom>
        </p:spPr>
      </p:pic>
      <p:sp>
        <p:nvSpPr>
          <p:cNvPr id="30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674647" y="354485"/>
            <a:ext cx="8732066" cy="79546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2569"/>
            <a:ext cx="1034144" cy="955431"/>
          </a:xfrm>
          <a:prstGeom prst="rect">
            <a:avLst/>
          </a:prstGeom>
          <a:solidFill>
            <a:srgbClr val="7030A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42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6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164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-2363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05377 -0.0391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30716 -0.0037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8037</TotalTime>
  <Words>418</Words>
  <Application>Microsoft Office PowerPoint</Application>
  <PresentationFormat>Произвольный</PresentationFormat>
  <Paragraphs>111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891</cp:revision>
  <dcterms:created xsi:type="dcterms:W3CDTF">2018-01-05T16:38:53Z</dcterms:created>
  <dcterms:modified xsi:type="dcterms:W3CDTF">2023-12-11T08:36:27Z</dcterms:modified>
</cp:coreProperties>
</file>