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917" r:id="rId3"/>
    <p:sldId id="918" r:id="rId4"/>
    <p:sldId id="779" r:id="rId5"/>
    <p:sldId id="804" r:id="rId6"/>
    <p:sldId id="805" r:id="rId7"/>
    <p:sldId id="919" r:id="rId8"/>
    <p:sldId id="630" r:id="rId9"/>
    <p:sldId id="806" r:id="rId10"/>
    <p:sldId id="808" r:id="rId11"/>
    <p:sldId id="809" r:id="rId12"/>
    <p:sldId id="776" r:id="rId13"/>
    <p:sldId id="811" r:id="rId14"/>
    <p:sldId id="794" r:id="rId15"/>
    <p:sldId id="92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63EDE"/>
    <a:srgbClr val="E838BA"/>
    <a:srgbClr val="FF3300"/>
    <a:srgbClr val="EF71CE"/>
    <a:srgbClr val="295FFF"/>
    <a:srgbClr val="322ADA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42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7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2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3446" y="4316008"/>
            <a:ext cx="8968510" cy="1975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Читання </a:t>
            </a:r>
            <a:r>
              <a:rPr lang="ru-RU" sz="5400" b="1" dirty="0" err="1">
                <a:solidFill>
                  <a:schemeClr val="bg1"/>
                </a:solidFill>
              </a:rPr>
              <a:t>слів</a:t>
            </a:r>
            <a:r>
              <a:rPr lang="ru-RU" sz="5400" b="1" dirty="0">
                <a:solidFill>
                  <a:schemeClr val="bg1"/>
                </a:solidFill>
              </a:rPr>
              <a:t> і тексту з </a:t>
            </a:r>
            <a:r>
              <a:rPr lang="ru-RU" sz="5400" b="1" dirty="0" err="1">
                <a:solidFill>
                  <a:schemeClr val="bg1"/>
                </a:solidFill>
              </a:rPr>
              <a:t>вивченими</a:t>
            </a:r>
            <a:r>
              <a:rPr lang="ru-RU" sz="5400" b="1" dirty="0">
                <a:solidFill>
                  <a:schemeClr val="bg1"/>
                </a:solidFill>
              </a:rPr>
              <a:t> буквами</a:t>
            </a:r>
            <a:endParaRPr lang="uk-UA" sz="5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5388" y="1371599"/>
            <a:ext cx="351310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54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!!Эсмира\OIG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46" y="802599"/>
            <a:ext cx="3147060" cy="314706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6846" y="471996"/>
            <a:ext cx="8732066" cy="7853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Вправа «</a:t>
            </a:r>
            <a:r>
              <a:rPr lang="ru-RU" sz="3600" b="1" dirty="0" err="1">
                <a:solidFill>
                  <a:schemeClr val="bg1"/>
                </a:solidFill>
              </a:rPr>
              <a:t>Входження</a:t>
            </a:r>
            <a:r>
              <a:rPr lang="ru-RU" sz="3600" b="1" dirty="0">
                <a:solidFill>
                  <a:schemeClr val="bg1"/>
                </a:solidFill>
              </a:rPr>
              <a:t> в </a:t>
            </a:r>
            <a:r>
              <a:rPr lang="ru-RU" sz="3600" b="1" dirty="0" err="1">
                <a:solidFill>
                  <a:schemeClr val="bg1"/>
                </a:solidFill>
              </a:rPr>
              <a:t>малюнок</a:t>
            </a:r>
            <a:r>
              <a:rPr lang="ru-RU" sz="3600" b="1" dirty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8079" y="1539255"/>
            <a:ext cx="6578561" cy="446079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зображено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ілюстрації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Знайди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малюнку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кожну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пору року. Поясни,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чому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так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вважаєш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Яка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пора року рік починає? Яка закінчує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гадаєш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йтиметься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тексті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342" y="1440179"/>
            <a:ext cx="3983115" cy="5166033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77522" y="548777"/>
            <a:ext cx="8756193" cy="676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Прочитай текст. Придумай заголовок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365527"/>
            <a:ext cx="11327765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Ліс був самотній і сумний. Та одного разу до лісу завітала зима. Деревам подарувала білі накидки. Траву вкрила білим килимом. Ліс став казковим.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Потім до лісу прилинула весна. Вона була весела, радісна. Розтопила білий килим. Усе в лісі зазеленіло.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Весну змінило літо. Воно принесло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тепло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квіти, спів пташок. У лісі стало гамірно.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І так було до осені. А вона принесла спокій і золотисті подарунки. Позолотила все навколо. Під соснами й дубами насипала грибів.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Ліс радів зимі і весні, літу й осені. Тепер він мав друзів і перестав   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сумувати.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85024" y="3583782"/>
            <a:ext cx="299928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91216" y="3979363"/>
            <a:ext cx="202299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497825" y="4903700"/>
            <a:ext cx="209550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80160" y="5646420"/>
            <a:ext cx="51754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88247" y="494528"/>
            <a:ext cx="8732066" cy="787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«</a:t>
            </a:r>
            <a:r>
              <a:rPr lang="ru-RU" sz="4000" b="1" dirty="0" err="1">
                <a:solidFill>
                  <a:schemeClr val="bg1"/>
                </a:solidFill>
              </a:rPr>
              <a:t>Відкритий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мікрофон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17724" y="1485899"/>
            <a:ext cx="6100347" cy="2067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ліс</a:t>
            </a:r>
            <a:r>
              <a:rPr lang="ru-RU" sz="2800" b="1" dirty="0"/>
              <a:t> </a:t>
            </a:r>
            <a:r>
              <a:rPr lang="ru-RU" sz="2800" b="1" dirty="0" err="1"/>
              <a:t>був</a:t>
            </a:r>
            <a:r>
              <a:rPr lang="ru-RU" sz="2800" b="1" dirty="0"/>
              <a:t> </a:t>
            </a:r>
            <a:r>
              <a:rPr lang="ru-RU" sz="2800" b="1" dirty="0" err="1"/>
              <a:t>сумний</a:t>
            </a:r>
            <a:r>
              <a:rPr lang="ru-RU" sz="2800" b="1" dirty="0"/>
              <a:t>?</a:t>
            </a:r>
          </a:p>
          <a:p>
            <a:pPr marL="742950" indent="-742950">
              <a:buAutoNum type="arabicPeriod"/>
            </a:pPr>
            <a:r>
              <a:rPr lang="ru-RU" sz="2800" b="1" dirty="0" err="1"/>
              <a:t>Хто</a:t>
            </a:r>
            <a:r>
              <a:rPr lang="ru-RU" sz="2800" b="1" dirty="0"/>
              <a:t> до </a:t>
            </a:r>
            <a:r>
              <a:rPr lang="ru-RU" sz="2800" b="1" dirty="0" err="1"/>
              <a:t>нього</a:t>
            </a:r>
            <a:r>
              <a:rPr lang="ru-RU" sz="2800" b="1" dirty="0"/>
              <a:t> </a:t>
            </a:r>
            <a:r>
              <a:rPr lang="ru-RU" sz="2800" b="1" dirty="0" err="1"/>
              <a:t>завітав</a:t>
            </a:r>
            <a:r>
              <a:rPr lang="ru-RU" sz="2800" b="1" dirty="0"/>
              <a:t>?</a:t>
            </a:r>
          </a:p>
          <a:p>
            <a:pPr marL="742950" indent="-742950">
              <a:buAutoNum type="arabicPeriod"/>
            </a:pPr>
            <a:r>
              <a:rPr lang="ru-RU" sz="2800" b="1" dirty="0" err="1"/>
              <a:t>Що</a:t>
            </a:r>
            <a:r>
              <a:rPr lang="ru-RU" sz="2800" b="1" dirty="0"/>
              <a:t> принесла </a:t>
            </a:r>
            <a:r>
              <a:rPr lang="ru-RU" sz="2800" b="1" dirty="0" err="1"/>
              <a:t>кожна</a:t>
            </a:r>
            <a:r>
              <a:rPr lang="ru-RU" sz="2800" b="1" dirty="0"/>
              <a:t> пора року?</a:t>
            </a:r>
          </a:p>
          <a:p>
            <a:pPr marL="742950" indent="-742950">
              <a:buAutoNum type="arabicPeriod"/>
            </a:pPr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ліс</a:t>
            </a:r>
            <a:r>
              <a:rPr lang="ru-RU" sz="2800" b="1" dirty="0"/>
              <a:t> перестав </a:t>
            </a:r>
            <a:r>
              <a:rPr lang="ru-RU" sz="2800" b="1" dirty="0" err="1"/>
              <a:t>сумувати</a:t>
            </a:r>
            <a:r>
              <a:rPr lang="ru-RU" sz="2800" b="1" dirty="0"/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17724" y="3609935"/>
            <a:ext cx="6100347" cy="9620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 не </a:t>
            </a:r>
            <a:r>
              <a:rPr lang="ru-RU" sz="2800" b="1" dirty="0" err="1"/>
              <a:t>нагадує</a:t>
            </a:r>
            <a:r>
              <a:rPr lang="ru-RU" sz="2800" b="1" dirty="0"/>
              <a:t> </a:t>
            </a:r>
            <a:r>
              <a:rPr lang="ru-RU" sz="2800" b="1" dirty="0" err="1"/>
              <a:t>цей</a:t>
            </a:r>
            <a:r>
              <a:rPr lang="ru-RU" sz="2800" b="1" dirty="0"/>
              <a:t> текст </a:t>
            </a:r>
            <a:r>
              <a:rPr lang="ru-RU" sz="2800" b="1" dirty="0" err="1"/>
              <a:t>казку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Поясни свою думку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342" y="1440179"/>
            <a:ext cx="3983115" cy="5166033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307930" y="4636840"/>
            <a:ext cx="6100347" cy="867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Яка пора року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подобається</a:t>
            </a:r>
            <a:r>
              <a:rPr lang="ru-RU" sz="2800" b="1" dirty="0"/>
              <a:t> </a:t>
            </a:r>
            <a:r>
              <a:rPr lang="ru-RU" sz="2800" b="1" dirty="0" err="1"/>
              <a:t>найбільше</a:t>
            </a:r>
            <a:r>
              <a:rPr lang="ru-RU" sz="2800" b="1" dirty="0"/>
              <a:t>? </a:t>
            </a:r>
            <a:r>
              <a:rPr lang="ru-RU" sz="2800" b="1" dirty="0" err="1"/>
              <a:t>Чому</a:t>
            </a:r>
            <a:r>
              <a:rPr lang="ru-RU" sz="2800" b="1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17724" y="5538840"/>
            <a:ext cx="6100347" cy="95056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Яким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було</a:t>
            </a:r>
            <a:r>
              <a:rPr lang="ru-RU" sz="2800" b="1" dirty="0">
                <a:solidFill>
                  <a:schemeClr val="bg1"/>
                </a:solidFill>
              </a:rPr>
              <a:t> б </a:t>
            </a:r>
            <a:r>
              <a:rPr lang="ru-RU" sz="2800" b="1" dirty="0" err="1">
                <a:solidFill>
                  <a:schemeClr val="bg1"/>
                </a:solidFill>
              </a:rPr>
              <a:t>життя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лісу</a:t>
            </a:r>
            <a:r>
              <a:rPr lang="ru-RU" sz="2800" b="1" dirty="0">
                <a:solidFill>
                  <a:schemeClr val="bg1"/>
                </a:solidFill>
              </a:rPr>
              <a:t> без </a:t>
            </a:r>
            <a:r>
              <a:rPr lang="ru-RU" sz="2800" b="1" dirty="0" err="1">
                <a:solidFill>
                  <a:schemeClr val="bg1"/>
                </a:solidFill>
              </a:rPr>
              <a:t>зміни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пір</a:t>
            </a:r>
            <a:r>
              <a:rPr lang="ru-RU" sz="2800" b="1" dirty="0">
                <a:solidFill>
                  <a:schemeClr val="bg1"/>
                </a:solidFill>
              </a:rPr>
              <a:t> року?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ідокремлені члени речення - це що так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4" y="3597914"/>
            <a:ext cx="2737873" cy="31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4708" y="1910175"/>
            <a:ext cx="256256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ліс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9208" y="3597914"/>
            <a:ext cx="471115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7030A0"/>
                </a:solidFill>
                <a:cs typeface="Arial" panose="020B0604020202020204" pitchFamily="34" charset="0"/>
              </a:rPr>
              <a:t>килим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3952" y="1987435"/>
            <a:ext cx="387942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E838BA"/>
                </a:solidFill>
                <a:cs typeface="Arial" panose="020B0604020202020204" pitchFamily="34" charset="0"/>
              </a:rPr>
              <a:t>осені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3429" y="590145"/>
            <a:ext cx="681734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463EDE"/>
                </a:solidFill>
                <a:cs typeface="Arial" panose="020B0604020202020204" pitchFamily="34" charset="0"/>
              </a:rPr>
              <a:t>самотній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24032" y="4328002"/>
            <a:ext cx="239488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ліс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4708" y="940679"/>
            <a:ext cx="564962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сумний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5069" y="3358506"/>
            <a:ext cx="440982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білий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3374" y="1591009"/>
            <a:ext cx="395742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зима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1023" y="2389010"/>
            <a:ext cx="400583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  <a:t>радів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5537" y="2529137"/>
            <a:ext cx="467554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C000"/>
                </a:solidFill>
                <a:cs typeface="Arial" panose="020B0604020202020204" pitchFamily="34" charset="0"/>
              </a:rPr>
              <a:t>спокій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87341" y="417649"/>
            <a:ext cx="8732066" cy="7077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«Словарні </a:t>
            </a:r>
            <a:r>
              <a:rPr lang="uk-UA" sz="4000" b="1" dirty="0" err="1" smtClean="0">
                <a:solidFill>
                  <a:schemeClr val="bg1"/>
                </a:solidFill>
              </a:rPr>
              <a:t>доганялки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8131" y="2628418"/>
            <a:ext cx="471115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00B050"/>
                </a:solidFill>
                <a:cs typeface="Arial" panose="020B0604020202020204" pitchFamily="34" charset="0"/>
              </a:rPr>
              <a:t>весна</a:t>
            </a:r>
            <a:endParaRPr lang="uk-UA" sz="12000" b="1" dirty="0">
              <a:ln w="0"/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6753" y="4506291"/>
            <a:ext cx="317411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C00000"/>
                </a:solidFill>
                <a:cs typeface="Arial" panose="020B0604020202020204" pitchFamily="34" charset="0"/>
              </a:rPr>
              <a:t>літо</a:t>
            </a:r>
            <a:endParaRPr lang="uk-UA" sz="12000" b="1" dirty="0">
              <a:ln w="0"/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0850" y="4187696"/>
            <a:ext cx="524537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дерева</a:t>
            </a:r>
            <a:endParaRPr lang="uk-UA" sz="12000" b="1" dirty="0">
              <a:ln w="0"/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1681" y="526709"/>
            <a:ext cx="8755124" cy="787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3730581" y="1448325"/>
            <a:ext cx="5077326" cy="3169396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8858" y="1601862"/>
            <a:ext cx="486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Пригадай,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найцікавішим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важким</a:t>
            </a: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пору року ти залишив би назавжди? Чому?</a:t>
            </a:r>
            <a:endParaRPr lang="uk-UA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9096647" y="2036183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3025" y="494528"/>
            <a:ext cx="8732066" cy="96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Рефлексія «Зірковий настрій». Обери емотикон, який відповідає твоєму настрою в кінці уроку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2657834" y="1692466"/>
            <a:ext cx="184736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впорався/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впоралась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8571880" y="1617758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Все було 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2788760" y="5293885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Було 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7086288" y="5778023"/>
            <a:ext cx="268151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дуже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втомився/</a:t>
            </a:r>
          </a:p>
          <a:p>
            <a:pPr algn="ctr"/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втомилась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0C00276-E035-40B9-97AD-EA609E587B4C}"/>
              </a:ext>
            </a:extLst>
          </p:cNvPr>
          <p:cNvSpPr txBox="1"/>
          <p:nvPr/>
        </p:nvSpPr>
        <p:spPr>
          <a:xfrm>
            <a:off x="4886549" y="3679439"/>
            <a:ext cx="243467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Чекаю на наступний урок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71846" b="72183"/>
          <a:stretch/>
        </p:blipFill>
        <p:spPr>
          <a:xfrm>
            <a:off x="2657834" y="3177043"/>
            <a:ext cx="2228715" cy="2116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35370" r="71391" b="34864"/>
          <a:stretch/>
        </p:blipFill>
        <p:spPr>
          <a:xfrm>
            <a:off x="8708274" y="2268033"/>
            <a:ext cx="2255447" cy="22559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6096" t="34501" r="34595" b="31542"/>
          <a:stretch/>
        </p:blipFill>
        <p:spPr>
          <a:xfrm>
            <a:off x="5005557" y="1251049"/>
            <a:ext cx="2424544" cy="270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5277" t="-320" r="34249" b="72577"/>
          <a:stretch/>
        </p:blipFill>
        <p:spPr>
          <a:xfrm>
            <a:off x="6767161" y="3743844"/>
            <a:ext cx="2429140" cy="2125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0558" t="31324" b="33852"/>
          <a:stretch/>
        </p:blipFill>
        <p:spPr>
          <a:xfrm>
            <a:off x="247142" y="1284318"/>
            <a:ext cx="2410692" cy="27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758976-CF7F-4615-A6B2-9ECBF94AF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7517" b="23649"/>
          <a:stretch/>
        </p:blipFill>
        <p:spPr>
          <a:xfrm>
            <a:off x="683267" y="1241660"/>
            <a:ext cx="10884970" cy="50363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59719" y="494529"/>
            <a:ext cx="8732066" cy="659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B69736E4-24D0-403C-B591-EC6D74101AF2}"/>
              </a:ext>
            </a:extLst>
          </p:cNvPr>
          <p:cNvSpPr/>
          <p:nvPr/>
        </p:nvSpPr>
        <p:spPr>
          <a:xfrm>
            <a:off x="1053967" y="1241660"/>
            <a:ext cx="4969643" cy="18503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Холодно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саду,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мандрує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затишно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нас,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Доброго дня, 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вас.</a:t>
            </a:r>
          </a:p>
        </p:txBody>
      </p:sp>
    </p:spTree>
    <p:extLst>
      <p:ext uri="{BB962C8B-B14F-4D97-AF65-F5344CB8AC3E}">
        <p14:creationId xmlns:p14="http://schemas.microsoft.com/office/powerpoint/2010/main" val="29098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в’язане зображення">
            <a:extLst>
              <a:ext uri="{FF2B5EF4-FFF2-40B4-BE49-F238E27FC236}">
                <a16:creationId xmlns="" xmlns:a16="http://schemas.microsoft.com/office/drawing/2014/main" id="{89EB5F99-9374-4D45-BA91-7FF690B8C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"/>
          <a:stretch/>
        </p:blipFill>
        <p:spPr bwMode="auto">
          <a:xfrm>
            <a:off x="8026733" y="2245960"/>
            <a:ext cx="3518535" cy="30067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380" y="494528"/>
            <a:ext cx="10790888" cy="945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Вправи </a:t>
            </a:r>
            <a:r>
              <a:rPr lang="uk-UA" sz="3200" b="1" dirty="0">
                <a:solidFill>
                  <a:schemeClr val="bg1"/>
                </a:solidFill>
              </a:rPr>
              <a:t>на постанову дихання та розвиток артикуляції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754380" y="1645920"/>
            <a:ext cx="3006091" cy="6629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Задуй свічки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E4DA4A2-3175-4DE5-909B-C56797194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8"/>
          <a:stretch/>
        </p:blipFill>
        <p:spPr>
          <a:xfrm>
            <a:off x="521004" y="2408932"/>
            <a:ext cx="3472839" cy="39787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FE0A86-39E8-4DBD-9D99-C18E3BCEA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7298" r="5292" b="8775"/>
          <a:stretch/>
        </p:blipFill>
        <p:spPr>
          <a:xfrm>
            <a:off x="4315664" y="2308860"/>
            <a:ext cx="3342435" cy="3672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8447617" y="1620629"/>
            <a:ext cx="2617470" cy="625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Вогнище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8026733" y="5226060"/>
            <a:ext cx="3459238" cy="802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Уяви,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що потрібно роздути вогонь, що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загасає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3830220" y="5574700"/>
            <a:ext cx="4039665" cy="813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ліпимо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сніговика,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потім гріємо холодні руки, дихаючи на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них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4526699" y="1703045"/>
            <a:ext cx="2869770" cy="7020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Сніговик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146" y="494528"/>
            <a:ext cx="8732066" cy="7970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Робота з </a:t>
            </a:r>
            <a:r>
              <a:rPr lang="uk-UA" sz="4400" b="1" dirty="0" err="1">
                <a:solidFill>
                  <a:schemeClr val="bg1"/>
                </a:solidFill>
              </a:rPr>
              <a:t>чистомовкою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DC177C-736D-4848-A5EA-B0084E2BD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389340" y="1380768"/>
            <a:ext cx="2273850" cy="4842698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F1D1CF91-3B7E-4B17-8F45-40ABB3FC169C}"/>
              </a:ext>
            </a:extLst>
          </p:cNvPr>
          <p:cNvSpPr/>
          <p:nvPr/>
        </p:nvSpPr>
        <p:spPr>
          <a:xfrm>
            <a:off x="2810961" y="1380767"/>
            <a:ext cx="6664505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Ма-ма-ма – </a:t>
            </a:r>
            <a:r>
              <a:rPr lang="ru-RU" sz="2800" b="1" dirty="0" err="1"/>
              <a:t>вже</a:t>
            </a:r>
            <a:r>
              <a:rPr lang="ru-RU" sz="2800" b="1" dirty="0"/>
              <a:t> </a:t>
            </a:r>
            <a:r>
              <a:rPr lang="ru-RU" sz="2800" b="1" dirty="0" err="1"/>
              <a:t>прийшла</a:t>
            </a:r>
            <a:r>
              <a:rPr lang="ru-RU" sz="2800" b="1" dirty="0"/>
              <a:t> до нас зима.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F51BF350-31F3-4271-BDEC-610D07972E31}"/>
              </a:ext>
            </a:extLst>
          </p:cNvPr>
          <p:cNvSpPr/>
          <p:nvPr/>
        </p:nvSpPr>
        <p:spPr>
          <a:xfrm>
            <a:off x="2800605" y="2183719"/>
            <a:ext cx="6664505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Ло-</a:t>
            </a:r>
            <a:r>
              <a:rPr lang="ru-RU" sz="2800" b="1" dirty="0" err="1"/>
              <a:t>ло</a:t>
            </a:r>
            <a:r>
              <a:rPr lang="ru-RU" sz="2800" b="1" dirty="0"/>
              <a:t>-</a:t>
            </a:r>
            <a:r>
              <a:rPr lang="ru-RU" sz="2800" b="1" dirty="0" err="1"/>
              <a:t>ло</a:t>
            </a:r>
            <a:r>
              <a:rPr lang="ru-RU" sz="2800" b="1" dirty="0"/>
              <a:t> – </a:t>
            </a:r>
            <a:r>
              <a:rPr lang="ru-RU" sz="2800" b="1" dirty="0" err="1"/>
              <a:t>кучугури</a:t>
            </a:r>
            <a:r>
              <a:rPr lang="ru-RU" sz="2800" b="1" dirty="0"/>
              <a:t> намело.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04E648C0-EBD6-407A-B98A-225B7B19FFBC}"/>
              </a:ext>
            </a:extLst>
          </p:cNvPr>
          <p:cNvSpPr/>
          <p:nvPr/>
        </p:nvSpPr>
        <p:spPr>
          <a:xfrm>
            <a:off x="2810961" y="2978818"/>
            <a:ext cx="6664505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Ем-ем-ем – саночки </a:t>
            </a:r>
            <a:r>
              <a:rPr lang="ru-RU" sz="2800" b="1" dirty="0" err="1"/>
              <a:t>візьмем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8F397EB1-B16D-41DF-B282-743356369EC2}"/>
              </a:ext>
            </a:extLst>
          </p:cNvPr>
          <p:cNvSpPr/>
          <p:nvPr/>
        </p:nvSpPr>
        <p:spPr>
          <a:xfrm>
            <a:off x="2810961" y="3793005"/>
            <a:ext cx="5352668" cy="710677"/>
          </a:xfrm>
          <a:prstGeom prst="roundRect">
            <a:avLst/>
          </a:prstGeom>
          <a:solidFill>
            <a:srgbClr val="FF5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Дем-дем-дем – на </a:t>
            </a:r>
            <a:r>
              <a:rPr lang="ru-RU" sz="2800" b="1" dirty="0" err="1"/>
              <a:t>гірку</a:t>
            </a:r>
            <a:r>
              <a:rPr lang="ru-RU" sz="2800" b="1" dirty="0"/>
              <a:t> </a:t>
            </a:r>
            <a:r>
              <a:rPr lang="ru-RU" sz="2800" b="1" dirty="0" err="1"/>
              <a:t>підем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D448A2D-9668-49D0-9982-C81B58AC384B}"/>
              </a:ext>
            </a:extLst>
          </p:cNvPr>
          <p:cNvSpPr/>
          <p:nvPr/>
        </p:nvSpPr>
        <p:spPr>
          <a:xfrm>
            <a:off x="2800605" y="4602385"/>
            <a:ext cx="5363024" cy="710677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Ам-ам-ам – ой, весело нам!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08" y="3802117"/>
            <a:ext cx="3579148" cy="2004323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2526" y="494528"/>
            <a:ext cx="8732066" cy="7742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склади «змійкою»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8" y="1456402"/>
            <a:ext cx="2552069" cy="4532918"/>
          </a:xfrm>
          <a:prstGeom prst="rect">
            <a:avLst/>
          </a:prstGeom>
        </p:spPr>
      </p:pic>
      <p:pic>
        <p:nvPicPr>
          <p:cNvPr id="1027" name="Рисунок 12" descr="http://www.yrok.net.ua/_ld/53/55783777.jpg">
            <a:extLst>
              <a:ext uri="{FF2B5EF4-FFF2-40B4-BE49-F238E27FC236}">
                <a16:creationId xmlns="" xmlns:a16="http://schemas.microsoft.com/office/drawing/2014/main" id="{F0DED0E8-4C35-4DF9-977D-99796FC8D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533" r="4913" b="55606"/>
          <a:stretch/>
        </p:blipFill>
        <p:spPr bwMode="auto">
          <a:xfrm>
            <a:off x="3342240" y="1456402"/>
            <a:ext cx="7848000" cy="4752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2" descr="http://www.yrok.net.ua/_ld/53/55783777.jpg">
            <a:extLst>
              <a:ext uri="{FF2B5EF4-FFF2-40B4-BE49-F238E27FC236}">
                <a16:creationId xmlns="" xmlns:a16="http://schemas.microsoft.com/office/drawing/2014/main" id="{87C10879-BE25-4C32-9956-DCA9FDC86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t="47947" r="4931" b="4346"/>
          <a:stretch/>
        </p:blipFill>
        <p:spPr bwMode="auto">
          <a:xfrm>
            <a:off x="3158190" y="1332000"/>
            <a:ext cx="7596000" cy="5292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52526" y="494528"/>
            <a:ext cx="8732066" cy="7742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склади «змійкою»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38" y="1456402"/>
            <a:ext cx="2552069" cy="453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95183" y="1539357"/>
            <a:ext cx="154878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Зима</a:t>
            </a:r>
          </a:p>
          <a:p>
            <a:pPr algn="ctr"/>
            <a:r>
              <a:rPr lang="ru-RU" sz="2800" b="1" dirty="0" smtClean="0"/>
              <a:t>весна </a:t>
            </a:r>
          </a:p>
          <a:p>
            <a:pPr algn="ctr"/>
            <a:r>
              <a:rPr lang="ru-RU" sz="2800" b="1" dirty="0" err="1" smtClean="0"/>
              <a:t>літо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err="1" smtClean="0"/>
              <a:t>осінь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50738" y="445746"/>
            <a:ext cx="8756193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433" y="1237129"/>
            <a:ext cx="2841331" cy="34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241177" y="1503833"/>
            <a:ext cx="4085953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Прочитай слова в колонках.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Що позначають слова першої колонки? На яке питання відповідають слова в колонках?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Впізнай пору року за схемами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678012" y="508727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81742" y="4950125"/>
            <a:ext cx="1851661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9135565" y="4962882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" name="Овал 16"/>
          <p:cNvSpPr/>
          <p:nvPr/>
        </p:nvSpPr>
        <p:spPr>
          <a:xfrm>
            <a:off x="8799800" y="509679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922906" y="5080884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228972" y="5104156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15895" y="5531489"/>
            <a:ext cx="166968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зима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52286" y="1493099"/>
            <a:ext cx="5117170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продовжимо вчитися читати слова, текст з вивченими літерами.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Повторимо пори року.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228973" y="523990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922906" y="522208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4725" y="1539357"/>
            <a:ext cx="1928166" cy="1991499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Зимовий </a:t>
            </a:r>
            <a:r>
              <a:rPr lang="ru-RU" sz="2800" b="1" dirty="0" err="1" smtClean="0"/>
              <a:t>весняний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літній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осінній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741564" y="5067105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76837" y="4930708"/>
            <a:ext cx="1831927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168790" y="5131502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624665" y="506710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83994" y="5127653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2054465" y="4931678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0" name="Овал 39"/>
          <p:cNvSpPr/>
          <p:nvPr/>
        </p:nvSpPr>
        <p:spPr>
          <a:xfrm>
            <a:off x="3941018" y="507562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76291" y="4939225"/>
            <a:ext cx="1847265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368244" y="514001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24119" y="5075621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480273" y="506941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483448" y="5212796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4253919" y="4940195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7" name="Овал 46"/>
          <p:cNvSpPr/>
          <p:nvPr/>
        </p:nvSpPr>
        <p:spPr>
          <a:xfrm>
            <a:off x="6337971" y="5134756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688829" y="513551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767659" y="5187723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6682722" y="4976606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894327" y="5182778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241177" y="5183263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841564" y="4969242"/>
            <a:ext cx="2195309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419078" y="5531489"/>
            <a:ext cx="166968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літо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33458" y="5531489"/>
            <a:ext cx="166968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весна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63718" y="5596346"/>
            <a:ext cx="166968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осінь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0" grpId="0" animBg="1"/>
      <p:bldP spid="21" grpId="0" animBg="1"/>
      <p:bldP spid="24" grpId="0" animBg="1"/>
      <p:bldP spid="2" grpId="0" animBg="1"/>
      <p:bldP spid="26" grpId="0" animBg="1"/>
      <p:bldP spid="28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3985" y="1417295"/>
            <a:ext cx="8756193" cy="6645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Здогадайся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якій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порі</a:t>
            </a:r>
            <a:r>
              <a:rPr lang="ru-RU" sz="2400" b="1" dirty="0" smtClean="0">
                <a:solidFill>
                  <a:schemeClr val="bg1"/>
                </a:solidFill>
              </a:rPr>
              <a:t> року </a:t>
            </a:r>
            <a:r>
              <a:rPr lang="ru-RU" sz="2400" b="1" dirty="0" err="1" smtClean="0">
                <a:solidFill>
                  <a:schemeClr val="bg1"/>
                </a:solidFill>
              </a:rPr>
              <a:t>відповідають</a:t>
            </a:r>
            <a:r>
              <a:rPr lang="ru-RU" sz="2400" b="1" dirty="0" smtClean="0">
                <a:solidFill>
                  <a:schemeClr val="bg1"/>
                </a:solidFill>
              </a:rPr>
              <a:t> слова </a:t>
            </a:r>
            <a:r>
              <a:rPr lang="ru-RU" sz="2400" b="1" dirty="0" err="1">
                <a:solidFill>
                  <a:schemeClr val="bg1"/>
                </a:solidFill>
              </a:rPr>
              <a:t>кожної</a:t>
            </a:r>
            <a:r>
              <a:rPr lang="ru-RU" sz="2400" b="1" dirty="0">
                <a:solidFill>
                  <a:schemeClr val="bg1"/>
                </a:solidFill>
              </a:rPr>
              <a:t> колонки</a:t>
            </a: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915754"/>
            <a:ext cx="2408555" cy="2538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5987" t="48379" r="34680" b="34671"/>
          <a:stretch/>
        </p:blipFill>
        <p:spPr>
          <a:xfrm>
            <a:off x="1903985" y="2413586"/>
            <a:ext cx="9709610" cy="187646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03985" y="548616"/>
            <a:ext cx="8756193" cy="7429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3985" y="4454175"/>
            <a:ext cx="8756193" cy="12878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Які</a:t>
            </a:r>
            <a:r>
              <a:rPr lang="ru-RU" sz="2400" b="1" dirty="0" smtClean="0">
                <a:solidFill>
                  <a:schemeClr val="bg1"/>
                </a:solidFill>
              </a:rPr>
              <a:t> слова в </a:t>
            </a:r>
            <a:r>
              <a:rPr lang="ru-RU" sz="2400" b="1" dirty="0" err="1" smtClean="0">
                <a:solidFill>
                  <a:schemeClr val="bg1"/>
                </a:solidFill>
              </a:rPr>
              <a:t>кожній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колонці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закінчуються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голосний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слова односкладові, двоскладові, трискладові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слова з наголосом на першому складі, другому складі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38381" y="472080"/>
            <a:ext cx="8732066" cy="8067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«Вгадай пору року  за ознакою»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8920" y="1392680"/>
            <a:ext cx="2777490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2075" lvl="1" algn="ctr"/>
            <a:r>
              <a:rPr lang="uk-UA" sz="2800" b="1" dirty="0">
                <a:solidFill>
                  <a:schemeClr val="bg1"/>
                </a:solidFill>
                <a:latin typeface="Cambria" pitchFamily="18" charset="0"/>
              </a:rPr>
              <a:t>Біла, чарівна, морозна, святкова.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01216" y="1473138"/>
            <a:ext cx="3277424" cy="1532334"/>
          </a:xfrm>
          <a:prstGeom prst="roundRect">
            <a:avLst/>
          </a:prstGeom>
          <a:solidFill>
            <a:srgbClr val="EF71CE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2075" lvl="1" algn="ctr"/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Зелена, тепла, </a:t>
            </a:r>
            <a:r>
              <a:rPr lang="ru-RU" sz="2800" b="1" dirty="0" err="1">
                <a:solidFill>
                  <a:schemeClr val="bg1"/>
                </a:solidFill>
                <a:latin typeface="Cambria" pitchFamily="18" charset="0"/>
              </a:rPr>
              <a:t>сонячна</a:t>
            </a:r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Cambria" pitchFamily="18" charset="0"/>
              </a:rPr>
              <a:t>довгоочікувана</a:t>
            </a:r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. </a:t>
            </a:r>
            <a:endParaRPr lang="uk-UA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074" name="Picture 2" descr="Консультація для батьків: « Як дізнатися, що відчуває і думає дитин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r="688"/>
          <a:stretch/>
        </p:blipFill>
        <p:spPr bwMode="auto">
          <a:xfrm>
            <a:off x="171450" y="1463029"/>
            <a:ext cx="2326230" cy="399942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2099"/>
          <a:stretch/>
        </p:blipFill>
        <p:spPr>
          <a:xfrm>
            <a:off x="5679199" y="1463029"/>
            <a:ext cx="2764801" cy="1461985"/>
          </a:xfrm>
          <a:prstGeom prst="round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2054" name="Picture 6" descr="Наклейка весна PNG - AVATAN 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046" y="3005472"/>
            <a:ext cx="2567568" cy="165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102109" y="3230171"/>
            <a:ext cx="2181358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uk-UA" sz="2800" b="1" dirty="0">
                <a:solidFill>
                  <a:schemeClr val="bg1"/>
                </a:solidFill>
                <a:latin typeface="Cambria" pitchFamily="18" charset="0"/>
              </a:rPr>
              <a:t>Квітуче, спекотне, сонячне, веселе.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4500" y="5710961"/>
            <a:ext cx="5775136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2075" lvl="1" algn="ctr"/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Золота, </a:t>
            </a:r>
            <a:r>
              <a:rPr lang="ru-RU" sz="2800" b="1" dirty="0" err="1">
                <a:solidFill>
                  <a:schemeClr val="bg1"/>
                </a:solidFill>
                <a:latin typeface="Cambria" pitchFamily="18" charset="0"/>
              </a:rPr>
              <a:t>дощова</a:t>
            </a:r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, тепла, щедра.</a:t>
            </a:r>
            <a:endParaRPr lang="uk-UA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" name="Picture 2" descr="Тургеневские девушки: Записки Флоры Андреевны: ОСЕНЬ В САД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39" y="4989885"/>
            <a:ext cx="3887942" cy="17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421" y="3227003"/>
            <a:ext cx="2934358" cy="23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52223</TotalTime>
  <Words>580</Words>
  <Application>Microsoft Office PowerPoint</Application>
  <PresentationFormat>Произвольный</PresentationFormat>
  <Paragraphs>106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3262</cp:revision>
  <dcterms:created xsi:type="dcterms:W3CDTF">2018-01-05T16:38:53Z</dcterms:created>
  <dcterms:modified xsi:type="dcterms:W3CDTF">2023-12-18T08:56:20Z</dcterms:modified>
</cp:coreProperties>
</file>