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962" r:id="rId3"/>
    <p:sldId id="968" r:id="rId4"/>
    <p:sldId id="956" r:id="rId5"/>
    <p:sldId id="966" r:id="rId6"/>
    <p:sldId id="967" r:id="rId7"/>
    <p:sldId id="934" r:id="rId8"/>
    <p:sldId id="964" r:id="rId9"/>
    <p:sldId id="902" r:id="rId10"/>
    <p:sldId id="882" r:id="rId11"/>
    <p:sldId id="965" r:id="rId12"/>
    <p:sldId id="95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95FFF"/>
    <a:srgbClr val="CC00CC"/>
    <a:srgbClr val="FF66FF"/>
    <a:srgbClr val="78B64E"/>
    <a:srgbClr val="F5F6F9"/>
    <a:srgbClr val="F7F8FB"/>
    <a:srgbClr val="FCFCFE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>
        <p:scale>
          <a:sx n="82" d="100"/>
          <a:sy n="82" d="100"/>
        </p:scale>
        <p:origin x="-58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microsoft.com/office/2007/relationships/hdphoto" Target="../media/hdphoto1.wdp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22743" y="4485899"/>
            <a:ext cx="9747139" cy="1350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chemeClr val="bg1"/>
                </a:solidFill>
              </a:rPr>
              <a:t>Удосконалення </a:t>
            </a:r>
            <a:r>
              <a:rPr lang="ru-RU" sz="4400" b="1" dirty="0" err="1">
                <a:solidFill>
                  <a:schemeClr val="bg1"/>
                </a:solidFill>
              </a:rPr>
              <a:t>вміння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писати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вивчені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букви</a:t>
            </a:r>
            <a:r>
              <a:rPr lang="ru-RU" sz="4400" b="1" dirty="0">
                <a:solidFill>
                  <a:schemeClr val="bg1"/>
                </a:solidFill>
              </a:rPr>
              <a:t>, слова і </a:t>
            </a:r>
            <a:r>
              <a:rPr lang="ru-RU" sz="4400" b="1" dirty="0" err="1">
                <a:solidFill>
                  <a:schemeClr val="bg1"/>
                </a:solidFill>
              </a:rPr>
              <a:t>речення</a:t>
            </a:r>
            <a:r>
              <a:rPr lang="ru-RU" sz="4400" b="1" dirty="0">
                <a:solidFill>
                  <a:schemeClr val="bg1"/>
                </a:solidFill>
              </a:rPr>
              <a:t> з ними.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967" y="1287588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_Эсмира_2\_free_2023-10-04-22-47-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56" y="639501"/>
            <a:ext cx="2937076" cy="293707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8182" y="575566"/>
            <a:ext cx="10382491" cy="1102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одягнені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дівчатка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кожної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голові</a:t>
            </a:r>
            <a:r>
              <a:rPr lang="ru-RU" sz="3200" b="1" dirty="0" smtClean="0">
                <a:solidFill>
                  <a:schemeClr val="bg1"/>
                </a:solidFill>
              </a:rPr>
              <a:t>? Яка прикраса </a:t>
            </a:r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шиї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другої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дівчинки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" r="37856" b="80872"/>
          <a:stretch/>
        </p:blipFill>
        <p:spPr>
          <a:xfrm>
            <a:off x="1107015" y="4091935"/>
            <a:ext cx="10476000" cy="23670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36871" r="73544" b="42857"/>
          <a:stretch/>
        </p:blipFill>
        <p:spPr>
          <a:xfrm>
            <a:off x="3015746" y="4863405"/>
            <a:ext cx="2618110" cy="162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40000" r="33810" b="45986"/>
          <a:stretch/>
        </p:blipFill>
        <p:spPr>
          <a:xfrm>
            <a:off x="1957335" y="4153581"/>
            <a:ext cx="3536302" cy="1128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2" t="40000" r="22112" b="45986"/>
          <a:stretch/>
        </p:blipFill>
        <p:spPr>
          <a:xfrm>
            <a:off x="5544999" y="4153580"/>
            <a:ext cx="1679510" cy="1128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6" t="40000" r="14511" b="45986"/>
          <a:stretch/>
        </p:blipFill>
        <p:spPr>
          <a:xfrm>
            <a:off x="1905973" y="5100206"/>
            <a:ext cx="849086" cy="1128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t="36871" r="53087" b="42857"/>
          <a:stretch/>
        </p:blipFill>
        <p:spPr>
          <a:xfrm>
            <a:off x="5685218" y="4876654"/>
            <a:ext cx="2826905" cy="162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950" t="37742" r="48607" b="29002"/>
          <a:stretch/>
        </p:blipFill>
        <p:spPr>
          <a:xfrm>
            <a:off x="3877518" y="1720218"/>
            <a:ext cx="4178462" cy="240919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" y="1857201"/>
            <a:ext cx="2202451" cy="227221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3201" y="1497156"/>
            <a:ext cx="4408971" cy="3236890"/>
          </a:xfrm>
          <a:prstGeom prst="roundRect">
            <a:avLst/>
          </a:prstGeom>
          <a:solidFill>
            <a:srgbClr val="78B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86319" y="1776773"/>
            <a:ext cx="4502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виникали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труднощі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8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9968" y="516994"/>
            <a:ext cx="8732066" cy="727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</a:t>
            </a:r>
            <a:r>
              <a:rPr lang="uk-UA" sz="3600" b="1" dirty="0" err="1">
                <a:solidFill>
                  <a:schemeClr val="bg1"/>
                </a:solidFill>
              </a:rPr>
              <a:t>Рюкзачок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885" y="1585201"/>
            <a:ext cx="1322056" cy="1812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8901" y="1244700"/>
            <a:ext cx="1379799" cy="2090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1013" y="1528798"/>
            <a:ext cx="1176863" cy="1696713"/>
          </a:xfrm>
          <a:prstGeom prst="rect">
            <a:avLst/>
          </a:prstGeom>
        </p:spPr>
      </p:pic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9" y="3662673"/>
            <a:ext cx="2392739" cy="26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 rot="226925">
            <a:off x="332373" y="1450739"/>
            <a:ext cx="4007299" cy="1883893"/>
          </a:xfrm>
          <a:prstGeom prst="cloudCallout">
            <a:avLst>
              <a:gd name="adj1" fmla="val 11978"/>
              <a:gd name="adj2" fmla="val 74046"/>
            </a:avLst>
          </a:prstGeom>
          <a:solidFill>
            <a:srgbClr val="78B64E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17" y="1689581"/>
            <a:ext cx="344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зернятко мудрості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свій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рюкзачок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знань і вмінь?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57" b="94245" l="4563" r="91635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5930" y="3449963"/>
            <a:ext cx="2765522" cy="317442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558870" y="5278885"/>
            <a:ext cx="1476059" cy="825822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TextBox 15"/>
          <p:cNvSpPr txBox="1"/>
          <p:nvPr/>
        </p:nvSpPr>
        <p:spPr>
          <a:xfrm>
            <a:off x="4539859" y="5349304"/>
            <a:ext cx="155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Було просто!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83" b="93841" l="10000" r="95556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105" y="3517395"/>
            <a:ext cx="2839129" cy="315158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7220454" y="5278885"/>
            <a:ext cx="1572416" cy="825822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TextBox 24"/>
          <p:cNvSpPr txBox="1"/>
          <p:nvPr/>
        </p:nvSpPr>
        <p:spPr>
          <a:xfrm>
            <a:off x="7170608" y="5328042"/>
            <a:ext cx="151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Було цікаво!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5076" l="10000" r="97692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472" y="3572021"/>
            <a:ext cx="2733976" cy="301456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9822005" y="5316458"/>
            <a:ext cx="1418852" cy="825822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9671897" y="5336668"/>
            <a:ext cx="171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Нічого не зрозумів!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826" y="468285"/>
            <a:ext cx="9567899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«Екран </a:t>
            </a:r>
            <a:r>
              <a:rPr lang="uk-UA" sz="3600" b="1" dirty="0" smtClean="0">
                <a:solidFill>
                  <a:schemeClr val="bg1"/>
                </a:solidFill>
              </a:rPr>
              <a:t>очікувань»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майлики - красив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104"/>
          <a:stretch/>
        </p:blipFill>
        <p:spPr bwMode="auto">
          <a:xfrm>
            <a:off x="5767498" y="1353383"/>
            <a:ext cx="2684453" cy="21417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6" y="1577473"/>
            <a:ext cx="2165507" cy="21655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нь рождения Смайлика! - Гимназия №4 - Великий Нов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22" y="3359382"/>
            <a:ext cx="2256987" cy="22569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ECC02C-3B34-4E55-B4C4-DA7957FBB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3505143" y="3318800"/>
            <a:ext cx="2217542" cy="2032949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14D2C-C1D8-4522-BC61-ED45351584C4}"/>
              </a:ext>
            </a:extLst>
          </p:cNvPr>
          <p:cNvSpPr txBox="1"/>
          <p:nvPr/>
        </p:nvSpPr>
        <p:spPr>
          <a:xfrm>
            <a:off x="6844549" y="5200870"/>
            <a:ext cx="16888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FBFCE0-0251-4BB9-A612-87DA6DB82A63}"/>
              </a:ext>
            </a:extLst>
          </p:cNvPr>
          <p:cNvSpPr txBox="1"/>
          <p:nvPr/>
        </p:nvSpPr>
        <p:spPr>
          <a:xfrm>
            <a:off x="1233045" y="517602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Буде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12075" y="3873609"/>
            <a:ext cx="23358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втомлюсь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C00276-E035-40B9-97AD-EA609E587B4C}"/>
              </a:ext>
            </a:extLst>
          </p:cNvPr>
          <p:cNvSpPr txBox="1"/>
          <p:nvPr/>
        </p:nvSpPr>
        <p:spPr>
          <a:xfrm>
            <a:off x="8533355" y="1488256"/>
            <a:ext cx="23683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цікавий урок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1999" y="541634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" y="2421780"/>
            <a:ext cx="2758047" cy="284540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1725" y="1617548"/>
            <a:ext cx="572644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З чого складається слово? 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Які </a:t>
            </a:r>
            <a:r>
              <a:rPr lang="uk-UA" sz="2800" b="1" dirty="0"/>
              <a:t>бувають звуки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1726" y="2696289"/>
            <a:ext cx="58074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Як </a:t>
            </a:r>
            <a:r>
              <a:rPr lang="uk-UA" sz="2800" b="1" dirty="0"/>
              <a:t>вимовляються голосні, приголосні звуки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21725" y="3797991"/>
            <a:ext cx="5807470" cy="954107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Чим </a:t>
            </a:r>
            <a:r>
              <a:rPr lang="uk-UA" sz="2800" b="1" dirty="0"/>
              <a:t>позначаються звуки на письмі</a:t>
            </a:r>
            <a:r>
              <a:rPr lang="uk-UA" sz="2800" b="1" dirty="0" smtClean="0"/>
              <a:t>? </a:t>
            </a:r>
          </a:p>
          <a:p>
            <a:pPr algn="ctr"/>
            <a:r>
              <a:rPr lang="uk-UA" sz="2800" b="1" dirty="0" smtClean="0"/>
              <a:t>Які бувають букви?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65" y="2807031"/>
            <a:ext cx="2403279" cy="29360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1213" y="4891188"/>
            <a:ext cx="580747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Яка буква позначає завжди м’який приголосний звук?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190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751" y="492702"/>
            <a:ext cx="10928887" cy="10930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Повторення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друкованих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букв.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</a:rPr>
              <a:t>З</a:t>
            </a:r>
            <a:r>
              <a:rPr lang="ru-RU" sz="3600" b="1" dirty="0" err="1" smtClean="0">
                <a:solidFill>
                  <a:schemeClr val="bg1"/>
                </a:solidFill>
              </a:rPr>
              <a:t>бери</a:t>
            </a:r>
            <a:r>
              <a:rPr lang="ru-RU" sz="3600" b="1" dirty="0" smtClean="0">
                <a:solidFill>
                  <a:schemeClr val="bg1"/>
                </a:solidFill>
              </a:rPr>
              <a:t> букву з </a:t>
            </a:r>
            <a:r>
              <a:rPr lang="ru-RU" sz="3600" b="1" dirty="0" err="1" smtClean="0">
                <a:solidFill>
                  <a:schemeClr val="bg1"/>
                </a:solidFill>
              </a:rPr>
              <a:t>частин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218" t="47218" r="34602" b="15565"/>
          <a:stretch/>
        </p:blipFill>
        <p:spPr>
          <a:xfrm>
            <a:off x="564774" y="1958731"/>
            <a:ext cx="10039358" cy="367552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545448" y="3181107"/>
            <a:ext cx="4510342" cy="1099960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545448" y="2949865"/>
            <a:ext cx="4829261" cy="1652215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35836" y="2990912"/>
            <a:ext cx="2232212" cy="1611168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540977" y="2869089"/>
            <a:ext cx="4086951" cy="1652215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63015" y="2869089"/>
            <a:ext cx="4637365" cy="1582526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907407" y="2970389"/>
            <a:ext cx="1371502" cy="1550915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602508" y="332173"/>
            <a:ext cx="2320185" cy="21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4656" r="6335" b="17912"/>
          <a:stretch/>
        </p:blipFill>
        <p:spPr bwMode="auto">
          <a:xfrm>
            <a:off x="963930" y="1616730"/>
            <a:ext cx="4356599" cy="4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130" y="696595"/>
            <a:ext cx="9715500" cy="85788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/>
              <a:t>Українська абетка. Рукописні букви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0720" y="3251057"/>
            <a:ext cx="2903220" cy="156966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Назви букви червоного кольору. </a:t>
            </a:r>
          </a:p>
          <a:p>
            <a:pPr lvl="0" algn="ctr"/>
            <a:r>
              <a:rPr lang="uk-UA" sz="2400" b="1" dirty="0" smtClean="0"/>
              <a:t>Які звуки вони позначають?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0720" y="4987028"/>
            <a:ext cx="29489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Назви букви приголосних звуків, які ми вже вивчили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1126154" y="3739884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3394" y="3739882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68930" y="3739883"/>
            <a:ext cx="909856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74495" y="3677281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6154" y="436096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3394" y="432686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80634" y="4354496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85874" y="4351422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68930" y="1616731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06440" y="1904618"/>
            <a:ext cx="28575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Розглянь українську абетку. </a:t>
            </a:r>
          </a:p>
          <a:p>
            <a:pPr lvl="0" algn="ctr"/>
            <a:r>
              <a:rPr lang="uk-UA" sz="2400" b="1" dirty="0" smtClean="0"/>
              <a:t>В ній 33 літери.</a:t>
            </a:r>
            <a:endParaRPr lang="ru-RU" sz="2400" b="1" dirty="0"/>
          </a:p>
        </p:txBody>
      </p:sp>
      <p:pic>
        <p:nvPicPr>
          <p:cNvPr id="1029" name="Picture 5" descr="D:\Картинки до тестів\Людина\Хло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4863"/>
          <a:stretch/>
        </p:blipFill>
        <p:spPr bwMode="auto">
          <a:xfrm>
            <a:off x="9006840" y="2308416"/>
            <a:ext cx="2693160" cy="37456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126154" y="2373475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49036" y="307270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50479" y="1616731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04019" y="2359426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40048" y="3010102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82077" y="3010101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51735" y="3721468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43289" y="4431305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366606" y="3010102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03394" y="1725959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6722" y="1712267"/>
            <a:ext cx="420457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навчати</a:t>
            </a:r>
            <a:r>
              <a:rPr lang="ru-RU" sz="2800" b="1" dirty="0">
                <a:solidFill>
                  <a:schemeClr val="bg1"/>
                </a:solidFill>
              </a:rPr>
              <a:t>, Добре, знати, </a:t>
            </a:r>
            <a:r>
              <a:rPr lang="ru-RU" sz="2800" b="1" dirty="0" err="1">
                <a:solidFill>
                  <a:schemeClr val="bg1"/>
                </a:solidFill>
              </a:rPr>
              <a:t>хто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хоче</a:t>
            </a:r>
            <a:r>
              <a:rPr lang="ru-RU" sz="2800" b="1" dirty="0">
                <a:solidFill>
                  <a:schemeClr val="bg1"/>
                </a:solidFill>
              </a:rPr>
              <a:t>, все, того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722" y="1712267"/>
            <a:ext cx="420457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Добре того </a:t>
            </a:r>
            <a:r>
              <a:rPr lang="ru-RU" sz="2800" b="1" dirty="0" err="1" smtClean="0">
                <a:solidFill>
                  <a:schemeClr val="bg1"/>
                </a:solidFill>
              </a:rPr>
              <a:t>навчати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хоче</a:t>
            </a:r>
            <a:r>
              <a:rPr lang="ru-RU" sz="2800" b="1" dirty="0" smtClean="0">
                <a:solidFill>
                  <a:schemeClr val="bg1"/>
                </a:solidFill>
              </a:rPr>
              <a:t> все знати.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93209"/>
            <a:ext cx="3246088" cy="334890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8541" y="3779572"/>
            <a:ext cx="4075525" cy="10470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Приємно</a:t>
            </a:r>
            <a:r>
              <a:rPr lang="ru-RU" sz="2400" b="1" dirty="0"/>
              <a:t> </a:t>
            </a:r>
            <a:r>
              <a:rPr lang="ru-RU" sz="2400" b="1" dirty="0" err="1"/>
              <a:t>вчити</a:t>
            </a:r>
            <a:r>
              <a:rPr lang="ru-RU" sz="2400" b="1" dirty="0"/>
              <a:t> ту </a:t>
            </a:r>
            <a:r>
              <a:rPr lang="ru-RU" sz="2400" b="1" dirty="0" err="1"/>
              <a:t>людину</a:t>
            </a:r>
            <a:r>
              <a:rPr lang="ru-RU" sz="2400" b="1" dirty="0"/>
              <a:t>, яка </a:t>
            </a:r>
            <a:r>
              <a:rPr lang="ru-RU" sz="2400" b="1" dirty="0" err="1"/>
              <a:t>хоче</a:t>
            </a:r>
            <a:r>
              <a:rPr lang="ru-RU" sz="2400" b="1" dirty="0"/>
              <a:t> </a:t>
            </a:r>
            <a:r>
              <a:rPr lang="ru-RU" sz="2400" b="1" dirty="0" err="1"/>
              <a:t>навчитися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артинки до тестів\!!!!!!Эсмира\OIG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3" y="1712267"/>
            <a:ext cx="3358309" cy="335830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829493" y="2875737"/>
            <a:ext cx="4204574" cy="817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зі слів прислів’я.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ти його розумієш?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832" y="1483796"/>
            <a:ext cx="4413895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Сьогодні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повторимо написання вивчених рукописних букв, утворимо слова з букв і складів.</a:t>
            </a:r>
          </a:p>
          <a:p>
            <a:pPr algn="ctr"/>
            <a:r>
              <a:rPr lang="uk-UA" sz="2800" b="1" dirty="0" smtClean="0"/>
              <a:t>Допишемо незакінчені речення.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5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032" b="82908"/>
          <a:stretch/>
        </p:blipFill>
        <p:spPr>
          <a:xfrm>
            <a:off x="160558" y="1910690"/>
            <a:ext cx="11795669" cy="2115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0721" r="86312" b="35533"/>
          <a:stretch/>
        </p:blipFill>
        <p:spPr>
          <a:xfrm>
            <a:off x="3062220" y="2346018"/>
            <a:ext cx="621132" cy="9964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113" r="61712" b="39876"/>
          <a:stretch/>
        </p:blipFill>
        <p:spPr>
          <a:xfrm>
            <a:off x="7556718" y="2476252"/>
            <a:ext cx="821759" cy="5587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44674" r="69291" b="47149"/>
          <a:stretch/>
        </p:blipFill>
        <p:spPr>
          <a:xfrm>
            <a:off x="2139488" y="2357041"/>
            <a:ext cx="735290" cy="6693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41374" r="86083" b="47629"/>
          <a:stretch/>
        </p:blipFill>
        <p:spPr>
          <a:xfrm>
            <a:off x="4097920" y="2015840"/>
            <a:ext cx="927866" cy="9456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45636" r="75778" b="42818"/>
          <a:stretch/>
        </p:blipFill>
        <p:spPr>
          <a:xfrm>
            <a:off x="5036871" y="2412849"/>
            <a:ext cx="763571" cy="9296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40550" r="86469" b="48178"/>
          <a:stretch/>
        </p:blipFill>
        <p:spPr>
          <a:xfrm>
            <a:off x="1004064" y="3016484"/>
            <a:ext cx="637416" cy="8711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3" t="40275" r="68574" b="47217"/>
          <a:stretch/>
        </p:blipFill>
        <p:spPr>
          <a:xfrm>
            <a:off x="10654740" y="2928458"/>
            <a:ext cx="1115448" cy="1027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9" t="40549" r="60316" b="46392"/>
          <a:stretch/>
        </p:blipFill>
        <p:spPr>
          <a:xfrm>
            <a:off x="1689846" y="2961494"/>
            <a:ext cx="1084083" cy="10796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40274" r="69294" b="47492"/>
          <a:stretch/>
        </p:blipFill>
        <p:spPr>
          <a:xfrm>
            <a:off x="3983884" y="3026344"/>
            <a:ext cx="880743" cy="9145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39037" r="85464" b="47629"/>
          <a:stretch/>
        </p:blipFill>
        <p:spPr>
          <a:xfrm>
            <a:off x="6081326" y="2855977"/>
            <a:ext cx="1007376" cy="10857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7" t="40962" r="61979" b="48042"/>
          <a:stretch/>
        </p:blipFill>
        <p:spPr>
          <a:xfrm>
            <a:off x="8568812" y="3034171"/>
            <a:ext cx="910496" cy="8712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44536" r="87784" b="48041"/>
          <a:stretch/>
        </p:blipFill>
        <p:spPr>
          <a:xfrm>
            <a:off x="1042891" y="2272016"/>
            <a:ext cx="651174" cy="68947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46875" r="69984" b="37182"/>
          <a:stretch/>
        </p:blipFill>
        <p:spPr>
          <a:xfrm>
            <a:off x="3027496" y="3047462"/>
            <a:ext cx="804649" cy="1108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40275" r="72621" b="47904"/>
          <a:stretch/>
        </p:blipFill>
        <p:spPr>
          <a:xfrm>
            <a:off x="4981450" y="3012044"/>
            <a:ext cx="973445" cy="89398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t="44948" r="76669" b="43093"/>
          <a:stretch/>
        </p:blipFill>
        <p:spPr>
          <a:xfrm>
            <a:off x="6207416" y="2357041"/>
            <a:ext cx="744716" cy="9757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0" t="21443" r="59173" b="68640"/>
          <a:stretch/>
        </p:blipFill>
        <p:spPr>
          <a:xfrm>
            <a:off x="7118014" y="3035047"/>
            <a:ext cx="1231151" cy="81171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t="40412" r="45715" b="44605"/>
          <a:stretch/>
        </p:blipFill>
        <p:spPr>
          <a:xfrm>
            <a:off x="8683389" y="1997463"/>
            <a:ext cx="977232" cy="123858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44811" r="75015" b="43368"/>
          <a:stretch/>
        </p:blipFill>
        <p:spPr>
          <a:xfrm>
            <a:off x="9889715" y="2346018"/>
            <a:ext cx="801279" cy="93800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41099" r="73900" b="47904"/>
          <a:stretch/>
        </p:blipFill>
        <p:spPr>
          <a:xfrm>
            <a:off x="9640169" y="3047462"/>
            <a:ext cx="764443" cy="86120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43299" r="69627" b="46804"/>
          <a:stretch/>
        </p:blipFill>
        <p:spPr>
          <a:xfrm>
            <a:off x="11189174" y="2142277"/>
            <a:ext cx="527491" cy="88288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86113" y="426944"/>
            <a:ext cx="9944560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малі рукописні букви у першому рядку. Наведи їх. Напиши відповідні </a:t>
            </a:r>
            <a:r>
              <a:rPr lang="uk-UA" sz="3200" b="1" dirty="0">
                <a:solidFill>
                  <a:schemeClr val="bg1"/>
                </a:solidFill>
              </a:rPr>
              <a:t>великі </a:t>
            </a:r>
            <a:r>
              <a:rPr lang="uk-UA" sz="3200" b="1" dirty="0" smtClean="0">
                <a:solidFill>
                  <a:schemeClr val="bg1"/>
                </a:solidFill>
              </a:rPr>
              <a:t>літери у </a:t>
            </a:r>
            <a:r>
              <a:rPr lang="uk-UA" sz="3200" b="1" dirty="0">
                <a:solidFill>
                  <a:schemeClr val="bg1"/>
                </a:solidFill>
              </a:rPr>
              <a:t>другому рядку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814490" y="4021087"/>
            <a:ext cx="2025146" cy="1882175"/>
          </a:xfrm>
          <a:prstGeom prst="rect">
            <a:avLst/>
          </a:prstGeom>
        </p:spPr>
      </p:pic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36639" y="4317988"/>
            <a:ext cx="2022353" cy="851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на  </a:t>
            </a:r>
            <a:r>
              <a:rPr lang="uk-UA" sz="4400" b="1" dirty="0" err="1" smtClean="0">
                <a:solidFill>
                  <a:srgbClr val="002060"/>
                </a:solidFill>
              </a:rPr>
              <a:t>сос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012351" y="4317987"/>
            <a:ext cx="1975833" cy="851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       на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6113" y="426944"/>
            <a:ext cx="9944560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слово в жовтому овалі.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його. Прочитай слово в червоній рамці.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його.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72515" y="4292166"/>
            <a:ext cx="2022353" cy="851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но  ра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48227" y="4292167"/>
            <a:ext cx="1975833" cy="851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       но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33703" y="5337829"/>
            <a:ext cx="4902440" cy="597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Як утворили нові слова?</a:t>
            </a:r>
            <a:endParaRPr lang="uk-U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5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1" r="30057" b="82908"/>
          <a:stretch/>
        </p:blipFill>
        <p:spPr>
          <a:xfrm>
            <a:off x="468000" y="1780958"/>
            <a:ext cx="11052000" cy="2115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44674" r="69291" b="47149"/>
          <a:stretch/>
        </p:blipFill>
        <p:spPr>
          <a:xfrm>
            <a:off x="4212053" y="2232597"/>
            <a:ext cx="735290" cy="6693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45636" r="75778" b="42818"/>
          <a:stretch/>
        </p:blipFill>
        <p:spPr>
          <a:xfrm>
            <a:off x="3247483" y="3263190"/>
            <a:ext cx="763571" cy="92965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86113" y="426944"/>
            <a:ext cx="9944560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Утвори за допомогою стрілочок слова з поданих складів та букв.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їх. Склади з ними речення.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10294" y="2050603"/>
            <a:ext cx="702760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сі</a:t>
            </a:r>
            <a:endParaRPr lang="uk-UA" sz="4400" b="1" dirty="0">
              <a:solidFill>
                <a:srgbClr val="00206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1" r="24459" b="82908"/>
          <a:stretch/>
        </p:blipFill>
        <p:spPr>
          <a:xfrm>
            <a:off x="468000" y="3904635"/>
            <a:ext cx="11160000" cy="2115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7" name="Скругленный прямоугольник 56"/>
          <p:cNvSpPr/>
          <p:nvPr/>
        </p:nvSpPr>
        <p:spPr>
          <a:xfrm>
            <a:off x="1000648" y="3035047"/>
            <a:ext cx="1001771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ра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84872" y="4180383"/>
            <a:ext cx="1001771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err="1" smtClean="0">
                <a:solidFill>
                  <a:srgbClr val="002060"/>
                </a:solidFill>
              </a:rPr>
              <a:t>ма</a:t>
            </a:r>
            <a:endParaRPr lang="uk-UA" sz="4400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713054" y="2476251"/>
            <a:ext cx="786761" cy="8662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886643" y="3551692"/>
            <a:ext cx="61317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1886643" y="3761772"/>
            <a:ext cx="613172" cy="93774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113" r="61712" b="39876"/>
          <a:stretch/>
        </p:blipFill>
        <p:spPr>
          <a:xfrm>
            <a:off x="3002170" y="4484654"/>
            <a:ext cx="821759" cy="5587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44674" r="69291" b="47149"/>
          <a:stretch/>
        </p:blipFill>
        <p:spPr>
          <a:xfrm>
            <a:off x="4064326" y="3193890"/>
            <a:ext cx="735290" cy="66930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44674" r="69291" b="47149"/>
          <a:stretch/>
        </p:blipFill>
        <p:spPr>
          <a:xfrm>
            <a:off x="3844408" y="4362377"/>
            <a:ext cx="735290" cy="669303"/>
          </a:xfrm>
          <a:prstGeom prst="rect">
            <a:avLst/>
          </a:prstGeom>
        </p:spPr>
      </p:pic>
      <p:sp>
        <p:nvSpPr>
          <p:cNvPr id="67" name="Скругленный прямоугольник 66"/>
          <p:cNvSpPr/>
          <p:nvPr/>
        </p:nvSpPr>
        <p:spPr>
          <a:xfrm>
            <a:off x="7288625" y="2060777"/>
            <a:ext cx="964126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то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286416" y="3069511"/>
            <a:ext cx="1001771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err="1" smtClean="0">
                <a:solidFill>
                  <a:srgbClr val="002060"/>
                </a:solidFill>
              </a:rPr>
              <a:t>ки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332005" y="4192841"/>
            <a:ext cx="1001771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err="1" smtClean="0">
                <a:solidFill>
                  <a:srgbClr val="002060"/>
                </a:solidFill>
              </a:rPr>
              <a:t>си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557508" y="3071992"/>
            <a:ext cx="736658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л</a:t>
            </a:r>
            <a:r>
              <a:rPr lang="uk-UA" sz="4400" b="1" dirty="0">
                <a:solidFill>
                  <a:srgbClr val="002060"/>
                </a:solidFill>
              </a:rPr>
              <a:t>і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499815" y="3069512"/>
            <a:ext cx="736658" cy="851297"/>
          </a:xfrm>
          <a:prstGeom prst="round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к</a:t>
            </a:r>
            <a:endParaRPr lang="uk-UA" sz="44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6294166" y="2567248"/>
            <a:ext cx="992250" cy="89344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492295" y="3551692"/>
            <a:ext cx="61317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294166" y="3728015"/>
            <a:ext cx="1009430" cy="9801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Дуга 7">
            <a:extLst>
              <a:ext uri="{FF2B5EF4-FFF2-40B4-BE49-F238E27FC236}">
                <a16:creationId xmlns="" xmlns:a16="http://schemas.microsoft.com/office/drawing/2014/main" id="{E65AB680-BCE8-4FED-9474-F8ABA1A7F020}"/>
              </a:ext>
            </a:extLst>
          </p:cNvPr>
          <p:cNvSpPr/>
          <p:nvPr/>
        </p:nvSpPr>
        <p:spPr>
          <a:xfrm rot="17712313">
            <a:off x="3928342" y="2483394"/>
            <a:ext cx="271966" cy="167708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/>
          <p:cNvGrpSpPr/>
          <p:nvPr/>
        </p:nvGrpSpPr>
        <p:grpSpPr>
          <a:xfrm>
            <a:off x="3666999" y="4550892"/>
            <a:ext cx="304310" cy="257263"/>
            <a:chOff x="3751412" y="3340101"/>
            <a:chExt cx="278500" cy="231775"/>
          </a:xfrm>
        </p:grpSpPr>
        <p:sp>
          <p:nvSpPr>
            <p:cNvPr id="86" name="Овал 8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912578" y="3411603"/>
            <a:ext cx="276645" cy="233875"/>
            <a:chOff x="3751412" y="3340101"/>
            <a:chExt cx="278500" cy="231775"/>
          </a:xfrm>
        </p:grpSpPr>
        <p:sp>
          <p:nvSpPr>
            <p:cNvPr id="89" name="Овал 88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10018100" y="3886344"/>
            <a:ext cx="2025146" cy="1882175"/>
          </a:xfrm>
          <a:prstGeom prst="rect">
            <a:avLst/>
          </a:prstGeom>
        </p:spPr>
      </p:pic>
      <p:grpSp>
        <p:nvGrpSpPr>
          <p:cNvPr id="91" name="Группа 78">
            <a:extLst>
              <a:ext uri="{FF2B5EF4-FFF2-40B4-BE49-F238E27FC236}">
                <a16:creationId xmlns="" xmlns:a16="http://schemas.microsoft.com/office/drawing/2014/main" id="{E2A663E6-C6F9-4DDA-95E0-AAAA06EFF3CF}"/>
              </a:ext>
            </a:extLst>
          </p:cNvPr>
          <p:cNvGrpSpPr/>
          <p:nvPr/>
        </p:nvGrpSpPr>
        <p:grpSpPr>
          <a:xfrm>
            <a:off x="9101740" y="4566417"/>
            <a:ext cx="478292" cy="225719"/>
            <a:chOff x="2158714" y="3667122"/>
            <a:chExt cx="656274" cy="284688"/>
          </a:xfrm>
        </p:grpSpPr>
        <p:sp>
          <p:nvSpPr>
            <p:cNvPr id="92" name="Полилиния 80">
              <a:extLst>
                <a:ext uri="{FF2B5EF4-FFF2-40B4-BE49-F238E27FC236}">
                  <a16:creationId xmlns="" xmlns:a16="http://schemas.microsoft.com/office/drawing/2014/main" id="{6A747E9A-11F5-4A4D-9687-F368464D4A45}"/>
                </a:ext>
              </a:extLst>
            </p:cNvPr>
            <p:cNvSpPr/>
            <p:nvPr/>
          </p:nvSpPr>
          <p:spPr>
            <a:xfrm>
              <a:off x="2158714" y="3667122"/>
              <a:ext cx="310643" cy="284688"/>
            </a:xfrm>
            <a:custGeom>
              <a:avLst/>
              <a:gdLst>
                <a:gd name="connsiteX0" fmla="*/ 222124 w 222124"/>
                <a:gd name="connsiteY0" fmla="*/ 57253 h 283787"/>
                <a:gd name="connsiteX1" fmla="*/ 191168 w 222124"/>
                <a:gd name="connsiteY1" fmla="*/ 103 h 283787"/>
                <a:gd name="connsiteX2" fmla="*/ 81630 w 222124"/>
                <a:gd name="connsiteY2" fmla="*/ 47728 h 283787"/>
                <a:gd name="connsiteX3" fmla="*/ 668 w 222124"/>
                <a:gd name="connsiteY3" fmla="*/ 195366 h 283787"/>
                <a:gd name="connsiteX4" fmla="*/ 53055 w 222124"/>
                <a:gd name="connsiteY4" fmla="*/ 283472 h 283787"/>
                <a:gd name="connsiteX5" fmla="*/ 217362 w 222124"/>
                <a:gd name="connsiteY5" fmla="*/ 219178 h 283787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643" h="284688">
                  <a:moveTo>
                    <a:pt x="222536" y="57154"/>
                  </a:moveTo>
                  <a:cubicBezTo>
                    <a:pt x="218766" y="29372"/>
                    <a:pt x="215789" y="-393"/>
                    <a:pt x="191580" y="4"/>
                  </a:cubicBezTo>
                  <a:cubicBezTo>
                    <a:pt x="167371" y="401"/>
                    <a:pt x="116173" y="17466"/>
                    <a:pt x="77279" y="59535"/>
                  </a:cubicBezTo>
                  <a:cubicBezTo>
                    <a:pt x="38385" y="101604"/>
                    <a:pt x="5049" y="157961"/>
                    <a:pt x="1080" y="195267"/>
                  </a:cubicBezTo>
                  <a:cubicBezTo>
                    <a:pt x="-2889" y="232573"/>
                    <a:pt x="1873" y="294486"/>
                    <a:pt x="53467" y="283373"/>
                  </a:cubicBezTo>
                  <a:cubicBezTo>
                    <a:pt x="105061" y="272260"/>
                    <a:pt x="187017" y="250828"/>
                    <a:pt x="310643" y="12859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олилиния 81">
              <a:extLst>
                <a:ext uri="{FF2B5EF4-FFF2-40B4-BE49-F238E27FC236}">
                  <a16:creationId xmlns="" xmlns:a16="http://schemas.microsoft.com/office/drawing/2014/main" id="{BF331C7B-502D-447F-AB03-02844DBE1C10}"/>
                </a:ext>
              </a:extLst>
            </p:cNvPr>
            <p:cNvSpPr/>
            <p:nvPr/>
          </p:nvSpPr>
          <p:spPr>
            <a:xfrm>
              <a:off x="2436422" y="3667122"/>
              <a:ext cx="378566" cy="283712"/>
            </a:xfrm>
            <a:custGeom>
              <a:avLst/>
              <a:gdLst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111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85104"/>
                <a:gd name="connsiteY0" fmla="*/ 0 h 224361"/>
                <a:gd name="connsiteX1" fmla="*/ 2516 w 385104"/>
                <a:gd name="connsiteY1" fmla="*/ 161925 h 224361"/>
                <a:gd name="connsiteX2" fmla="*/ 24741 w 385104"/>
                <a:gd name="connsiteY2" fmla="*/ 222250 h 224361"/>
                <a:gd name="connsiteX3" fmla="*/ 100941 w 385104"/>
                <a:gd name="connsiteY3" fmla="*/ 190500 h 224361"/>
                <a:gd name="connsiteX4" fmla="*/ 237466 w 385104"/>
                <a:gd name="connsiteY4" fmla="*/ 6350 h 224361"/>
                <a:gd name="connsiteX5" fmla="*/ 154916 w 385104"/>
                <a:gd name="connsiteY5" fmla="*/ 165100 h 224361"/>
                <a:gd name="connsiteX6" fmla="*/ 173966 w 385104"/>
                <a:gd name="connsiteY6" fmla="*/ 219075 h 224361"/>
                <a:gd name="connsiteX7" fmla="*/ 256516 w 385104"/>
                <a:gd name="connsiteY7" fmla="*/ 180975 h 224361"/>
                <a:gd name="connsiteX8" fmla="*/ 385104 w 385104"/>
                <a:gd name="connsiteY8" fmla="*/ 31750 h 224361"/>
                <a:gd name="connsiteX0" fmla="*/ 75541 w 408917"/>
                <a:gd name="connsiteY0" fmla="*/ 0 h 224361"/>
                <a:gd name="connsiteX1" fmla="*/ 2516 w 408917"/>
                <a:gd name="connsiteY1" fmla="*/ 161925 h 224361"/>
                <a:gd name="connsiteX2" fmla="*/ 24741 w 408917"/>
                <a:gd name="connsiteY2" fmla="*/ 222250 h 224361"/>
                <a:gd name="connsiteX3" fmla="*/ 100941 w 408917"/>
                <a:gd name="connsiteY3" fmla="*/ 190500 h 224361"/>
                <a:gd name="connsiteX4" fmla="*/ 237466 w 408917"/>
                <a:gd name="connsiteY4" fmla="*/ 6350 h 224361"/>
                <a:gd name="connsiteX5" fmla="*/ 154916 w 408917"/>
                <a:gd name="connsiteY5" fmla="*/ 165100 h 224361"/>
                <a:gd name="connsiteX6" fmla="*/ 173966 w 408917"/>
                <a:gd name="connsiteY6" fmla="*/ 219075 h 224361"/>
                <a:gd name="connsiteX7" fmla="*/ 256516 w 408917"/>
                <a:gd name="connsiteY7" fmla="*/ 180975 h 224361"/>
                <a:gd name="connsiteX8" fmla="*/ 408917 w 408917"/>
                <a:gd name="connsiteY8" fmla="*/ 15081 h 224361"/>
                <a:gd name="connsiteX0" fmla="*/ 75541 w 322845"/>
                <a:gd name="connsiteY0" fmla="*/ 0 h 224361"/>
                <a:gd name="connsiteX1" fmla="*/ 2516 w 322845"/>
                <a:gd name="connsiteY1" fmla="*/ 161925 h 224361"/>
                <a:gd name="connsiteX2" fmla="*/ 24741 w 322845"/>
                <a:gd name="connsiteY2" fmla="*/ 222250 h 224361"/>
                <a:gd name="connsiteX3" fmla="*/ 100941 w 322845"/>
                <a:gd name="connsiteY3" fmla="*/ 190500 h 224361"/>
                <a:gd name="connsiteX4" fmla="*/ 237466 w 322845"/>
                <a:gd name="connsiteY4" fmla="*/ 6350 h 224361"/>
                <a:gd name="connsiteX5" fmla="*/ 154916 w 322845"/>
                <a:gd name="connsiteY5" fmla="*/ 165100 h 224361"/>
                <a:gd name="connsiteX6" fmla="*/ 173966 w 322845"/>
                <a:gd name="connsiteY6" fmla="*/ 219075 h 224361"/>
                <a:gd name="connsiteX7" fmla="*/ 256516 w 322845"/>
                <a:gd name="connsiteY7" fmla="*/ 180975 h 224361"/>
                <a:gd name="connsiteX8" fmla="*/ 322845 w 322845"/>
                <a:gd name="connsiteY8" fmla="*/ 109482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8918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8918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6140 h 224361"/>
                <a:gd name="connsiteX0" fmla="*/ 75541 w 314515"/>
                <a:gd name="connsiteY0" fmla="*/ 0 h 224361"/>
                <a:gd name="connsiteX1" fmla="*/ 2516 w 314515"/>
                <a:gd name="connsiteY1" fmla="*/ 161925 h 224361"/>
                <a:gd name="connsiteX2" fmla="*/ 24741 w 314515"/>
                <a:gd name="connsiteY2" fmla="*/ 222250 h 224361"/>
                <a:gd name="connsiteX3" fmla="*/ 100941 w 314515"/>
                <a:gd name="connsiteY3" fmla="*/ 190500 h 224361"/>
                <a:gd name="connsiteX4" fmla="*/ 237466 w 314515"/>
                <a:gd name="connsiteY4" fmla="*/ 6350 h 224361"/>
                <a:gd name="connsiteX5" fmla="*/ 154916 w 314515"/>
                <a:gd name="connsiteY5" fmla="*/ 165100 h 224361"/>
                <a:gd name="connsiteX6" fmla="*/ 173966 w 314515"/>
                <a:gd name="connsiteY6" fmla="*/ 219075 h 224361"/>
                <a:gd name="connsiteX7" fmla="*/ 256516 w 314515"/>
                <a:gd name="connsiteY7" fmla="*/ 180975 h 224361"/>
                <a:gd name="connsiteX8" fmla="*/ 314515 w 314515"/>
                <a:gd name="connsiteY8" fmla="*/ 123363 h 224361"/>
                <a:gd name="connsiteX0" fmla="*/ 75541 w 343653"/>
                <a:gd name="connsiteY0" fmla="*/ 0 h 224361"/>
                <a:gd name="connsiteX1" fmla="*/ 2516 w 343653"/>
                <a:gd name="connsiteY1" fmla="*/ 161925 h 224361"/>
                <a:gd name="connsiteX2" fmla="*/ 24741 w 343653"/>
                <a:gd name="connsiteY2" fmla="*/ 222250 h 224361"/>
                <a:gd name="connsiteX3" fmla="*/ 100941 w 343653"/>
                <a:gd name="connsiteY3" fmla="*/ 190500 h 224361"/>
                <a:gd name="connsiteX4" fmla="*/ 237466 w 343653"/>
                <a:gd name="connsiteY4" fmla="*/ 6350 h 224361"/>
                <a:gd name="connsiteX5" fmla="*/ 154916 w 343653"/>
                <a:gd name="connsiteY5" fmla="*/ 165100 h 224361"/>
                <a:gd name="connsiteX6" fmla="*/ 173966 w 343653"/>
                <a:gd name="connsiteY6" fmla="*/ 219075 h 224361"/>
                <a:gd name="connsiteX7" fmla="*/ 256516 w 343653"/>
                <a:gd name="connsiteY7" fmla="*/ 180975 h 224361"/>
                <a:gd name="connsiteX8" fmla="*/ 343653 w 343653"/>
                <a:gd name="connsiteY8" fmla="*/ 152501 h 224361"/>
                <a:gd name="connsiteX0" fmla="*/ 75541 w 343653"/>
                <a:gd name="connsiteY0" fmla="*/ 0 h 224361"/>
                <a:gd name="connsiteX1" fmla="*/ 2516 w 343653"/>
                <a:gd name="connsiteY1" fmla="*/ 161925 h 224361"/>
                <a:gd name="connsiteX2" fmla="*/ 24741 w 343653"/>
                <a:gd name="connsiteY2" fmla="*/ 222250 h 224361"/>
                <a:gd name="connsiteX3" fmla="*/ 100941 w 343653"/>
                <a:gd name="connsiteY3" fmla="*/ 190500 h 224361"/>
                <a:gd name="connsiteX4" fmla="*/ 237466 w 343653"/>
                <a:gd name="connsiteY4" fmla="*/ 6350 h 224361"/>
                <a:gd name="connsiteX5" fmla="*/ 154916 w 343653"/>
                <a:gd name="connsiteY5" fmla="*/ 165100 h 224361"/>
                <a:gd name="connsiteX6" fmla="*/ 173966 w 343653"/>
                <a:gd name="connsiteY6" fmla="*/ 219075 h 224361"/>
                <a:gd name="connsiteX7" fmla="*/ 343653 w 343653"/>
                <a:gd name="connsiteY7" fmla="*/ 152501 h 224361"/>
                <a:gd name="connsiteX0" fmla="*/ 75541 w 348314"/>
                <a:gd name="connsiteY0" fmla="*/ 0 h 224361"/>
                <a:gd name="connsiteX1" fmla="*/ 2516 w 348314"/>
                <a:gd name="connsiteY1" fmla="*/ 161925 h 224361"/>
                <a:gd name="connsiteX2" fmla="*/ 24741 w 348314"/>
                <a:gd name="connsiteY2" fmla="*/ 222250 h 224361"/>
                <a:gd name="connsiteX3" fmla="*/ 100941 w 348314"/>
                <a:gd name="connsiteY3" fmla="*/ 190500 h 224361"/>
                <a:gd name="connsiteX4" fmla="*/ 237466 w 348314"/>
                <a:gd name="connsiteY4" fmla="*/ 6350 h 224361"/>
                <a:gd name="connsiteX5" fmla="*/ 154916 w 348314"/>
                <a:gd name="connsiteY5" fmla="*/ 165100 h 224361"/>
                <a:gd name="connsiteX6" fmla="*/ 173966 w 348314"/>
                <a:gd name="connsiteY6" fmla="*/ 219075 h 224361"/>
                <a:gd name="connsiteX7" fmla="*/ 348314 w 348314"/>
                <a:gd name="connsiteY7" fmla="*/ 115211 h 224361"/>
                <a:gd name="connsiteX0" fmla="*/ 75541 w 348314"/>
                <a:gd name="connsiteY0" fmla="*/ 0 h 224361"/>
                <a:gd name="connsiteX1" fmla="*/ 2516 w 348314"/>
                <a:gd name="connsiteY1" fmla="*/ 161925 h 224361"/>
                <a:gd name="connsiteX2" fmla="*/ 24741 w 348314"/>
                <a:gd name="connsiteY2" fmla="*/ 222250 h 224361"/>
                <a:gd name="connsiteX3" fmla="*/ 100941 w 348314"/>
                <a:gd name="connsiteY3" fmla="*/ 190500 h 224361"/>
                <a:gd name="connsiteX4" fmla="*/ 237466 w 348314"/>
                <a:gd name="connsiteY4" fmla="*/ 6350 h 224361"/>
                <a:gd name="connsiteX5" fmla="*/ 154916 w 348314"/>
                <a:gd name="connsiteY5" fmla="*/ 165100 h 224361"/>
                <a:gd name="connsiteX6" fmla="*/ 173966 w 348314"/>
                <a:gd name="connsiteY6" fmla="*/ 219075 h 224361"/>
                <a:gd name="connsiteX7" fmla="*/ 348314 w 348314"/>
                <a:gd name="connsiteY7" fmla="*/ 115211 h 224361"/>
                <a:gd name="connsiteX0" fmla="*/ 75541 w 299372"/>
                <a:gd name="connsiteY0" fmla="*/ 0 h 224361"/>
                <a:gd name="connsiteX1" fmla="*/ 2516 w 299372"/>
                <a:gd name="connsiteY1" fmla="*/ 161925 h 224361"/>
                <a:gd name="connsiteX2" fmla="*/ 24741 w 299372"/>
                <a:gd name="connsiteY2" fmla="*/ 222250 h 224361"/>
                <a:gd name="connsiteX3" fmla="*/ 100941 w 299372"/>
                <a:gd name="connsiteY3" fmla="*/ 190500 h 224361"/>
                <a:gd name="connsiteX4" fmla="*/ 237466 w 299372"/>
                <a:gd name="connsiteY4" fmla="*/ 6350 h 224361"/>
                <a:gd name="connsiteX5" fmla="*/ 154916 w 299372"/>
                <a:gd name="connsiteY5" fmla="*/ 165100 h 224361"/>
                <a:gd name="connsiteX6" fmla="*/ 173966 w 299372"/>
                <a:gd name="connsiteY6" fmla="*/ 219075 h 224361"/>
                <a:gd name="connsiteX7" fmla="*/ 299372 w 299372"/>
                <a:gd name="connsiteY7" fmla="*/ 167650 h 224361"/>
                <a:gd name="connsiteX0" fmla="*/ 75541 w 299372"/>
                <a:gd name="connsiteY0" fmla="*/ 0 h 224361"/>
                <a:gd name="connsiteX1" fmla="*/ 2516 w 299372"/>
                <a:gd name="connsiteY1" fmla="*/ 161925 h 224361"/>
                <a:gd name="connsiteX2" fmla="*/ 24741 w 299372"/>
                <a:gd name="connsiteY2" fmla="*/ 222250 h 224361"/>
                <a:gd name="connsiteX3" fmla="*/ 100941 w 299372"/>
                <a:gd name="connsiteY3" fmla="*/ 190500 h 224361"/>
                <a:gd name="connsiteX4" fmla="*/ 237466 w 299372"/>
                <a:gd name="connsiteY4" fmla="*/ 6350 h 224361"/>
                <a:gd name="connsiteX5" fmla="*/ 154916 w 299372"/>
                <a:gd name="connsiteY5" fmla="*/ 165100 h 224361"/>
                <a:gd name="connsiteX6" fmla="*/ 173966 w 299372"/>
                <a:gd name="connsiteY6" fmla="*/ 219075 h 224361"/>
                <a:gd name="connsiteX7" fmla="*/ 299372 w 299372"/>
                <a:gd name="connsiteY7" fmla="*/ 167650 h 22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372" h="224361">
                  <a:moveTo>
                    <a:pt x="75541" y="0"/>
                  </a:moveTo>
                  <a:cubicBezTo>
                    <a:pt x="43262" y="62441"/>
                    <a:pt x="10983" y="124883"/>
                    <a:pt x="2516" y="161925"/>
                  </a:cubicBezTo>
                  <a:cubicBezTo>
                    <a:pt x="-5951" y="198967"/>
                    <a:pt x="8337" y="217487"/>
                    <a:pt x="24741" y="222250"/>
                  </a:cubicBezTo>
                  <a:cubicBezTo>
                    <a:pt x="41145" y="227013"/>
                    <a:pt x="65487" y="226483"/>
                    <a:pt x="100941" y="190500"/>
                  </a:cubicBezTo>
                  <a:cubicBezTo>
                    <a:pt x="136395" y="154517"/>
                    <a:pt x="228470" y="20108"/>
                    <a:pt x="237466" y="6350"/>
                  </a:cubicBezTo>
                  <a:cubicBezTo>
                    <a:pt x="246462" y="-7408"/>
                    <a:pt x="165499" y="129646"/>
                    <a:pt x="154916" y="165100"/>
                  </a:cubicBezTo>
                  <a:cubicBezTo>
                    <a:pt x="144333" y="200554"/>
                    <a:pt x="142510" y="221175"/>
                    <a:pt x="173966" y="219075"/>
                  </a:cubicBezTo>
                  <a:cubicBezTo>
                    <a:pt x="205422" y="216975"/>
                    <a:pt x="237220" y="215315"/>
                    <a:pt x="299372" y="167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143972" y="2138493"/>
            <a:ext cx="383463" cy="525272"/>
            <a:chOff x="4936125" y="1800225"/>
            <a:chExt cx="316912" cy="451401"/>
          </a:xfrm>
        </p:grpSpPr>
        <p:sp>
          <p:nvSpPr>
            <p:cNvPr id="96" name="Полилиния 95"/>
            <p:cNvSpPr/>
            <p:nvPr/>
          </p:nvSpPr>
          <p:spPr>
            <a:xfrm>
              <a:off x="4957557" y="2065943"/>
              <a:ext cx="145211" cy="185683"/>
            </a:xfrm>
            <a:custGeom>
              <a:avLst/>
              <a:gdLst>
                <a:gd name="connsiteX0" fmla="*/ 76406 w 157369"/>
                <a:gd name="connsiteY0" fmla="*/ 0 h 198988"/>
                <a:gd name="connsiteX1" fmla="*/ 206 w 157369"/>
                <a:gd name="connsiteY1" fmla="*/ 161925 h 198988"/>
                <a:gd name="connsiteX2" fmla="*/ 57356 w 157369"/>
                <a:gd name="connsiteY2" fmla="*/ 195262 h 198988"/>
                <a:gd name="connsiteX3" fmla="*/ 157369 w 157369"/>
                <a:gd name="connsiteY3" fmla="*/ 100012 h 1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69" h="198988">
                  <a:moveTo>
                    <a:pt x="76406" y="0"/>
                  </a:moveTo>
                  <a:cubicBezTo>
                    <a:pt x="39893" y="64690"/>
                    <a:pt x="3381" y="129381"/>
                    <a:pt x="206" y="161925"/>
                  </a:cubicBezTo>
                  <a:cubicBezTo>
                    <a:pt x="-2969" y="194469"/>
                    <a:pt x="31162" y="205581"/>
                    <a:pt x="57356" y="195262"/>
                  </a:cubicBezTo>
                  <a:cubicBezTo>
                    <a:pt x="83550" y="184943"/>
                    <a:pt x="120459" y="142477"/>
                    <a:pt x="157369" y="1000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36125" y="1800225"/>
              <a:ext cx="316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.</a:t>
              </a:r>
              <a:endParaRPr lang="ru-RU" sz="1400" dirty="0"/>
            </a:p>
          </p:txBody>
        </p:sp>
      </p:grpSp>
      <p:sp>
        <p:nvSpPr>
          <p:cNvPr id="98" name="Полилиния 28">
            <a:extLst>
              <a:ext uri="{FF2B5EF4-FFF2-40B4-BE49-F238E27FC236}">
                <a16:creationId xmlns:a16="http://schemas.microsoft.com/office/drawing/2014/main" xmlns="" id="{009FE0B7-C230-450D-8F96-570F1FD33573}"/>
              </a:ext>
            </a:extLst>
          </p:cNvPr>
          <p:cNvSpPr/>
          <p:nvPr/>
        </p:nvSpPr>
        <p:spPr>
          <a:xfrm>
            <a:off x="8479278" y="2408501"/>
            <a:ext cx="273724" cy="255264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>
            <a:off x="8718277" y="2132863"/>
            <a:ext cx="383463" cy="525272"/>
            <a:chOff x="4936125" y="1800225"/>
            <a:chExt cx="316912" cy="451401"/>
          </a:xfrm>
        </p:grpSpPr>
        <p:sp>
          <p:nvSpPr>
            <p:cNvPr id="100" name="Полилиния 99"/>
            <p:cNvSpPr/>
            <p:nvPr/>
          </p:nvSpPr>
          <p:spPr>
            <a:xfrm>
              <a:off x="4957557" y="2065943"/>
              <a:ext cx="145211" cy="185683"/>
            </a:xfrm>
            <a:custGeom>
              <a:avLst/>
              <a:gdLst>
                <a:gd name="connsiteX0" fmla="*/ 76406 w 157369"/>
                <a:gd name="connsiteY0" fmla="*/ 0 h 198988"/>
                <a:gd name="connsiteX1" fmla="*/ 206 w 157369"/>
                <a:gd name="connsiteY1" fmla="*/ 161925 h 198988"/>
                <a:gd name="connsiteX2" fmla="*/ 57356 w 157369"/>
                <a:gd name="connsiteY2" fmla="*/ 195262 h 198988"/>
                <a:gd name="connsiteX3" fmla="*/ 157369 w 157369"/>
                <a:gd name="connsiteY3" fmla="*/ 100012 h 1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69" h="198988">
                  <a:moveTo>
                    <a:pt x="76406" y="0"/>
                  </a:moveTo>
                  <a:cubicBezTo>
                    <a:pt x="39893" y="64690"/>
                    <a:pt x="3381" y="129381"/>
                    <a:pt x="206" y="161925"/>
                  </a:cubicBezTo>
                  <a:cubicBezTo>
                    <a:pt x="-2969" y="194469"/>
                    <a:pt x="31162" y="205581"/>
                    <a:pt x="57356" y="195262"/>
                  </a:cubicBezTo>
                  <a:cubicBezTo>
                    <a:pt x="83550" y="184943"/>
                    <a:pt x="120459" y="142477"/>
                    <a:pt x="157369" y="1000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6125" y="1800225"/>
              <a:ext cx="316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.</a:t>
              </a:r>
              <a:endParaRPr lang="ru-RU" sz="1400" dirty="0"/>
            </a:p>
          </p:txBody>
        </p:sp>
      </p:grpSp>
      <p:sp>
        <p:nvSpPr>
          <p:cNvPr id="102" name="Полилиния 28">
            <a:extLst>
              <a:ext uri="{FF2B5EF4-FFF2-40B4-BE49-F238E27FC236}">
                <a16:creationId xmlns:a16="http://schemas.microsoft.com/office/drawing/2014/main" xmlns="" id="{009FE0B7-C230-450D-8F96-570F1FD33573}"/>
              </a:ext>
            </a:extLst>
          </p:cNvPr>
          <p:cNvSpPr/>
          <p:nvPr/>
        </p:nvSpPr>
        <p:spPr>
          <a:xfrm>
            <a:off x="8529541" y="3404669"/>
            <a:ext cx="273724" cy="255264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8768540" y="3129031"/>
            <a:ext cx="383463" cy="525272"/>
            <a:chOff x="4936125" y="1800225"/>
            <a:chExt cx="316912" cy="451401"/>
          </a:xfrm>
        </p:grpSpPr>
        <p:sp>
          <p:nvSpPr>
            <p:cNvPr id="104" name="Полилиния 103"/>
            <p:cNvSpPr/>
            <p:nvPr/>
          </p:nvSpPr>
          <p:spPr>
            <a:xfrm>
              <a:off x="4957557" y="2065943"/>
              <a:ext cx="145211" cy="185683"/>
            </a:xfrm>
            <a:custGeom>
              <a:avLst/>
              <a:gdLst>
                <a:gd name="connsiteX0" fmla="*/ 76406 w 157369"/>
                <a:gd name="connsiteY0" fmla="*/ 0 h 198988"/>
                <a:gd name="connsiteX1" fmla="*/ 206 w 157369"/>
                <a:gd name="connsiteY1" fmla="*/ 161925 h 198988"/>
                <a:gd name="connsiteX2" fmla="*/ 57356 w 157369"/>
                <a:gd name="connsiteY2" fmla="*/ 195262 h 198988"/>
                <a:gd name="connsiteX3" fmla="*/ 157369 w 157369"/>
                <a:gd name="connsiteY3" fmla="*/ 100012 h 1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69" h="198988">
                  <a:moveTo>
                    <a:pt x="76406" y="0"/>
                  </a:moveTo>
                  <a:cubicBezTo>
                    <a:pt x="39893" y="64690"/>
                    <a:pt x="3381" y="129381"/>
                    <a:pt x="206" y="161925"/>
                  </a:cubicBezTo>
                  <a:cubicBezTo>
                    <a:pt x="-2969" y="194469"/>
                    <a:pt x="31162" y="205581"/>
                    <a:pt x="57356" y="195262"/>
                  </a:cubicBezTo>
                  <a:cubicBezTo>
                    <a:pt x="83550" y="184943"/>
                    <a:pt x="120459" y="142477"/>
                    <a:pt x="157369" y="1000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36125" y="1800225"/>
              <a:ext cx="316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.</a:t>
              </a:r>
              <a:endParaRPr lang="ru-RU" sz="1400" dirty="0"/>
            </a:p>
          </p:txBody>
        </p:sp>
      </p:grpSp>
      <p:sp>
        <p:nvSpPr>
          <p:cNvPr id="106" name="Полилиния 28">
            <a:extLst>
              <a:ext uri="{FF2B5EF4-FFF2-40B4-BE49-F238E27FC236}">
                <a16:creationId xmlns:a16="http://schemas.microsoft.com/office/drawing/2014/main" xmlns="" id="{009FE0B7-C230-450D-8F96-570F1FD33573}"/>
              </a:ext>
            </a:extLst>
          </p:cNvPr>
          <p:cNvSpPr/>
          <p:nvPr/>
        </p:nvSpPr>
        <p:spPr>
          <a:xfrm>
            <a:off x="8657611" y="4536872"/>
            <a:ext cx="273724" cy="255264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7" name="Группа 106"/>
          <p:cNvGrpSpPr/>
          <p:nvPr/>
        </p:nvGrpSpPr>
        <p:grpSpPr>
          <a:xfrm>
            <a:off x="8896610" y="4261234"/>
            <a:ext cx="383463" cy="525272"/>
            <a:chOff x="4936125" y="1800225"/>
            <a:chExt cx="316912" cy="451401"/>
          </a:xfrm>
        </p:grpSpPr>
        <p:sp>
          <p:nvSpPr>
            <p:cNvPr id="108" name="Полилиния 107"/>
            <p:cNvSpPr/>
            <p:nvPr/>
          </p:nvSpPr>
          <p:spPr>
            <a:xfrm>
              <a:off x="4957557" y="2065943"/>
              <a:ext cx="145211" cy="185683"/>
            </a:xfrm>
            <a:custGeom>
              <a:avLst/>
              <a:gdLst>
                <a:gd name="connsiteX0" fmla="*/ 76406 w 157369"/>
                <a:gd name="connsiteY0" fmla="*/ 0 h 198988"/>
                <a:gd name="connsiteX1" fmla="*/ 206 w 157369"/>
                <a:gd name="connsiteY1" fmla="*/ 161925 h 198988"/>
                <a:gd name="connsiteX2" fmla="*/ 57356 w 157369"/>
                <a:gd name="connsiteY2" fmla="*/ 195262 h 198988"/>
                <a:gd name="connsiteX3" fmla="*/ 157369 w 157369"/>
                <a:gd name="connsiteY3" fmla="*/ 100012 h 1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69" h="198988">
                  <a:moveTo>
                    <a:pt x="76406" y="0"/>
                  </a:moveTo>
                  <a:cubicBezTo>
                    <a:pt x="39893" y="64690"/>
                    <a:pt x="3381" y="129381"/>
                    <a:pt x="206" y="161925"/>
                  </a:cubicBezTo>
                  <a:cubicBezTo>
                    <a:pt x="-2969" y="194469"/>
                    <a:pt x="31162" y="205581"/>
                    <a:pt x="57356" y="195262"/>
                  </a:cubicBezTo>
                  <a:cubicBezTo>
                    <a:pt x="83550" y="184943"/>
                    <a:pt x="120459" y="142477"/>
                    <a:pt x="157369" y="1000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36125" y="1800225"/>
              <a:ext cx="316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.</a:t>
              </a:r>
              <a:endParaRPr lang="ru-RU" sz="1400" dirty="0"/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44674" r="69291" b="47149"/>
          <a:stretch/>
        </p:blipFill>
        <p:spPr>
          <a:xfrm>
            <a:off x="8847293" y="3193887"/>
            <a:ext cx="735290" cy="66930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820463CC-4CA1-40BA-9CA0-9F7FD06CBD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8778470" y="2357736"/>
            <a:ext cx="633998" cy="382532"/>
          </a:xfrm>
          <a:prstGeom prst="rect">
            <a:avLst/>
          </a:prstGeom>
        </p:spPr>
      </p:pic>
      <p:sp>
        <p:nvSpPr>
          <p:cNvPr id="112" name="Овал 111"/>
          <p:cNvSpPr/>
          <p:nvPr/>
        </p:nvSpPr>
        <p:spPr>
          <a:xfrm rot="1100546">
            <a:off x="9316263" y="2428578"/>
            <a:ext cx="209927" cy="25314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олилиния 112"/>
          <p:cNvSpPr/>
          <p:nvPr/>
        </p:nvSpPr>
        <p:spPr>
          <a:xfrm>
            <a:off x="9214938" y="3439223"/>
            <a:ext cx="252668" cy="189459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6" grpId="0" animBg="1"/>
      <p:bldP spid="112" grpId="0" animBg="1"/>
      <p:bldP spid="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3336" y="494527"/>
            <a:ext cx="8732066" cy="7902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Пальчикова гімнастика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57781" r="18372" b="9312"/>
          <a:stretch/>
        </p:blipFill>
        <p:spPr>
          <a:xfrm>
            <a:off x="1771067" y="1456402"/>
            <a:ext cx="7977541" cy="24045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18" t="22358" r="18372" b="45155"/>
          <a:stretch/>
        </p:blipFill>
        <p:spPr>
          <a:xfrm>
            <a:off x="1771067" y="4180748"/>
            <a:ext cx="7966548" cy="23706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838067" y="1947086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35943" y="4669870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77579" b="59589"/>
          <a:stretch/>
        </p:blipFill>
        <p:spPr>
          <a:xfrm>
            <a:off x="3454894" y="1938557"/>
            <a:ext cx="1461218" cy="1897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" t="61368" r="75927"/>
          <a:stretch/>
        </p:blipFill>
        <p:spPr>
          <a:xfrm>
            <a:off x="3355596" y="4751794"/>
            <a:ext cx="1555486" cy="1798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75515" b="59284"/>
          <a:stretch/>
        </p:blipFill>
        <p:spPr>
          <a:xfrm>
            <a:off x="4986251" y="1873579"/>
            <a:ext cx="1395696" cy="1891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758" t="62226" r="76074" b="1"/>
          <a:stretch/>
        </p:blipFill>
        <p:spPr>
          <a:xfrm>
            <a:off x="4911082" y="4795034"/>
            <a:ext cx="1206631" cy="17548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8226" t="1958" r="49614" b="59893"/>
          <a:stretch/>
        </p:blipFill>
        <p:spPr>
          <a:xfrm>
            <a:off x="6670821" y="1970550"/>
            <a:ext cx="1263192" cy="1772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8391" t="62835" r="49449"/>
          <a:stretch/>
        </p:blipFill>
        <p:spPr>
          <a:xfrm>
            <a:off x="6381947" y="4751794"/>
            <a:ext cx="1263192" cy="1726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9988" b="59284"/>
          <a:stretch/>
        </p:blipFill>
        <p:spPr>
          <a:xfrm>
            <a:off x="8148428" y="1851287"/>
            <a:ext cx="1140733" cy="1891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80650" t="59385"/>
          <a:stretch/>
        </p:blipFill>
        <p:spPr>
          <a:xfrm>
            <a:off x="8027343" y="4666464"/>
            <a:ext cx="1103026" cy="1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44303</TotalTime>
  <Words>338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Українська абетка. Рукописні букви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2831</cp:revision>
  <dcterms:created xsi:type="dcterms:W3CDTF">2018-01-05T16:38:53Z</dcterms:created>
  <dcterms:modified xsi:type="dcterms:W3CDTF">2023-12-18T18:33:05Z</dcterms:modified>
</cp:coreProperties>
</file>