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39" r:id="rId3"/>
    <p:sldId id="1686" r:id="rId4"/>
    <p:sldId id="1634" r:id="rId5"/>
    <p:sldId id="1663" r:id="rId6"/>
    <p:sldId id="1300" r:id="rId7"/>
    <p:sldId id="1656" r:id="rId8"/>
    <p:sldId id="1655" r:id="rId9"/>
    <p:sldId id="1675" r:id="rId10"/>
    <p:sldId id="1431" r:id="rId11"/>
    <p:sldId id="1577" r:id="rId12"/>
    <p:sldId id="1664" r:id="rId13"/>
    <p:sldId id="1629" r:id="rId14"/>
    <p:sldId id="1677" r:id="rId15"/>
    <p:sldId id="1648" r:id="rId16"/>
    <p:sldId id="1666" r:id="rId17"/>
    <p:sldId id="1684" r:id="rId18"/>
    <p:sldId id="1685" r:id="rId19"/>
    <p:sldId id="1667" r:id="rId20"/>
    <p:sldId id="1668" r:id="rId21"/>
    <p:sldId id="1659" r:id="rId22"/>
    <p:sldId id="151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354B80"/>
    <a:srgbClr val="FF330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microsoft.com/office/2007/relationships/hdphoto" Target="../media/hdphoto3.wdp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openxmlformats.org/officeDocument/2006/relationships/image" Target="../media/image26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microsoft.com/office/2007/relationships/hdphoto" Target="../media/hdphoto4.wdp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6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6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49323" y="4246094"/>
            <a:ext cx="8925018" cy="173664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Задача.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Умова </a:t>
            </a:r>
            <a:r>
              <a:rPr lang="uk-UA" sz="4800" b="1" dirty="0">
                <a:solidFill>
                  <a:schemeClr val="bg1"/>
                </a:solidFill>
              </a:rPr>
              <a:t>та запитання </a:t>
            </a:r>
            <a:r>
              <a:rPr lang="uk-UA" sz="4800" b="1" dirty="0" smtClean="0">
                <a:solidFill>
                  <a:schemeClr val="bg1"/>
                </a:solidFill>
              </a:rPr>
              <a:t>задачі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E95547-62C4-2F79-142E-3025F17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9" b="99535" l="9483" r="89943">
                        <a14:foregroundMark x1="29885" y1="91860" x2="29885" y2="91860"/>
                        <a14:foregroundMark x1="39943" y1="91860" x2="39943" y2="91860"/>
                        <a14:foregroundMark x1="37069" y1="91395" x2="37069" y2="91395"/>
                        <a14:foregroundMark x1="33333" y1="91860" x2="32471" y2="91860"/>
                        <a14:foregroundMark x1="24713" y1="92326" x2="24713" y2="92326"/>
                        <a14:foregroundMark x1="24138" y1="92326" x2="24138" y2="92326"/>
                        <a14:foregroundMark x1="20977" y1="92791" x2="20977" y2="92791"/>
                        <a14:foregroundMark x1="52011" y1="92558" x2="52011" y2="92558"/>
                        <a14:foregroundMark x1="44253" y1="91860" x2="44253" y2="91860"/>
                        <a14:foregroundMark x1="53448" y1="92093" x2="53448" y2="92093"/>
                        <a14:foregroundMark x1="58333" y1="92791" x2="58333" y2="92791"/>
                        <a14:foregroundMark x1="61207" y1="93256" x2="61207" y2="93256"/>
                        <a14:foregroundMark x1="45977" y1="45116" x2="45977" y2="45116"/>
                        <a14:foregroundMark x1="55747" y1="36512" x2="55747" y2="36512"/>
                        <a14:foregroundMark x1="57471" y1="34884" x2="57471" y2="34884"/>
                        <a14:foregroundMark x1="57759" y1="39070" x2="57759" y2="39070"/>
                        <a14:foregroundMark x1="54310" y1="37674" x2="54310" y2="37674"/>
                        <a14:foregroundMark x1="57471" y1="36977" x2="57471" y2="36977"/>
                        <a14:foregroundMark x1="38793" y1="32791" x2="38793" y2="32791"/>
                        <a14:foregroundMark x1="41954" y1="33488" x2="41954" y2="33488"/>
                        <a14:foregroundMark x1="33333" y1="97907" x2="33333" y2="97907"/>
                        <a14:foregroundMark x1="21552" y1="97442" x2="21552" y2="97442"/>
                        <a14:foregroundMark x1="14655" y1="97209" x2="14655" y2="97209"/>
                        <a14:foregroundMark x1="46839" y1="96977" x2="46839" y2="96977"/>
                        <a14:foregroundMark x1="58621" y1="96279" x2="58621" y2="96279"/>
                        <a14:foregroundMark x1="70690" y1="96512" x2="70690" y2="96512"/>
                        <a14:foregroundMark x1="79885" y1="96279" x2="79885" y2="96279"/>
                        <a14:foregroundMark x1="83621" y1="96279" x2="83621" y2="96279"/>
                        <a14:foregroundMark x1="79885" y1="98372" x2="79885" y2="98372"/>
                        <a14:foregroundMark x1="68103" y1="98372" x2="68103" y2="98372"/>
                        <a14:foregroundMark x1="63793" y1="98605" x2="63793" y2="98605"/>
                        <a14:foregroundMark x1="62069" y1="98605" x2="60345" y2="98605"/>
                        <a14:foregroundMark x1="56897" y1="97907" x2="52874" y2="97907"/>
                        <a14:foregroundMark x1="32471" y1="97442" x2="32471" y2="97442"/>
                        <a14:foregroundMark x1="14655" y1="97442" x2="14655" y2="97442"/>
                        <a14:foregroundMark x1="15517" y1="97442" x2="17816" y2="97442"/>
                        <a14:foregroundMark x1="19540" y1="97442" x2="19540" y2="97442"/>
                        <a14:foregroundMark x1="12356" y1="96512" x2="12356" y2="96512"/>
                        <a14:foregroundMark x1="10345" y1="95581" x2="10345" y2="95581"/>
                        <a14:foregroundMark x1="25000" y1="98140" x2="25000" y2="98140"/>
                        <a14:foregroundMark x1="28448" y1="91860" x2="28448" y2="91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208" y="704765"/>
            <a:ext cx="2737339" cy="3382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1287" y="1741746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54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494529"/>
            <a:ext cx="8732066" cy="7573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1421" y="1658239"/>
            <a:ext cx="546207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дізнаємося що таке </a:t>
            </a:r>
            <a:r>
              <a:rPr lang="uk-UA" sz="2800" b="1" dirty="0" smtClean="0">
                <a:solidFill>
                  <a:schemeClr val="bg1"/>
                </a:solidFill>
              </a:rPr>
              <a:t>ЗАДАЧА.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Будемо </a:t>
            </a:r>
            <a:r>
              <a:rPr lang="uk-UA" sz="2800" b="1" dirty="0">
                <a:solidFill>
                  <a:schemeClr val="bg1"/>
                </a:solidFill>
              </a:rPr>
              <a:t>виділяти умову і запитання в задачі.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25829" y="494528"/>
            <a:ext cx="8732066" cy="6872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 задачею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59306" y="1356747"/>
            <a:ext cx="3747087" cy="7754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Треба уявити,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 що йдеться в задачі.</a:t>
            </a:r>
          </a:p>
        </p:txBody>
      </p:sp>
      <p:pic>
        <p:nvPicPr>
          <p:cNvPr id="24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7419AD6B-55CE-D03E-F5EB-03CB6EA0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027" y="4353816"/>
            <a:ext cx="2198477" cy="2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Пин содержит это изображение: Mr. Peabody e Sherman">
            <a:extLst>
              <a:ext uri="{FF2B5EF4-FFF2-40B4-BE49-F238E27FC236}">
                <a16:creationId xmlns:a16="http://schemas.microsoft.com/office/drawing/2014/main" xmlns="" id="{649E0F91-2D23-E7B9-BC8B-A9F3997A6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" b="97458" l="9746" r="94492">
                        <a14:foregroundMark x1="48305" y1="91525" x2="48305" y2="91525"/>
                        <a14:foregroundMark x1="55508" y1="89407" x2="55508" y2="89407"/>
                        <a14:foregroundMark x1="56780" y1="95339" x2="56780" y2="95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/>
        </p:blipFill>
        <p:spPr bwMode="auto">
          <a:xfrm>
            <a:off x="9348133" y="3575010"/>
            <a:ext cx="1400828" cy="13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Пустая сумка открытая для золота и денег Коричневая иллюстрация вектора  мешочка из ткани изолированной на белом фоне Шаблон для 2 Иллюстрация  вектора - иллюстрации насчитывающей профит, элемент: 168119199">
            <a:extLst>
              <a:ext uri="{FF2B5EF4-FFF2-40B4-BE49-F238E27FC236}">
                <a16:creationId xmlns:a16="http://schemas.microsoft.com/office/drawing/2014/main" xmlns="" id="{8C6252FB-8B41-F97F-1884-195D0CFE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11" y="2459829"/>
            <a:ext cx="2661712" cy="20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7FEE31F9-9C87-2F49-5639-B6AA264C1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0"/>
          <a:stretch/>
        </p:blipFill>
        <p:spPr bwMode="auto">
          <a:xfrm rot="553977">
            <a:off x="5485078" y="2203078"/>
            <a:ext cx="797244" cy="5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Яблоко PNG">
            <a:extLst>
              <a:ext uri="{FF2B5EF4-FFF2-40B4-BE49-F238E27FC236}">
                <a16:creationId xmlns:a16="http://schemas.microsoft.com/office/drawing/2014/main" xmlns="" id="{0C5DC1F3-DD04-C34B-D3AC-4E92E7FE7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0"/>
          <a:stretch/>
        </p:blipFill>
        <p:spPr bwMode="auto">
          <a:xfrm rot="20183179">
            <a:off x="5978964" y="2380002"/>
            <a:ext cx="632391" cy="6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Яблоко PNG">
            <a:extLst>
              <a:ext uri="{FF2B5EF4-FFF2-40B4-BE49-F238E27FC236}">
                <a16:creationId xmlns:a16="http://schemas.microsoft.com/office/drawing/2014/main" xmlns="" id="{CDE9D0E9-C8C9-F259-6177-FA6B881DA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0"/>
          <a:stretch/>
        </p:blipFill>
        <p:spPr bwMode="auto">
          <a:xfrm rot="283733">
            <a:off x="5614313" y="2456178"/>
            <a:ext cx="632391" cy="6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Бульбашка прямої мови: овальна 6">
            <a:extLst>
              <a:ext uri="{FF2B5EF4-FFF2-40B4-BE49-F238E27FC236}">
                <a16:creationId xmlns:a16="http://schemas.microsoft.com/office/drawing/2014/main" xmlns="" id="{56BA134A-DAC4-8F23-C5CD-67ADB35D52FE}"/>
              </a:ext>
            </a:extLst>
          </p:cNvPr>
          <p:cNvSpPr/>
          <p:nvPr/>
        </p:nvSpPr>
        <p:spPr>
          <a:xfrm>
            <a:off x="10027289" y="2192656"/>
            <a:ext cx="1890544" cy="1479135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761BAFC8-12C1-A3CE-CAE0-30AF690DF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1"/>
          <a:stretch/>
        </p:blipFill>
        <p:spPr bwMode="auto">
          <a:xfrm rot="553977">
            <a:off x="10085861" y="2691431"/>
            <a:ext cx="534720" cy="5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Яблоко PNG">
            <a:extLst>
              <a:ext uri="{FF2B5EF4-FFF2-40B4-BE49-F238E27FC236}">
                <a16:creationId xmlns:a16="http://schemas.microsoft.com/office/drawing/2014/main" xmlns="" id="{F334F351-FEFE-679C-3679-6E421C7A2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7" t="1" r="-2" b="-3331"/>
          <a:stretch/>
        </p:blipFill>
        <p:spPr bwMode="auto">
          <a:xfrm rot="283733">
            <a:off x="11073933" y="2468945"/>
            <a:ext cx="466238" cy="5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Яблоко PNG">
            <a:extLst>
              <a:ext uri="{FF2B5EF4-FFF2-40B4-BE49-F238E27FC236}">
                <a16:creationId xmlns:a16="http://schemas.microsoft.com/office/drawing/2014/main" xmlns="" id="{85E60C3B-C878-1337-6D31-19466CD05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7" t="1" r="-2" b="-3331"/>
          <a:stretch/>
        </p:blipFill>
        <p:spPr bwMode="auto">
          <a:xfrm rot="283733">
            <a:off x="11273274" y="2839207"/>
            <a:ext cx="466238" cy="5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38853CA0-25CD-840D-F63A-EB5FF6369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1"/>
          <a:stretch/>
        </p:blipFill>
        <p:spPr bwMode="auto">
          <a:xfrm rot="553977">
            <a:off x="10416679" y="2387145"/>
            <a:ext cx="534720" cy="5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3146982F-0061-3145-CACD-82EBFC7FC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1"/>
          <a:stretch/>
        </p:blipFill>
        <p:spPr bwMode="auto">
          <a:xfrm rot="553977">
            <a:off x="10541008" y="2826851"/>
            <a:ext cx="534720" cy="5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E7BBD28-DEB4-36A5-1B47-86A6C2950687}"/>
              </a:ext>
            </a:extLst>
          </p:cNvPr>
          <p:cNvSpPr txBox="1"/>
          <p:nvPr/>
        </p:nvSpPr>
        <p:spPr>
          <a:xfrm>
            <a:off x="803057" y="1267432"/>
            <a:ext cx="67355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пакеті 3 зелені яблука й 2 червоні яблука. Скільки всього яблук у пакеті?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28E6F50-C23D-01F9-41B8-00D3697179EE}"/>
              </a:ext>
            </a:extLst>
          </p:cNvPr>
          <p:cNvSpPr txBox="1"/>
          <p:nvPr/>
        </p:nvSpPr>
        <p:spPr>
          <a:xfrm>
            <a:off x="1364279" y="2575516"/>
            <a:ext cx="5770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3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92558DA-51AD-A064-1C08-3D0B65EBC085}"/>
              </a:ext>
            </a:extLst>
          </p:cNvPr>
          <p:cNvSpPr txBox="1"/>
          <p:nvPr/>
        </p:nvSpPr>
        <p:spPr>
          <a:xfrm>
            <a:off x="1752474" y="2575516"/>
            <a:ext cx="5770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+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D6600DB-0E3B-C0B5-E2A8-08A62484E246}"/>
              </a:ext>
            </a:extLst>
          </p:cNvPr>
          <p:cNvSpPr txBox="1"/>
          <p:nvPr/>
        </p:nvSpPr>
        <p:spPr>
          <a:xfrm>
            <a:off x="2140669" y="2575516"/>
            <a:ext cx="5770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2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A6B26D2-2814-5BD5-FFD4-85AE3C1159E2}"/>
              </a:ext>
            </a:extLst>
          </p:cNvPr>
          <p:cNvSpPr txBox="1"/>
          <p:nvPr/>
        </p:nvSpPr>
        <p:spPr>
          <a:xfrm>
            <a:off x="2560691" y="2575516"/>
            <a:ext cx="5770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=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5BE6ED6-EA3E-FC0E-58B7-BEE4C25F51BB}"/>
              </a:ext>
            </a:extLst>
          </p:cNvPr>
          <p:cNvSpPr txBox="1"/>
          <p:nvPr/>
        </p:nvSpPr>
        <p:spPr>
          <a:xfrm>
            <a:off x="2968543" y="2575516"/>
            <a:ext cx="5770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5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61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999AA636-CCA2-4EB7-E786-1688D8CA09F2}"/>
              </a:ext>
            </a:extLst>
          </p:cNvPr>
          <p:cNvSpPr/>
          <p:nvPr/>
        </p:nvSpPr>
        <p:spPr>
          <a:xfrm>
            <a:off x="2184192" y="4656464"/>
            <a:ext cx="5354366" cy="13983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Щоб дізнатися, скільки яблук разом, треба додати числа 3 і 2. Це буде 5. Отже, всього в пакеті 5 яблук.</a:t>
            </a:r>
          </a:p>
        </p:txBody>
      </p:sp>
      <p:pic>
        <p:nvPicPr>
          <p:cNvPr id="32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A7A6BE02-51B2-8069-B9EA-0DE273335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0"/>
          <a:stretch/>
        </p:blipFill>
        <p:spPr bwMode="auto">
          <a:xfrm rot="506247">
            <a:off x="5129213" y="2349115"/>
            <a:ext cx="724185" cy="4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A7A6BE02-51B2-8069-B9EA-0DE273335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0"/>
          <a:stretch/>
        </p:blipFill>
        <p:spPr bwMode="auto">
          <a:xfrm rot="506247">
            <a:off x="5021987" y="2585181"/>
            <a:ext cx="724185" cy="4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animBg="1"/>
      <p:bldP spid="43" grpId="0" animBg="1"/>
      <p:bldP spid="44" grpId="0" animBg="1"/>
      <p:bldP spid="45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94806" y="487779"/>
            <a:ext cx="8732066" cy="8590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язання</a:t>
            </a:r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3496966" y="2862343"/>
            <a:ext cx="5573486" cy="16877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Щоб дізнатися, скільки олівців стало, треба знайти суму чисел 5 і 3.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Це </a:t>
            </a:r>
            <a:r>
              <a:rPr lang="uk-UA" sz="2400" b="1" dirty="0">
                <a:solidFill>
                  <a:srgbClr val="7030A0"/>
                </a:solidFill>
              </a:rPr>
              <a:t>задача, у якій треба знайти </a:t>
            </a:r>
            <a:r>
              <a:rPr lang="uk-UA" sz="2400" b="1" dirty="0">
                <a:solidFill>
                  <a:srgbClr val="FF0000"/>
                </a:solidFill>
              </a:rPr>
              <a:t>суму двох чисел.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71B27A6-2041-24BE-6D61-B97C863F6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657527" y="4631971"/>
            <a:ext cx="3484620" cy="1226694"/>
          </a:xfrm>
          <a:prstGeom prst="rect">
            <a:avLst/>
          </a:prstGeom>
        </p:spPr>
      </p:pic>
      <p:sp>
        <p:nvSpPr>
          <p:cNvPr id="19" name="Прямокутник: округлені кути 25">
            <a:extLst>
              <a:ext uri="{FF2B5EF4-FFF2-40B4-BE49-F238E27FC236}">
                <a16:creationId xmlns:a16="http://schemas.microsoft.com/office/drawing/2014/main" xmlns="" id="{6A8EB2ED-9D39-AA59-6140-CB4526CA90D2}"/>
              </a:ext>
            </a:extLst>
          </p:cNvPr>
          <p:cNvSpPr/>
          <p:nvPr/>
        </p:nvSpPr>
        <p:spPr>
          <a:xfrm>
            <a:off x="4780496" y="4737446"/>
            <a:ext cx="3361651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25957E6-7023-406B-FE2F-E67EA56167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025314" y="4957555"/>
            <a:ext cx="424330" cy="6868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C776538-96D7-8728-14B4-FFDEAB294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89230" y="5181133"/>
            <a:ext cx="336084" cy="2206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3ACE5F-AC1E-ECD6-3178-69C0874B32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812496" y="5181133"/>
            <a:ext cx="429443" cy="281908"/>
          </a:xfrm>
          <a:prstGeom prst="rect">
            <a:avLst/>
          </a:prstGeom>
        </p:spPr>
      </p:pic>
      <p:pic>
        <p:nvPicPr>
          <p:cNvPr id="25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04A22C36-7AD5-A551-D2A7-9A6BF36A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27" y="4426046"/>
            <a:ext cx="2198477" cy="2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Пин содержит это изображение: Mr. Peabody e Sherman">
            <a:extLst>
              <a:ext uri="{FF2B5EF4-FFF2-40B4-BE49-F238E27FC236}">
                <a16:creationId xmlns:a16="http://schemas.microsoft.com/office/drawing/2014/main" xmlns="" id="{3C4E2522-EFEA-DEB3-34B4-7F8DCFCE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" b="97458" l="9746" r="94492">
                        <a14:foregroundMark x1="48305" y1="91525" x2="48305" y2="91525"/>
                        <a14:foregroundMark x1="55508" y1="89407" x2="55508" y2="89407"/>
                        <a14:foregroundMark x1="56780" y1="95339" x2="56780" y2="95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/>
        </p:blipFill>
        <p:spPr bwMode="auto">
          <a:xfrm>
            <a:off x="10131266" y="3671791"/>
            <a:ext cx="1400828" cy="13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Бульбашка прямої мови: овальна 31">
            <a:extLst>
              <a:ext uri="{FF2B5EF4-FFF2-40B4-BE49-F238E27FC236}">
                <a16:creationId xmlns:a16="http://schemas.microsoft.com/office/drawing/2014/main" xmlns="" id="{5FDBAF37-5301-70D1-F48D-2F94E90F7252}"/>
              </a:ext>
            </a:extLst>
          </p:cNvPr>
          <p:cNvSpPr/>
          <p:nvPr/>
        </p:nvSpPr>
        <p:spPr>
          <a:xfrm>
            <a:off x="10027289" y="2192656"/>
            <a:ext cx="1890544" cy="1479135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6558708-5B25-F0A1-BAD9-F97E0829866A}"/>
              </a:ext>
            </a:extLst>
          </p:cNvPr>
          <p:cNvSpPr txBox="1"/>
          <p:nvPr/>
        </p:nvSpPr>
        <p:spPr>
          <a:xfrm>
            <a:off x="2853332" y="1392451"/>
            <a:ext cx="625928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пеналі було 5 олівців.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Марійка поклала в нього ще 3 олівці.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Скільки олівців стало в пеналі?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B477CDD-96DA-8D07-7384-77DA968C4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7" b="99713" l="0" r="99612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177" y="2418700"/>
            <a:ext cx="2322166" cy="3066750"/>
          </a:xfrm>
          <a:prstGeom prst="rect">
            <a:avLst/>
          </a:prstGeom>
        </p:spPr>
      </p:pic>
      <p:pic>
        <p:nvPicPr>
          <p:cNvPr id="37" name="Picture 2" descr="Реалистичный пенал | Бесплатно векторы">
            <a:extLst>
              <a:ext uri="{FF2B5EF4-FFF2-40B4-BE49-F238E27FC236}">
                <a16:creationId xmlns:a16="http://schemas.microsoft.com/office/drawing/2014/main" xmlns="" id="{821397F8-D7D0-C02A-160C-53879F459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89457" l="51597" r="9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32357" r="5930" b="10172"/>
          <a:stretch/>
        </p:blipFill>
        <p:spPr bwMode="auto">
          <a:xfrm rot="20091020">
            <a:off x="430128" y="2945004"/>
            <a:ext cx="749730" cy="4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D66717F2-7E34-4B93-1DF4-9CC42E356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r="52238"/>
          <a:stretch/>
        </p:blipFill>
        <p:spPr bwMode="auto">
          <a:xfrm>
            <a:off x="2776774" y="3179402"/>
            <a:ext cx="131346" cy="4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88CB4311-62E8-FFE4-E647-FD5BD0FA5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78"/>
          <a:stretch/>
        </p:blipFill>
        <p:spPr bwMode="auto">
          <a:xfrm rot="1864131">
            <a:off x="2915701" y="3109020"/>
            <a:ext cx="113244" cy="7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A55BFF2E-5DCD-C415-0ED4-A0EA1600B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3"/>
          <a:stretch/>
        </p:blipFill>
        <p:spPr bwMode="auto">
          <a:xfrm rot="3303406">
            <a:off x="2929009" y="3175188"/>
            <a:ext cx="115090" cy="7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F3B157F5-132E-629D-C60B-175078FB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08" y="2367424"/>
            <a:ext cx="599023" cy="5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EC512356-143F-EA23-FC63-46C75DE1B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r="52238"/>
          <a:stretch/>
        </p:blipFill>
        <p:spPr bwMode="auto">
          <a:xfrm>
            <a:off x="11230826" y="2370710"/>
            <a:ext cx="135264" cy="5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D05EB257-D498-4981-049A-833BD339D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r="52238"/>
          <a:stretch/>
        </p:blipFill>
        <p:spPr bwMode="auto">
          <a:xfrm rot="20208621">
            <a:off x="10605808" y="2981329"/>
            <a:ext cx="122981" cy="5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023116F0-DC30-7910-DA01-42063DA0B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78"/>
          <a:stretch/>
        </p:blipFill>
        <p:spPr bwMode="auto">
          <a:xfrm rot="1864131">
            <a:off x="10905378" y="3029656"/>
            <a:ext cx="113302" cy="5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04BD8177-07A5-DF26-773B-1F62130D7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3"/>
          <a:stretch/>
        </p:blipFill>
        <p:spPr bwMode="auto">
          <a:xfrm rot="3303406">
            <a:off x="11238615" y="3008535"/>
            <a:ext cx="115148" cy="5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537484A-7B63-0F20-2A0A-1AD4E4091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309472" y="4957555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96D2F011-79B8-98F2-6434-C0C963CD4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511036" y="4893322"/>
            <a:ext cx="424330" cy="686891"/>
          </a:xfrm>
          <a:prstGeom prst="rect">
            <a:avLst/>
          </a:prstGeom>
        </p:spPr>
      </p:pic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40361" y="385671"/>
            <a:ext cx="8732066" cy="8140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Довідничок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78677" b="10121"/>
          <a:stretch/>
        </p:blipFill>
        <p:spPr>
          <a:xfrm>
            <a:off x="10413393" y="1063868"/>
            <a:ext cx="1723288" cy="57166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r="73541" b="10354"/>
          <a:stretch/>
        </p:blipFill>
        <p:spPr>
          <a:xfrm>
            <a:off x="75408" y="1199769"/>
            <a:ext cx="2041954" cy="544482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419172" y="2670698"/>
            <a:ext cx="5793478" cy="243111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3533" y="2703102"/>
            <a:ext cx="2325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74520" y="4299969"/>
            <a:ext cx="2350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Умова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16" name="Прямая со стрелкой 15"/>
          <p:cNvCxnSpPr>
            <a:cxnSpLocks/>
          </p:cNvCxnSpPr>
          <p:nvPr/>
        </p:nvCxnSpPr>
        <p:spPr>
          <a:xfrm flipH="1">
            <a:off x="4528027" y="3472543"/>
            <a:ext cx="952586" cy="8274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6988629" y="3367206"/>
            <a:ext cx="972812" cy="9327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315911" y="4219082"/>
            <a:ext cx="2578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Запитання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3529168" y="1401326"/>
            <a:ext cx="5573486" cy="11132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Задачі розв’язують за допомогою міркувань і обчислень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Конкурс Deutsch Кружкова робота | Тест з німецької мови – «На Урок»">
            <a:extLst>
              <a:ext uri="{FF2B5EF4-FFF2-40B4-BE49-F238E27FC236}">
                <a16:creationId xmlns:a16="http://schemas.microsoft.com/office/drawing/2014/main" xmlns="" id="{8213B73E-4ECB-F30E-237E-3B861B32D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r="3931"/>
          <a:stretch/>
        </p:blipFill>
        <p:spPr bwMode="auto">
          <a:xfrm flipH="1">
            <a:off x="1794806" y="3919980"/>
            <a:ext cx="2268000" cy="23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ілка: вправо 7">
            <a:extLst>
              <a:ext uri="{FF2B5EF4-FFF2-40B4-BE49-F238E27FC236}">
                <a16:creationId xmlns:a16="http://schemas.microsoft.com/office/drawing/2014/main" xmlns="" id="{5ADD38A6-88EF-123B-0526-D70889AF8434}"/>
              </a:ext>
            </a:extLst>
          </p:cNvPr>
          <p:cNvSpPr/>
          <p:nvPr/>
        </p:nvSpPr>
        <p:spPr>
          <a:xfrm>
            <a:off x="270412" y="1330265"/>
            <a:ext cx="2367693" cy="1222060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Умова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5EC240F-AF45-C085-1C3A-BD348FEC3DD1}"/>
              </a:ext>
            </a:extLst>
          </p:cNvPr>
          <p:cNvSpPr txBox="1"/>
          <p:nvPr/>
        </p:nvSpPr>
        <p:spPr>
          <a:xfrm>
            <a:off x="2727882" y="1525796"/>
            <a:ext cx="3580542" cy="83099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лузі паслося троє кіз та п’ятеро козенят.</a:t>
            </a:r>
          </a:p>
        </p:txBody>
      </p:sp>
      <p:sp>
        <p:nvSpPr>
          <p:cNvPr id="25" name="Стрілка: вправо 21">
            <a:extLst>
              <a:ext uri="{FF2B5EF4-FFF2-40B4-BE49-F238E27FC236}">
                <a16:creationId xmlns:a16="http://schemas.microsoft.com/office/drawing/2014/main" xmlns="" id="{D6A27294-98AF-7955-90D0-A0B9C9440406}"/>
              </a:ext>
            </a:extLst>
          </p:cNvPr>
          <p:cNvSpPr/>
          <p:nvPr/>
        </p:nvSpPr>
        <p:spPr>
          <a:xfrm>
            <a:off x="270412" y="2636292"/>
            <a:ext cx="2367693" cy="12220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Запитання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C62325C-E7D4-7244-9D30-280C2FF8A2FD}"/>
              </a:ext>
            </a:extLst>
          </p:cNvPr>
          <p:cNvSpPr txBox="1"/>
          <p:nvPr/>
        </p:nvSpPr>
        <p:spPr>
          <a:xfrm>
            <a:off x="2767364" y="2783835"/>
            <a:ext cx="3705669" cy="83099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всього кіз і козенят паслося на лузі?</a:t>
            </a:r>
          </a:p>
        </p:txBody>
      </p:sp>
      <p:sp>
        <p:nvSpPr>
          <p:cNvPr id="28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6BEFB8F1-5E69-9758-DEE7-C7B59AB79D1E}"/>
              </a:ext>
            </a:extLst>
          </p:cNvPr>
          <p:cNvSpPr/>
          <p:nvPr/>
        </p:nvSpPr>
        <p:spPr>
          <a:xfrm flipH="1">
            <a:off x="6325402" y="1045103"/>
            <a:ext cx="5404603" cy="188322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 умові задачі описано ситуацію, яка містить числа та математичні відношення.</a:t>
            </a:r>
          </a:p>
        </p:txBody>
      </p:sp>
      <p:sp>
        <p:nvSpPr>
          <p:cNvPr id="3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607AB771-D71E-B769-A4EE-4416351F49BF}"/>
              </a:ext>
            </a:extLst>
          </p:cNvPr>
          <p:cNvSpPr/>
          <p:nvPr/>
        </p:nvSpPr>
        <p:spPr>
          <a:xfrm flipH="1">
            <a:off x="6991081" y="2449360"/>
            <a:ext cx="4386320" cy="156407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 запитанні задачі вказано, яке невідоме треба знайти.</a:t>
            </a:r>
          </a:p>
        </p:txBody>
      </p:sp>
      <p:pic>
        <p:nvPicPr>
          <p:cNvPr id="31" name="Picture 6" descr="KECSKEGIDÁK | Животные, Домашнее животное, Забавные зверюшки">
            <a:extLst>
              <a:ext uri="{FF2B5EF4-FFF2-40B4-BE49-F238E27FC236}">
                <a16:creationId xmlns:a16="http://schemas.microsoft.com/office/drawing/2014/main" xmlns="" id="{4A6E4E95-17CA-8558-B1AF-1B775CDF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66" y="3979872"/>
            <a:ext cx="1993255" cy="10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Поиск похожих постеров">
            <a:extLst>
              <a:ext uri="{FF2B5EF4-FFF2-40B4-BE49-F238E27FC236}">
                <a16:creationId xmlns:a16="http://schemas.microsoft.com/office/drawing/2014/main" xmlns="" id="{3F3C4964-4779-35BE-570E-B72EEFD9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71" y="4659615"/>
            <a:ext cx="1009002" cy="10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3B78DE1D-383E-6624-D053-1DAD8A38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88" y="4372112"/>
            <a:ext cx="763441" cy="11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AC6CFCB9-0D72-02AB-EA58-FC3E4C0C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7102" y="4602763"/>
            <a:ext cx="763441" cy="11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Андроновская культура (6 класс)">
            <a:extLst>
              <a:ext uri="{FF2B5EF4-FFF2-40B4-BE49-F238E27FC236}">
                <a16:creationId xmlns:a16="http://schemas.microsoft.com/office/drawing/2014/main" xmlns="" id="{04DF2303-B141-4BB9-795B-10BF5EDF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15" y="3919980"/>
            <a:ext cx="1827232" cy="20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Забавные домашние животные - Забавные зверюшки - Кира-скрап - клипарт и  рамки на прозрачном фоне | Домашнее животное, Анималист, Фото животных">
            <a:extLst>
              <a:ext uri="{FF2B5EF4-FFF2-40B4-BE49-F238E27FC236}">
                <a16:creationId xmlns:a16="http://schemas.microsoft.com/office/drawing/2014/main" xmlns="" id="{64FA07E2-0021-37FC-8268-8D7AEEDA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61" y="3932059"/>
            <a:ext cx="1236096" cy="17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7FCC634-32F4-2EE3-DBFB-7BBD5B299F51}"/>
              </a:ext>
            </a:extLst>
          </p:cNvPr>
          <p:cNvSpPr txBox="1"/>
          <p:nvPr/>
        </p:nvSpPr>
        <p:spPr>
          <a:xfrm>
            <a:off x="4518153" y="5782322"/>
            <a:ext cx="783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3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12E163-ABF0-3701-F39B-2B64A59E6D1E}"/>
              </a:ext>
            </a:extLst>
          </p:cNvPr>
          <p:cNvSpPr txBox="1"/>
          <p:nvPr/>
        </p:nvSpPr>
        <p:spPr>
          <a:xfrm>
            <a:off x="6473033" y="5769768"/>
            <a:ext cx="783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5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F698EE-944D-D41C-E978-B6D8D9AE7462}"/>
              </a:ext>
            </a:extLst>
          </p:cNvPr>
          <p:cNvSpPr txBox="1"/>
          <p:nvPr/>
        </p:nvSpPr>
        <p:spPr>
          <a:xfrm>
            <a:off x="5456081" y="5782322"/>
            <a:ext cx="733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8B1B413-466B-72F3-90B2-32E294028080}"/>
              </a:ext>
            </a:extLst>
          </p:cNvPr>
          <p:cNvSpPr txBox="1"/>
          <p:nvPr/>
        </p:nvSpPr>
        <p:spPr>
          <a:xfrm>
            <a:off x="7172556" y="5782322"/>
            <a:ext cx="733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8B7FA0-8C13-0CF5-3081-B8A78CB6F8B0}"/>
              </a:ext>
            </a:extLst>
          </p:cNvPr>
          <p:cNvSpPr txBox="1"/>
          <p:nvPr/>
        </p:nvSpPr>
        <p:spPr>
          <a:xfrm>
            <a:off x="7766006" y="5715412"/>
            <a:ext cx="449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?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51365E7-E180-5B72-2AE2-36929E1161B3}"/>
              </a:ext>
            </a:extLst>
          </p:cNvPr>
          <p:cNvSpPr/>
          <p:nvPr/>
        </p:nvSpPr>
        <p:spPr>
          <a:xfrm>
            <a:off x="7561727" y="5725469"/>
            <a:ext cx="886359" cy="882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94806" y="487779"/>
            <a:ext cx="8732066" cy="6987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язання</a:t>
            </a:r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8" grpId="0" animBg="1"/>
      <p:bldP spid="30" grpId="0" animBg="1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TextBox 2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349004" y="1415813"/>
            <a:ext cx="3669839" cy="21148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Прослухайте текст. Визначте серед них задачі.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Якщо відповідь «так», покажіть </a:t>
            </a:r>
            <a:r>
              <a:rPr lang="uk-UA" sz="2000" b="1" dirty="0" smtClean="0">
                <a:solidFill>
                  <a:srgbClr val="7030A0"/>
                </a:solidFill>
              </a:rPr>
              <a:t>зелений олівець. </a:t>
            </a:r>
            <a:r>
              <a:rPr lang="uk-UA" sz="2000" b="1" dirty="0">
                <a:solidFill>
                  <a:srgbClr val="7030A0"/>
                </a:solidFill>
              </a:rPr>
              <a:t>Якщо «ні», покажіть </a:t>
            </a:r>
            <a:r>
              <a:rPr lang="uk-UA" sz="2000" b="1" dirty="0" smtClean="0">
                <a:solidFill>
                  <a:srgbClr val="7030A0"/>
                </a:solidFill>
              </a:rPr>
              <a:t>олівець червоного </a:t>
            </a:r>
            <a:r>
              <a:rPr lang="uk-UA" sz="2000" b="1" dirty="0">
                <a:solidFill>
                  <a:srgbClr val="7030A0"/>
                </a:solidFill>
              </a:rPr>
              <a:t>кольору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693663" y="419346"/>
            <a:ext cx="8732066" cy="7491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«Так чи ні»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4" y="3453522"/>
            <a:ext cx="1667925" cy="31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04A22C36-7AD5-A551-D2A7-9A6BF36A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27" y="4426046"/>
            <a:ext cx="2198477" cy="2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Пин содержит это изображение: Mr. Peabody e Sherman">
            <a:extLst>
              <a:ext uri="{FF2B5EF4-FFF2-40B4-BE49-F238E27FC236}">
                <a16:creationId xmlns:a16="http://schemas.microsoft.com/office/drawing/2014/main" xmlns="" id="{3C4E2522-EFEA-DEB3-34B4-7F8DCFCE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" b="97458" l="9746" r="94492">
                        <a14:foregroundMark x1="48305" y1="91525" x2="48305" y2="91525"/>
                        <a14:foregroundMark x1="55508" y1="89407" x2="55508" y2="89407"/>
                        <a14:foregroundMark x1="56780" y1="95339" x2="56780" y2="95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/>
        </p:blipFill>
        <p:spPr bwMode="auto">
          <a:xfrm>
            <a:off x="10131266" y="3671791"/>
            <a:ext cx="1400828" cy="13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94CCFE02-6578-4118-7229-7BCF27FAC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40" y="5142948"/>
            <a:ext cx="618931" cy="20140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E6DBD0E6-E8E4-579E-E8A0-4E34CCE27F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16" y="5142948"/>
            <a:ext cx="549244" cy="20140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0C4FEE3-64E9-B39A-F4B7-5F7303B0AF15}"/>
              </a:ext>
            </a:extLst>
          </p:cNvPr>
          <p:cNvSpPr txBox="1"/>
          <p:nvPr/>
        </p:nvSpPr>
        <p:spPr>
          <a:xfrm>
            <a:off x="4305670" y="1427047"/>
            <a:ext cx="455794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1. На стоянці було 10 машин.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Уранці виїхало 5 машин.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D8837612-6149-5401-59C2-4B550ACECC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03" y="1624225"/>
            <a:ext cx="1025375" cy="43663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9A3735F-4209-9338-3D2B-81900A034C8E}"/>
              </a:ext>
            </a:extLst>
          </p:cNvPr>
          <p:cNvSpPr txBox="1"/>
          <p:nvPr/>
        </p:nvSpPr>
        <p:spPr>
          <a:xfrm>
            <a:off x="4290549" y="2557479"/>
            <a:ext cx="457306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2. На землі лежало 5 каштанів та 2 жолуді. </a:t>
            </a:r>
          </a:p>
          <a:p>
            <a:r>
              <a:rPr lang="uk-UA" sz="2400" b="1" i="1" dirty="0">
                <a:solidFill>
                  <a:schemeClr val="bg1"/>
                </a:solidFill>
              </a:rPr>
              <a:t>Скільки всього плодів лежало на землі?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902962A0-909B-227D-B9A7-42B956EF7B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23" y="3908790"/>
            <a:ext cx="1025375" cy="436640"/>
          </a:xfrm>
          <a:prstGeom prst="rect">
            <a:avLst/>
          </a:prstGeom>
        </p:spPr>
      </p:pic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F204AAA0-B231-0F86-F1D8-73554BC66BED}"/>
              </a:ext>
            </a:extLst>
          </p:cNvPr>
          <p:cNvSpPr/>
          <p:nvPr/>
        </p:nvSpPr>
        <p:spPr>
          <a:xfrm>
            <a:off x="4052529" y="2460661"/>
            <a:ext cx="4811084" cy="849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Прямоугольник 9">
            <a:extLst>
              <a:ext uri="{FF2B5EF4-FFF2-40B4-BE49-F238E27FC236}">
                <a16:creationId xmlns:a16="http://schemas.microsoft.com/office/drawing/2014/main" xmlns="" id="{61A5B957-AFA5-4D1B-F8E8-159EBC0CB5E3}"/>
              </a:ext>
            </a:extLst>
          </p:cNvPr>
          <p:cNvSpPr/>
          <p:nvPr/>
        </p:nvSpPr>
        <p:spPr>
          <a:xfrm>
            <a:off x="8978045" y="2557479"/>
            <a:ext cx="1775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Умова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989A3C65-94E4-AA34-B9D7-C16F72B2A17C}"/>
              </a:ext>
            </a:extLst>
          </p:cNvPr>
          <p:cNvSpPr/>
          <p:nvPr/>
        </p:nvSpPr>
        <p:spPr>
          <a:xfrm>
            <a:off x="4025097" y="3324015"/>
            <a:ext cx="4524539" cy="849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угольник 54">
            <a:extLst>
              <a:ext uri="{FF2B5EF4-FFF2-40B4-BE49-F238E27FC236}">
                <a16:creationId xmlns:a16="http://schemas.microsoft.com/office/drawing/2014/main" xmlns="" id="{629D8659-22E4-24E1-4BA3-4E8316621F82}"/>
              </a:ext>
            </a:extLst>
          </p:cNvPr>
          <p:cNvSpPr/>
          <p:nvPr/>
        </p:nvSpPr>
        <p:spPr>
          <a:xfrm>
            <a:off x="8815926" y="3324015"/>
            <a:ext cx="2199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Запитання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C4FEE3-64E9-B39A-F4B7-5F7303B0AF15}"/>
              </a:ext>
            </a:extLst>
          </p:cNvPr>
          <p:cNvSpPr txBox="1"/>
          <p:nvPr/>
        </p:nvSpPr>
        <p:spPr>
          <a:xfrm>
            <a:off x="2530674" y="4243028"/>
            <a:ext cx="55169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r>
              <a:rPr lang="uk-UA" sz="2400" b="1" dirty="0">
                <a:solidFill>
                  <a:schemeClr val="bg1"/>
                </a:solidFill>
              </a:rPr>
              <a:t>Оленка намалювала 5 квіточок.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Скільки в Мишка залишилося цукерок? 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8837612-6149-5401-59C2-4B550ACECC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20" y="4582321"/>
            <a:ext cx="1025375" cy="436639"/>
          </a:xfrm>
          <a:prstGeom prst="rect">
            <a:avLst/>
          </a:prstGeom>
        </p:spPr>
      </p:pic>
      <p:sp>
        <p:nvSpPr>
          <p:cNvPr id="37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9A82EF5D-2108-5ECF-4579-6608FF37DF6A}"/>
              </a:ext>
            </a:extLst>
          </p:cNvPr>
          <p:cNvSpPr/>
          <p:nvPr/>
        </p:nvSpPr>
        <p:spPr>
          <a:xfrm flipH="1">
            <a:off x="2183922" y="5221882"/>
            <a:ext cx="7201972" cy="12288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У поданому тексті є умова і є запитання. Але цей текст не є задачею, тому що </a:t>
            </a:r>
            <a:r>
              <a:rPr lang="uk-UA" sz="2000" b="1" dirty="0" smtClean="0">
                <a:solidFill>
                  <a:srgbClr val="7030A0"/>
                </a:solidFill>
              </a:rPr>
              <a:t>за даною </a:t>
            </a:r>
            <a:r>
              <a:rPr lang="uk-UA" sz="2000" b="1" dirty="0">
                <a:solidFill>
                  <a:srgbClr val="7030A0"/>
                </a:solidFill>
              </a:rPr>
              <a:t>умовою не можна відповісти на запитання. Запитання задачі має бути пов'язаним з умовою!</a:t>
            </a:r>
          </a:p>
        </p:txBody>
      </p:sp>
    </p:spTree>
    <p:extLst>
      <p:ext uri="{BB962C8B-B14F-4D97-AF65-F5344CB8AC3E}">
        <p14:creationId xmlns:p14="http://schemas.microsoft.com/office/powerpoint/2010/main" val="32058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8" grpId="0" animBg="1"/>
      <p:bldP spid="70" grpId="0"/>
      <p:bldP spid="71" grpId="0" animBg="1"/>
      <p:bldP spid="73" grpId="0"/>
      <p:bldP spid="34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TextBox 3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7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1" y="3560629"/>
            <a:ext cx="1667925" cy="31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04A22C36-7AD5-A551-D2A7-9A6BF36A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27" y="4533047"/>
            <a:ext cx="2198477" cy="2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Пин содержит это изображение: Mr. Peabody e Sherman">
            <a:extLst>
              <a:ext uri="{FF2B5EF4-FFF2-40B4-BE49-F238E27FC236}">
                <a16:creationId xmlns:a16="http://schemas.microsoft.com/office/drawing/2014/main" xmlns="" id="{3C4E2522-EFEA-DEB3-34B4-7F8DCFCE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" b="97458" l="9746" r="94492">
                        <a14:foregroundMark x1="48305" y1="91525" x2="48305" y2="91525"/>
                        <a14:foregroundMark x1="55508" y1="89407" x2="55508" y2="89407"/>
                        <a14:foregroundMark x1="56780" y1="95339" x2="56780" y2="95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/>
        </p:blipFill>
        <p:spPr bwMode="auto">
          <a:xfrm>
            <a:off x="10160351" y="3790812"/>
            <a:ext cx="1400828" cy="13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4CCFE02-6578-4118-7229-7BCF27FAC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40" y="5142948"/>
            <a:ext cx="618931" cy="20140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6DBD0E6-E8E4-579E-E8A0-4E34CCE27F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16" y="5142948"/>
            <a:ext cx="549244" cy="20140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9A3735F-4209-9338-3D2B-81900A034C8E}"/>
              </a:ext>
            </a:extLst>
          </p:cNvPr>
          <p:cNvSpPr txBox="1"/>
          <p:nvPr/>
        </p:nvSpPr>
        <p:spPr>
          <a:xfrm>
            <a:off x="4173508" y="2408728"/>
            <a:ext cx="53020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5. </a:t>
            </a:r>
            <a:r>
              <a:rPr lang="uk-UA" sz="2400" b="1" dirty="0">
                <a:solidFill>
                  <a:schemeClr val="bg1"/>
                </a:solidFill>
              </a:rPr>
              <a:t>До спортивної секції записалося 4 дівчинки, а хлопчиків – на 6 більше. Скільки хлопчиків записалося до спортивної секції?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902962A0-909B-227D-B9A7-42B956EF7B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56" y="4021767"/>
            <a:ext cx="1025375" cy="436640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F204AAA0-B231-0F86-F1D8-73554BC66BED}"/>
              </a:ext>
            </a:extLst>
          </p:cNvPr>
          <p:cNvSpPr/>
          <p:nvPr/>
        </p:nvSpPr>
        <p:spPr>
          <a:xfrm>
            <a:off x="4185416" y="2337175"/>
            <a:ext cx="5129173" cy="926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угольник 9">
            <a:extLst>
              <a:ext uri="{FF2B5EF4-FFF2-40B4-BE49-F238E27FC236}">
                <a16:creationId xmlns:a16="http://schemas.microsoft.com/office/drawing/2014/main" xmlns="" id="{61A5B957-AFA5-4D1B-F8E8-159EBC0CB5E3}"/>
              </a:ext>
            </a:extLst>
          </p:cNvPr>
          <p:cNvSpPr/>
          <p:nvPr/>
        </p:nvSpPr>
        <p:spPr>
          <a:xfrm>
            <a:off x="9538974" y="2618746"/>
            <a:ext cx="1773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Умова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989A3C65-94E4-AA34-B9D7-C16F72B2A17C}"/>
              </a:ext>
            </a:extLst>
          </p:cNvPr>
          <p:cNvSpPr/>
          <p:nvPr/>
        </p:nvSpPr>
        <p:spPr>
          <a:xfrm>
            <a:off x="3952742" y="3129225"/>
            <a:ext cx="4954367" cy="849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угольник 54">
            <a:extLst>
              <a:ext uri="{FF2B5EF4-FFF2-40B4-BE49-F238E27FC236}">
                <a16:creationId xmlns:a16="http://schemas.microsoft.com/office/drawing/2014/main" xmlns="" id="{629D8659-22E4-24E1-4BA3-4E8316621F82}"/>
              </a:ext>
            </a:extLst>
          </p:cNvPr>
          <p:cNvSpPr/>
          <p:nvPr/>
        </p:nvSpPr>
        <p:spPr>
          <a:xfrm>
            <a:off x="9019049" y="3193558"/>
            <a:ext cx="2578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Запитання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693663" y="419346"/>
            <a:ext cx="8732066" cy="7491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«Так чи ні»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349004" y="1415813"/>
            <a:ext cx="3669839" cy="21148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Прослухайте текст. Визначте серед них задачі.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Якщо відповідь «так», покажіть </a:t>
            </a:r>
            <a:r>
              <a:rPr lang="uk-UA" sz="2000" b="1" dirty="0" smtClean="0">
                <a:solidFill>
                  <a:srgbClr val="7030A0"/>
                </a:solidFill>
              </a:rPr>
              <a:t>зелений олівець. </a:t>
            </a:r>
            <a:r>
              <a:rPr lang="uk-UA" sz="2000" b="1" dirty="0">
                <a:solidFill>
                  <a:srgbClr val="7030A0"/>
                </a:solidFill>
              </a:rPr>
              <a:t>Якщо «ні», покажіть </a:t>
            </a:r>
            <a:r>
              <a:rPr lang="uk-UA" sz="2000" b="1" dirty="0" smtClean="0">
                <a:solidFill>
                  <a:srgbClr val="7030A0"/>
                </a:solidFill>
              </a:rPr>
              <a:t>олівець червоного </a:t>
            </a:r>
            <a:r>
              <a:rPr lang="uk-UA" sz="2000" b="1" dirty="0">
                <a:solidFill>
                  <a:srgbClr val="7030A0"/>
                </a:solidFill>
              </a:rPr>
              <a:t>кольору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0C4FEE3-64E9-B39A-F4B7-5F7303B0AF15}"/>
              </a:ext>
            </a:extLst>
          </p:cNvPr>
          <p:cNvSpPr txBox="1"/>
          <p:nvPr/>
        </p:nvSpPr>
        <p:spPr>
          <a:xfrm>
            <a:off x="3254567" y="4117548"/>
            <a:ext cx="406919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6. </a:t>
            </a:r>
            <a:r>
              <a:rPr lang="uk-UA" sz="2400" b="1" dirty="0">
                <a:solidFill>
                  <a:schemeClr val="bg1"/>
                </a:solidFill>
              </a:rPr>
              <a:t>Бабуся напекла пиріжки з вишнями та з капустою.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8837612-6149-5401-59C2-4B550ACECC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46" y="4533046"/>
            <a:ext cx="1025375" cy="4366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9A3735F-4209-9338-3D2B-81900A034C8E}"/>
              </a:ext>
            </a:extLst>
          </p:cNvPr>
          <p:cNvSpPr txBox="1"/>
          <p:nvPr/>
        </p:nvSpPr>
        <p:spPr>
          <a:xfrm>
            <a:off x="2441367" y="5243652"/>
            <a:ext cx="532613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7.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Бабуся напекла 10 </a:t>
            </a:r>
            <a:r>
              <a:rPr lang="uk-UA" sz="2000" b="1" dirty="0">
                <a:solidFill>
                  <a:schemeClr val="bg1"/>
                </a:solidFill>
              </a:rPr>
              <a:t>пиріжків з вишнями, а з капустою – на 2 менше. 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Скільки пиріжків </a:t>
            </a:r>
            <a:r>
              <a:rPr lang="ru-RU" sz="2000" b="1" dirty="0">
                <a:solidFill>
                  <a:schemeClr val="bg1"/>
                </a:solidFill>
              </a:rPr>
              <a:t>з </a:t>
            </a:r>
            <a:r>
              <a:rPr lang="ru-RU" sz="2000" b="1" dirty="0" smtClean="0">
                <a:solidFill>
                  <a:schemeClr val="bg1"/>
                </a:solidFill>
              </a:rPr>
              <a:t>капустою напекла </a:t>
            </a:r>
            <a:r>
              <a:rPr lang="ru-RU" sz="2000" b="1" dirty="0">
                <a:solidFill>
                  <a:schemeClr val="bg1"/>
                </a:solidFill>
              </a:rPr>
              <a:t>бабуся?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02962A0-909B-227D-B9A7-42B956EF7B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77" y="5822675"/>
            <a:ext cx="1025375" cy="436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0C4FEE3-64E9-B39A-F4B7-5F7303B0AF15}"/>
              </a:ext>
            </a:extLst>
          </p:cNvPr>
          <p:cNvSpPr txBox="1"/>
          <p:nvPr/>
        </p:nvSpPr>
        <p:spPr>
          <a:xfrm>
            <a:off x="4245563" y="1487087"/>
            <a:ext cx="455794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4. </a:t>
            </a:r>
            <a:r>
              <a:rPr lang="uk-UA" sz="2400" b="1" dirty="0">
                <a:solidFill>
                  <a:schemeClr val="bg1"/>
                </a:solidFill>
              </a:rPr>
              <a:t>Скільки хлопчиків ходить до спортивної секції?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8837612-6149-5401-59C2-4B550ACECC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30" y="1684265"/>
            <a:ext cx="1025375" cy="4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/>
      <p:bldP spid="60" grpId="0" animBg="1"/>
      <p:bldP spid="80" grpId="0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" y="1611086"/>
            <a:ext cx="1830669" cy="40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721429" y="1270165"/>
            <a:ext cx="7685284" cy="9831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>У </a:t>
            </a:r>
            <a:r>
              <a:rPr lang="ru-RU" dirty="0" err="1" smtClean="0">
                <a:solidFill>
                  <a:srgbClr val="7030A0"/>
                </a:solidFill>
              </a:rPr>
              <a:t>спортивній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залі</a:t>
            </a:r>
            <a:r>
              <a:rPr lang="ru-RU" dirty="0" smtClean="0">
                <a:solidFill>
                  <a:srgbClr val="7030A0"/>
                </a:solidFill>
              </a:rPr>
              <a:t> 5 </a:t>
            </a:r>
            <a:r>
              <a:rPr lang="ru-RU" dirty="0" err="1" smtClean="0">
                <a:solidFill>
                  <a:srgbClr val="7030A0"/>
                </a:solidFill>
              </a:rPr>
              <a:t>дітей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займаються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гімнастикою</a:t>
            </a:r>
            <a:r>
              <a:rPr lang="ru-RU" dirty="0" smtClean="0">
                <a:solidFill>
                  <a:srgbClr val="7030A0"/>
                </a:solidFill>
              </a:rPr>
              <a:t>, а 4 </a:t>
            </a:r>
            <a:r>
              <a:rPr lang="ru-RU" dirty="0" err="1" smtClean="0">
                <a:solidFill>
                  <a:srgbClr val="7030A0"/>
                </a:solidFill>
              </a:rPr>
              <a:t>дітей</a:t>
            </a:r>
            <a:r>
              <a:rPr lang="ru-RU" dirty="0" smtClean="0">
                <a:solidFill>
                  <a:srgbClr val="7030A0"/>
                </a:solidFill>
              </a:rPr>
              <a:t> – карате. </a:t>
            </a:r>
            <a:r>
              <a:rPr lang="ru-RU" dirty="0" err="1" smtClean="0">
                <a:solidFill>
                  <a:srgbClr val="7030A0"/>
                </a:solidFill>
              </a:rPr>
              <a:t>Скільки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всього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дітей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займається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залі</a:t>
            </a:r>
            <a:r>
              <a:rPr lang="ru-RU" dirty="0" smtClean="0">
                <a:solidFill>
                  <a:srgbClr val="7030A0"/>
                </a:solidFill>
              </a:rPr>
              <a:t>?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354485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3 Додавання і віднімання в межах 10\№054 Задача\2023-12-11_162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0" y="2371993"/>
            <a:ext cx="6755182" cy="267897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21429" y="1270165"/>
            <a:ext cx="7685284" cy="9831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err="1" smtClean="0">
                <a:solidFill>
                  <a:srgbClr val="7030A0"/>
                </a:solidFill>
              </a:rPr>
              <a:t>акваріумі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мешкає</a:t>
            </a:r>
            <a:r>
              <a:rPr lang="ru-RU" dirty="0" smtClean="0">
                <a:solidFill>
                  <a:srgbClr val="7030A0"/>
                </a:solidFill>
              </a:rPr>
              <a:t> 4 </a:t>
            </a:r>
            <a:r>
              <a:rPr lang="ru-RU" dirty="0" err="1" smtClean="0">
                <a:solidFill>
                  <a:srgbClr val="7030A0"/>
                </a:solidFill>
              </a:rPr>
              <a:t>рибки</a:t>
            </a:r>
            <a:r>
              <a:rPr lang="ru-RU" dirty="0" smtClean="0">
                <a:solidFill>
                  <a:srgbClr val="7030A0"/>
                </a:solidFill>
              </a:rPr>
              <a:t>. Юрко </a:t>
            </a:r>
            <a:r>
              <a:rPr lang="ru-RU" dirty="0" err="1" smtClean="0">
                <a:solidFill>
                  <a:srgbClr val="7030A0"/>
                </a:solidFill>
              </a:rPr>
              <a:t>помістить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акваріум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ще</a:t>
            </a:r>
            <a:r>
              <a:rPr lang="ru-RU" dirty="0" smtClean="0">
                <a:solidFill>
                  <a:srgbClr val="7030A0"/>
                </a:solidFill>
              </a:rPr>
              <a:t> 3 </a:t>
            </a:r>
            <a:r>
              <a:rPr lang="ru-RU" dirty="0" err="1" smtClean="0">
                <a:solidFill>
                  <a:srgbClr val="7030A0"/>
                </a:solidFill>
              </a:rPr>
              <a:t>рибки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Скільки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рибок</a:t>
            </a:r>
            <a:r>
              <a:rPr lang="ru-RU" dirty="0" smtClean="0">
                <a:solidFill>
                  <a:srgbClr val="7030A0"/>
                </a:solidFill>
              </a:rPr>
              <a:t> стане в </a:t>
            </a:r>
            <a:r>
              <a:rPr lang="ru-RU" dirty="0" err="1" smtClean="0">
                <a:solidFill>
                  <a:srgbClr val="7030A0"/>
                </a:solidFill>
              </a:rPr>
              <a:t>акваріумі</a:t>
            </a:r>
            <a:r>
              <a:rPr lang="ru-RU" dirty="0" smtClean="0">
                <a:solidFill>
                  <a:srgbClr val="7030A0"/>
                </a:solidFill>
              </a:rPr>
              <a:t>?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5487332" y="4625554"/>
            <a:ext cx="2524554" cy="5342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4 =     (д.) 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8709" y="4569525"/>
            <a:ext cx="39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D:\1 клас\2 Матем\1 УРОКИ Листопад\3 Додавання і віднімання в межах 10\№054 Задача\2023-12-11_163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0" y="2250830"/>
            <a:ext cx="6755182" cy="350776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3930675" y="4625554"/>
            <a:ext cx="2524554" cy="5342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3 =     (р.) 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92952" y="4569524"/>
            <a:ext cx="39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01834" y="5112261"/>
            <a:ext cx="39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/>
      <p:bldP spid="37" grpId="0" animBg="1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3 Додавання і віднімання в межах 10\№054 Задача\2023-12-11_165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20" y="1611086"/>
            <a:ext cx="8256357" cy="416174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" y="1611086"/>
            <a:ext cx="1830669" cy="40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354485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071082" y="383925"/>
            <a:ext cx="8732066" cy="9767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Утворення </a:t>
            </a:r>
            <a:r>
              <a:rPr lang="uk-UA" sz="3200" b="1" dirty="0">
                <a:solidFill>
                  <a:schemeClr val="bg1"/>
                </a:solidFill>
              </a:rPr>
              <a:t>задач. Усне розв'язування </a:t>
            </a:r>
          </a:p>
        </p:txBody>
      </p:sp>
      <p:sp>
        <p:nvSpPr>
          <p:cNvPr id="37" name="Прямокутник: округлені кути 1">
            <a:extLst>
              <a:ext uri="{FF2B5EF4-FFF2-40B4-BE49-F238E27FC236}">
                <a16:creationId xmlns:a16="http://schemas.microsoft.com/office/drawing/2014/main" xmlns="" id="{B2413CC4-7877-1783-D24A-8E4092E529B7}"/>
              </a:ext>
            </a:extLst>
          </p:cNvPr>
          <p:cNvSpPr/>
          <p:nvPr/>
        </p:nvSpPr>
        <p:spPr>
          <a:xfrm>
            <a:off x="7628878" y="1611086"/>
            <a:ext cx="3934287" cy="10655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</a:t>
            </a:r>
            <a:r>
              <a:rPr lang="uk-UA" sz="2400" b="1" dirty="0" smtClean="0">
                <a:solidFill>
                  <a:schemeClr val="bg1"/>
                </a:solidFill>
              </a:rPr>
              <a:t>машин залишилося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гаражі?</a:t>
            </a:r>
          </a:p>
        </p:txBody>
      </p:sp>
      <p:sp>
        <p:nvSpPr>
          <p:cNvPr id="38" name="Прямокутник: округлені кути 16">
            <a:extLst>
              <a:ext uri="{FF2B5EF4-FFF2-40B4-BE49-F238E27FC236}">
                <a16:creationId xmlns:a16="http://schemas.microsoft.com/office/drawing/2014/main" xmlns="" id="{EEC0D97C-CE55-3FFD-A5AF-11368DA71C33}"/>
              </a:ext>
            </a:extLst>
          </p:cNvPr>
          <p:cNvSpPr/>
          <p:nvPr/>
        </p:nvSpPr>
        <p:spPr>
          <a:xfrm>
            <a:off x="7628876" y="3205749"/>
            <a:ext cx="3934287" cy="1145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всього дерев у садку?</a:t>
            </a:r>
          </a:p>
        </p:txBody>
      </p:sp>
      <p:sp>
        <p:nvSpPr>
          <p:cNvPr id="39" name="Прямокутник: округлені кути 17">
            <a:extLst>
              <a:ext uri="{FF2B5EF4-FFF2-40B4-BE49-F238E27FC236}">
                <a16:creationId xmlns:a16="http://schemas.microsoft.com/office/drawing/2014/main" xmlns="" id="{23CFB267-B344-3CD2-6DA4-FDD6C09FC025}"/>
              </a:ext>
            </a:extLst>
          </p:cNvPr>
          <p:cNvSpPr/>
          <p:nvPr/>
        </p:nvSpPr>
        <p:spPr>
          <a:xfrm>
            <a:off x="628834" y="1531425"/>
            <a:ext cx="4355977" cy="1145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 гаражі стояло 9 машин.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Уранці виїхало 4 машини.</a:t>
            </a:r>
          </a:p>
        </p:txBody>
      </p:sp>
      <p:sp>
        <p:nvSpPr>
          <p:cNvPr id="40" name="Прямокутник: округлені кути 18">
            <a:extLst>
              <a:ext uri="{FF2B5EF4-FFF2-40B4-BE49-F238E27FC236}">
                <a16:creationId xmlns:a16="http://schemas.microsoft.com/office/drawing/2014/main" xmlns="" id="{347931FF-5E0A-81B0-96CD-49783A51FB99}"/>
              </a:ext>
            </a:extLst>
          </p:cNvPr>
          <p:cNvSpPr/>
          <p:nvPr/>
        </p:nvSpPr>
        <p:spPr>
          <a:xfrm>
            <a:off x="359230" y="3205749"/>
            <a:ext cx="4625582" cy="12845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Марічка купила зошит за 2 </a:t>
            </a:r>
            <a:r>
              <a:rPr lang="uk-UA" sz="2400" b="1" dirty="0" smtClean="0">
                <a:solidFill>
                  <a:schemeClr val="bg1"/>
                </a:solidFill>
              </a:rPr>
              <a:t>гривні, а </a:t>
            </a:r>
            <a:r>
              <a:rPr lang="uk-UA" sz="2400" b="1" dirty="0">
                <a:solidFill>
                  <a:schemeClr val="bg1"/>
                </a:solidFill>
              </a:rPr>
              <a:t>за альбом заплатила на 4 </a:t>
            </a:r>
            <a:r>
              <a:rPr lang="uk-UA" sz="2400" b="1" dirty="0" smtClean="0">
                <a:solidFill>
                  <a:schemeClr val="bg1"/>
                </a:solidFill>
              </a:rPr>
              <a:t>гривні більше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Прямокутник: округлені кути 19">
            <a:extLst>
              <a:ext uri="{FF2B5EF4-FFF2-40B4-BE49-F238E27FC236}">
                <a16:creationId xmlns:a16="http://schemas.microsoft.com/office/drawing/2014/main" xmlns="" id="{105F82C5-95B1-672B-6310-18BA609FB757}"/>
              </a:ext>
            </a:extLst>
          </p:cNvPr>
          <p:cNvSpPr/>
          <p:nvPr/>
        </p:nvSpPr>
        <p:spPr>
          <a:xfrm>
            <a:off x="7628877" y="5043962"/>
            <a:ext cx="3934287" cy="895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коштує альбом?</a:t>
            </a:r>
          </a:p>
        </p:txBody>
      </p:sp>
      <p:sp>
        <p:nvSpPr>
          <p:cNvPr id="42" name="Прямокутник: округлені кути 20">
            <a:extLst>
              <a:ext uri="{FF2B5EF4-FFF2-40B4-BE49-F238E27FC236}">
                <a16:creationId xmlns:a16="http://schemas.microsoft.com/office/drawing/2014/main" xmlns="" id="{127042DB-2EB3-DDA6-5CB4-D7FF16A9B707}"/>
              </a:ext>
            </a:extLst>
          </p:cNvPr>
          <p:cNvSpPr/>
          <p:nvPr/>
        </p:nvSpPr>
        <p:spPr>
          <a:xfrm>
            <a:off x="359230" y="5043961"/>
            <a:ext cx="4625582" cy="8952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 садку 5 яблунь та 4 груші.</a:t>
            </a:r>
          </a:p>
        </p:txBody>
      </p:sp>
      <p:cxnSp>
        <p:nvCxnSpPr>
          <p:cNvPr id="43" name="Пряма зі стрілкою 12">
            <a:extLst>
              <a:ext uri="{FF2B5EF4-FFF2-40B4-BE49-F238E27FC236}">
                <a16:creationId xmlns:a16="http://schemas.microsoft.com/office/drawing/2014/main" xmlns="" id="{58D1D092-3E30-BD61-5F83-BC64826DA4A0}"/>
              </a:ext>
            </a:extLst>
          </p:cNvPr>
          <p:cNvCxnSpPr>
            <a:cxnSpLocks/>
          </p:cNvCxnSpPr>
          <p:nvPr/>
        </p:nvCxnSpPr>
        <p:spPr>
          <a:xfrm>
            <a:off x="5104660" y="2104034"/>
            <a:ext cx="24531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23">
            <a:extLst>
              <a:ext uri="{FF2B5EF4-FFF2-40B4-BE49-F238E27FC236}">
                <a16:creationId xmlns:a16="http://schemas.microsoft.com/office/drawing/2014/main" xmlns="" id="{9A74749D-9DAF-3046-4DCF-B287AE83B456}"/>
              </a:ext>
            </a:extLst>
          </p:cNvPr>
          <p:cNvCxnSpPr>
            <a:cxnSpLocks/>
          </p:cNvCxnSpPr>
          <p:nvPr/>
        </p:nvCxnSpPr>
        <p:spPr>
          <a:xfrm>
            <a:off x="4984812" y="3715263"/>
            <a:ext cx="2506462" cy="1964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25">
            <a:extLst>
              <a:ext uri="{FF2B5EF4-FFF2-40B4-BE49-F238E27FC236}">
                <a16:creationId xmlns:a16="http://schemas.microsoft.com/office/drawing/2014/main" xmlns="" id="{D91EE7DD-A615-B450-713C-0F44E80BE313}"/>
              </a:ext>
            </a:extLst>
          </p:cNvPr>
          <p:cNvCxnSpPr>
            <a:cxnSpLocks/>
          </p:cNvCxnSpPr>
          <p:nvPr/>
        </p:nvCxnSpPr>
        <p:spPr>
          <a:xfrm flipV="1">
            <a:off x="5104660" y="3927900"/>
            <a:ext cx="2432482" cy="18158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1DB6652-97DD-0FC2-D3B4-110404C8F763}"/>
              </a:ext>
            </a:extLst>
          </p:cNvPr>
          <p:cNvSpPr txBox="1"/>
          <p:nvPr/>
        </p:nvSpPr>
        <p:spPr>
          <a:xfrm>
            <a:off x="9769876" y="2682529"/>
            <a:ext cx="179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9 – 4 = 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30D00A5-A4F1-2640-9943-AB2A95E32C1C}"/>
              </a:ext>
            </a:extLst>
          </p:cNvPr>
          <p:cNvSpPr txBox="1"/>
          <p:nvPr/>
        </p:nvSpPr>
        <p:spPr>
          <a:xfrm>
            <a:off x="9913398" y="4312609"/>
            <a:ext cx="150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5 + 4 = 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1FC3C7A-A08F-71A7-DB88-C55294D4C57D}"/>
              </a:ext>
            </a:extLst>
          </p:cNvPr>
          <p:cNvSpPr txBox="1"/>
          <p:nvPr/>
        </p:nvSpPr>
        <p:spPr>
          <a:xfrm>
            <a:off x="10152858" y="5901805"/>
            <a:ext cx="150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2 + 4 = 6</a:t>
            </a:r>
          </a:p>
        </p:txBody>
      </p:sp>
    </p:spTree>
    <p:extLst>
      <p:ext uri="{BB962C8B-B14F-4D97-AF65-F5344CB8AC3E}">
        <p14:creationId xmlns:p14="http://schemas.microsoft.com/office/powerpoint/2010/main" val="25966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18420" y="451576"/>
            <a:ext cx="8732066" cy="7023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4" name="Picture 4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 bwMode="auto">
          <a:xfrm>
            <a:off x="5293132" y="1553564"/>
            <a:ext cx="6142964" cy="4554628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84611" y="2019252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 descr="Muchacha Detrás De La Imagen 1 Del Tema Del Escritorio De La Escuela  Ilustración del Vector - Ilustración de caso, petate: 12279642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9" b="98111" l="2258" r="100000">
                        <a14:foregroundMark x1="41301" y1="22778" x2="41301" y2="22778"/>
                        <a14:foregroundMark x1="53386" y1="21333" x2="53386" y2="2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1512" y="2019252"/>
            <a:ext cx="3560064" cy="42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Школьный клип арт PNG клипарт фон | PNG Pla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"/>
          <a:stretch/>
        </p:blipFill>
        <p:spPr bwMode="auto">
          <a:xfrm>
            <a:off x="9811210" y="4824873"/>
            <a:ext cx="1307893" cy="13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303285" y="2109686"/>
            <a:ext cx="3830270" cy="2962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Клас готовий працювати?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Додавати й віднімати,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Числа й вирази рівняти,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Вчасно руки піднімати,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Щоб складні задачі розв'язати.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21783" y="4192212"/>
            <a:ext cx="924439" cy="3185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кутник: округлені кути 1">
            <a:extLst>
              <a:ext uri="{FF2B5EF4-FFF2-40B4-BE49-F238E27FC236}">
                <a16:creationId xmlns:a16="http://schemas.microsoft.com/office/drawing/2014/main" xmlns="" id="{B2413CC4-7877-1783-D24A-8E4092E529B7}"/>
              </a:ext>
            </a:extLst>
          </p:cNvPr>
          <p:cNvSpPr/>
          <p:nvPr/>
        </p:nvSpPr>
        <p:spPr>
          <a:xfrm>
            <a:off x="7628878" y="1531425"/>
            <a:ext cx="3934287" cy="10593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грибочків знайшов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Петрик?</a:t>
            </a:r>
          </a:p>
        </p:txBody>
      </p:sp>
      <p:sp>
        <p:nvSpPr>
          <p:cNvPr id="30" name="Прямокутник: округлені кути 16">
            <a:extLst>
              <a:ext uri="{FF2B5EF4-FFF2-40B4-BE49-F238E27FC236}">
                <a16:creationId xmlns:a16="http://schemas.microsoft.com/office/drawing/2014/main" xmlns="" id="{EEC0D97C-CE55-3FFD-A5AF-11368DA71C33}"/>
              </a:ext>
            </a:extLst>
          </p:cNvPr>
          <p:cNvSpPr/>
          <p:nvPr/>
        </p:nvSpPr>
        <p:spPr>
          <a:xfrm>
            <a:off x="7550459" y="3219939"/>
            <a:ext cx="3934287" cy="892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машинок стало у Марка?</a:t>
            </a:r>
          </a:p>
        </p:txBody>
      </p:sp>
      <p:sp>
        <p:nvSpPr>
          <p:cNvPr id="31" name="Прямокутник: округлені кути 17">
            <a:extLst>
              <a:ext uri="{FF2B5EF4-FFF2-40B4-BE49-F238E27FC236}">
                <a16:creationId xmlns:a16="http://schemas.microsoft.com/office/drawing/2014/main" xmlns="" id="{23CFB267-B344-3CD2-6DA4-FDD6C09FC025}"/>
              </a:ext>
            </a:extLst>
          </p:cNvPr>
          <p:cNvSpPr/>
          <p:nvPr/>
        </p:nvSpPr>
        <p:spPr>
          <a:xfrm>
            <a:off x="628834" y="1531425"/>
            <a:ext cx="4355977" cy="1145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 галявині розквітло 4 маки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та З ромашки.</a:t>
            </a:r>
          </a:p>
        </p:txBody>
      </p:sp>
      <p:sp>
        <p:nvSpPr>
          <p:cNvPr id="32" name="Прямокутник: округлені кути 18">
            <a:extLst>
              <a:ext uri="{FF2B5EF4-FFF2-40B4-BE49-F238E27FC236}">
                <a16:creationId xmlns:a16="http://schemas.microsoft.com/office/drawing/2014/main" xmlns="" id="{347931FF-5E0A-81B0-96CD-49783A51FB99}"/>
              </a:ext>
            </a:extLst>
          </p:cNvPr>
          <p:cNvSpPr/>
          <p:nvPr/>
        </p:nvSpPr>
        <p:spPr>
          <a:xfrm>
            <a:off x="628833" y="3198167"/>
            <a:ext cx="4355977" cy="1145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Марк мав 6 машинок. На </a:t>
            </a:r>
            <a:r>
              <a:rPr lang="uk-UA" sz="2400" b="1" dirty="0" smtClean="0">
                <a:solidFill>
                  <a:schemeClr val="bg1"/>
                </a:solidFill>
              </a:rPr>
              <a:t>день народження </a:t>
            </a:r>
            <a:r>
              <a:rPr lang="uk-UA" sz="2400" b="1" dirty="0">
                <a:solidFill>
                  <a:schemeClr val="bg1"/>
                </a:solidFill>
              </a:rPr>
              <a:t>йому </a:t>
            </a:r>
            <a:r>
              <a:rPr lang="uk-UA" sz="2400" b="1" dirty="0" smtClean="0">
                <a:solidFill>
                  <a:schemeClr val="bg1"/>
                </a:solidFill>
              </a:rPr>
              <a:t>подарували ще </a:t>
            </a:r>
            <a:r>
              <a:rPr lang="uk-UA" sz="2400" b="1" dirty="0">
                <a:solidFill>
                  <a:schemeClr val="bg1"/>
                </a:solidFill>
              </a:rPr>
              <a:t>З машинки.</a:t>
            </a:r>
          </a:p>
        </p:txBody>
      </p:sp>
      <p:sp>
        <p:nvSpPr>
          <p:cNvPr id="33" name="Прямокутник: округлені кути 19">
            <a:extLst>
              <a:ext uri="{FF2B5EF4-FFF2-40B4-BE49-F238E27FC236}">
                <a16:creationId xmlns:a16="http://schemas.microsoft.com/office/drawing/2014/main" xmlns="" id="{105F82C5-95B1-672B-6310-18BA609FB757}"/>
              </a:ext>
            </a:extLst>
          </p:cNvPr>
          <p:cNvSpPr/>
          <p:nvPr/>
        </p:nvSpPr>
        <p:spPr>
          <a:xfrm>
            <a:off x="7628877" y="4869908"/>
            <a:ext cx="3934287" cy="1145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 скільки більше </a:t>
            </a:r>
            <a:r>
              <a:rPr lang="uk-UA" sz="2400" b="1" dirty="0" err="1" smtClean="0">
                <a:solidFill>
                  <a:schemeClr val="bg1"/>
                </a:solidFill>
              </a:rPr>
              <a:t>розквітло</a:t>
            </a:r>
            <a:r>
              <a:rPr lang="uk-UA" sz="2400" b="1" dirty="0" smtClean="0">
                <a:solidFill>
                  <a:schemeClr val="bg1"/>
                </a:solidFill>
              </a:rPr>
              <a:t> маків</a:t>
            </a:r>
            <a:r>
              <a:rPr lang="uk-UA" sz="2400" b="1" dirty="0">
                <a:solidFill>
                  <a:schemeClr val="bg1"/>
                </a:solidFill>
              </a:rPr>
              <a:t>, ніж ромашок?</a:t>
            </a:r>
          </a:p>
        </p:txBody>
      </p:sp>
      <p:sp>
        <p:nvSpPr>
          <p:cNvPr id="34" name="Прямокутник: округлені кути 20">
            <a:extLst>
              <a:ext uri="{FF2B5EF4-FFF2-40B4-BE49-F238E27FC236}">
                <a16:creationId xmlns:a16="http://schemas.microsoft.com/office/drawing/2014/main" xmlns="" id="{127042DB-2EB3-DDA6-5CB4-D7FF16A9B707}"/>
              </a:ext>
            </a:extLst>
          </p:cNvPr>
          <p:cNvSpPr/>
          <p:nvPr/>
        </p:nvSpPr>
        <p:spPr>
          <a:xfrm>
            <a:off x="541748" y="4869908"/>
            <a:ext cx="4355977" cy="1145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Катруся знайшла 5 грибочків,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 Петрик – на 4 менше.</a:t>
            </a:r>
          </a:p>
        </p:txBody>
      </p:sp>
      <p:cxnSp>
        <p:nvCxnSpPr>
          <p:cNvPr id="44" name="Пряма зі стрілкою 12">
            <a:extLst>
              <a:ext uri="{FF2B5EF4-FFF2-40B4-BE49-F238E27FC236}">
                <a16:creationId xmlns:a16="http://schemas.microsoft.com/office/drawing/2014/main" xmlns="" id="{58D1D092-3E30-BD61-5F83-BC64826DA4A0}"/>
              </a:ext>
            </a:extLst>
          </p:cNvPr>
          <p:cNvCxnSpPr>
            <a:cxnSpLocks/>
          </p:cNvCxnSpPr>
          <p:nvPr/>
        </p:nvCxnSpPr>
        <p:spPr>
          <a:xfrm>
            <a:off x="5104660" y="2104034"/>
            <a:ext cx="2445799" cy="3797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23">
            <a:extLst>
              <a:ext uri="{FF2B5EF4-FFF2-40B4-BE49-F238E27FC236}">
                <a16:creationId xmlns:a16="http://schemas.microsoft.com/office/drawing/2014/main" xmlns="" id="{9A74749D-9DAF-3046-4DCF-B287AE83B456}"/>
              </a:ext>
            </a:extLst>
          </p:cNvPr>
          <p:cNvCxnSpPr>
            <a:cxnSpLocks/>
          </p:cNvCxnSpPr>
          <p:nvPr/>
        </p:nvCxnSpPr>
        <p:spPr>
          <a:xfrm>
            <a:off x="5051394" y="3744169"/>
            <a:ext cx="2432482" cy="26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25">
            <a:extLst>
              <a:ext uri="{FF2B5EF4-FFF2-40B4-BE49-F238E27FC236}">
                <a16:creationId xmlns:a16="http://schemas.microsoft.com/office/drawing/2014/main" xmlns="" id="{D91EE7DD-A615-B450-713C-0F44E80BE313}"/>
              </a:ext>
            </a:extLst>
          </p:cNvPr>
          <p:cNvCxnSpPr>
            <a:cxnSpLocks/>
          </p:cNvCxnSpPr>
          <p:nvPr/>
        </p:nvCxnSpPr>
        <p:spPr>
          <a:xfrm flipV="1">
            <a:off x="5051394" y="2104034"/>
            <a:ext cx="2432482" cy="3686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1DB6652-97DD-0FC2-D3B4-110404C8F763}"/>
              </a:ext>
            </a:extLst>
          </p:cNvPr>
          <p:cNvSpPr txBox="1"/>
          <p:nvPr/>
        </p:nvSpPr>
        <p:spPr>
          <a:xfrm>
            <a:off x="9914876" y="2492829"/>
            <a:ext cx="156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5 – 4 =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30D00A5-A4F1-2640-9943-AB2A95E32C1C}"/>
              </a:ext>
            </a:extLst>
          </p:cNvPr>
          <p:cNvSpPr txBox="1"/>
          <p:nvPr/>
        </p:nvSpPr>
        <p:spPr>
          <a:xfrm>
            <a:off x="10201922" y="4112554"/>
            <a:ext cx="150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6 + 3 = 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1FC3C7A-A08F-71A7-DB88-C55294D4C57D}"/>
              </a:ext>
            </a:extLst>
          </p:cNvPr>
          <p:cNvSpPr txBox="1"/>
          <p:nvPr/>
        </p:nvSpPr>
        <p:spPr>
          <a:xfrm>
            <a:off x="10294373" y="5901805"/>
            <a:ext cx="150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4 – 3 =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1082" y="383925"/>
            <a:ext cx="8732066" cy="9767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Утворення </a:t>
            </a:r>
            <a:r>
              <a:rPr lang="uk-UA" sz="3200" b="1" dirty="0">
                <a:solidFill>
                  <a:schemeClr val="bg1"/>
                </a:solidFill>
              </a:rPr>
              <a:t>задач. Усне розв'язування </a:t>
            </a:r>
          </a:p>
        </p:txBody>
      </p:sp>
    </p:spTree>
    <p:extLst>
      <p:ext uri="{BB962C8B-B14F-4D97-AF65-F5344CB8AC3E}">
        <p14:creationId xmlns:p14="http://schemas.microsoft.com/office/powerpoint/2010/main" val="5472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1542361" y="607483"/>
            <a:ext cx="9126284" cy="8908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Склади задачу за малюнком та </a:t>
            </a:r>
            <a:r>
              <a:rPr lang="uk-UA" sz="3600" b="1" dirty="0" err="1">
                <a:solidFill>
                  <a:schemeClr val="bg1"/>
                </a:solidFill>
              </a:rPr>
              <a:t>розв</a:t>
            </a:r>
            <a:r>
              <a:rPr lang="en-US" sz="3600" b="1" dirty="0">
                <a:solidFill>
                  <a:schemeClr val="bg1"/>
                </a:solidFill>
              </a:rPr>
              <a:t>’</a:t>
            </a:r>
            <a:r>
              <a:rPr lang="uk-UA" sz="3600" b="1" dirty="0" err="1">
                <a:solidFill>
                  <a:schemeClr val="bg1"/>
                </a:solidFill>
              </a:rPr>
              <a:t>яжи</a:t>
            </a:r>
            <a:r>
              <a:rPr lang="uk-UA" sz="3600" b="1" dirty="0">
                <a:solidFill>
                  <a:schemeClr val="bg1"/>
                </a:solidFill>
              </a:rPr>
              <a:t> її.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2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645" y="620773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112141" y="4439345"/>
            <a:ext cx="2920032" cy="5585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+ 3 = 6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37130"/>
          <a:stretch/>
        </p:blipFill>
        <p:spPr>
          <a:xfrm>
            <a:off x="427138" y="1763126"/>
            <a:ext cx="3341485" cy="2567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0" y="1763126"/>
            <a:ext cx="5114347" cy="2578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37118"/>
          <a:stretch/>
        </p:blipFill>
        <p:spPr>
          <a:xfrm>
            <a:off x="5698618" y="2651015"/>
            <a:ext cx="2995150" cy="2631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618" y="2651015"/>
            <a:ext cx="4779146" cy="2661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345086" y="5462807"/>
            <a:ext cx="3019251" cy="558569"/>
          </a:xfrm>
          <a:prstGeom prst="round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+ 4 = 6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0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389966" y="1456402"/>
            <a:ext cx="4160586" cy="480804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20710" y="494529"/>
            <a:ext cx="8732066" cy="7573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«Панда-дослідник»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92">
                        <a14:foregroundMark x1="30986" y1="86732" x2="30986" y2="86732"/>
                        <a14:foregroundMark x1="66549" y1="24816" x2="66549" y2="24816"/>
                        <a14:foregroundMark x1="44014" y1="25307" x2="44014" y2="25307"/>
                        <a14:foregroundMark x1="50704" y1="33907" x2="50704" y2="33907"/>
                        <a14:foregroundMark x1="56338" y1="35872" x2="56338" y2="35872"/>
                        <a14:foregroundMark x1="60915" y1="13022" x2="60915" y2="13022"/>
                        <a14:foregroundMark x1="45423" y1="23096" x2="45423" y2="23096"/>
                        <a14:foregroundMark x1="43662" y1="30713" x2="43662" y2="30713"/>
                        <a14:foregroundMark x1="56690" y1="40295" x2="56690" y2="40295"/>
                        <a14:foregroundMark x1="68662" y1="29730" x2="68662" y2="29730"/>
                        <a14:foregroundMark x1="76056" y1="34644" x2="76056" y2="34644"/>
                        <a14:foregroundMark x1="43310" y1="76167" x2="43310" y2="76167"/>
                        <a14:foregroundMark x1="35563" y1="30958" x2="35563" y2="30958"/>
                        <a14:foregroundMark x1="58099" y1="31695" x2="58099" y2="31695"/>
                        <a14:foregroundMark x1="34155" y1="25061" x2="34155" y2="25061"/>
                        <a14:foregroundMark x1="54930" y1="21376" x2="54930" y2="21376"/>
                        <a14:foregroundMark x1="62676" y1="36118" x2="62676" y2="36118"/>
                        <a14:foregroundMark x1="45070" y1="36855" x2="45070" y2="36855"/>
                        <a14:foregroundMark x1="45775" y1="74693" x2="45775" y2="74693"/>
                        <a14:foregroundMark x1="42606" y1="65848" x2="42606" y2="65848"/>
                        <a14:foregroundMark x1="77113" y1="30958" x2="77113" y2="30958"/>
                        <a14:foregroundMark x1="77465" y1="21622" x2="77465" y2="21622"/>
                        <a14:foregroundMark x1="61268" y1="18182" x2="61268" y2="18182"/>
                        <a14:foregroundMark x1="34155" y1="24079" x2="34155" y2="24079"/>
                        <a14:foregroundMark x1="32746" y1="34152" x2="32746" y2="34152"/>
                        <a14:foregroundMark x1="45070" y1="40049" x2="45070" y2="40049"/>
                        <a14:foregroundMark x1="36268" y1="38084" x2="36268" y2="38084"/>
                        <a14:foregroundMark x1="29930" y1="27518" x2="29930" y2="27518"/>
                        <a14:foregroundMark x1="40845" y1="6634" x2="40845" y2="6634"/>
                        <a14:foregroundMark x1="35563" y1="69287" x2="35563" y2="69287"/>
                        <a14:foregroundMark x1="38028" y1="21130" x2="38028" y2="21130"/>
                        <a14:foregroundMark x1="53873" y1="79115" x2="53873" y2="79115"/>
                        <a14:foregroundMark x1="54577" y1="70270" x2="54577" y2="70270"/>
                        <a14:foregroundMark x1="32746" y1="65111" x2="32746" y2="65111"/>
                        <a14:foregroundMark x1="29930" y1="71253" x2="29930" y2="71253"/>
                        <a14:foregroundMark x1="36972" y1="59459" x2="36972" y2="59459"/>
                        <a14:foregroundMark x1="47887" y1="81572" x2="47887" y2="81572"/>
                        <a14:foregroundMark x1="34859" y1="75921" x2="34859" y2="75921"/>
                        <a14:foregroundMark x1="76056" y1="40541" x2="76056" y2="40541"/>
                        <a14:foregroundMark x1="70423" y1="62408" x2="70423" y2="62408"/>
                        <a14:foregroundMark x1="26761" y1="28010" x2="26761" y2="28010"/>
                        <a14:foregroundMark x1="25352" y1="29238" x2="25352" y2="29238"/>
                        <a14:foregroundMark x1="26761" y1="35872" x2="26761" y2="3587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26" y="1774111"/>
            <a:ext cx="2911612" cy="4172627"/>
          </a:xfrm>
          <a:prstGeom prst="rect">
            <a:avLst/>
          </a:prstGeom>
        </p:spPr>
      </p:pic>
      <p:pic>
        <p:nvPicPr>
          <p:cNvPr id="31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296094" y="212172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Про що ви дізналися на уроці?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784272" y="2240991"/>
            <a:ext cx="295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Що навчилися робити?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296094" y="468723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Що сподобалося на уроці найбільше?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784271" y="4703560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 яких частин складається задача?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Цікава математика: вивчаємо геометричні фігури — Журнал «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9" y="1657573"/>
            <a:ext cx="8832075" cy="44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61588" y="548009"/>
            <a:ext cx="8832075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Налаштування «Геометричний </a:t>
            </a:r>
            <a:r>
              <a:rPr lang="uk-UA" sz="2800" b="1" dirty="0"/>
              <a:t>настрій». </a:t>
            </a:r>
            <a:endParaRPr lang="uk-UA" sz="2800" b="1" dirty="0" smtClean="0"/>
          </a:p>
          <a:p>
            <a:pPr algn="ctr"/>
            <a:r>
              <a:rPr lang="uk-UA" sz="2800" b="1" dirty="0" err="1" smtClean="0"/>
              <a:t>Обери</a:t>
            </a:r>
            <a:r>
              <a:rPr lang="uk-UA" sz="2800" b="1" dirty="0" smtClean="0"/>
              <a:t> </a:t>
            </a:r>
            <a:r>
              <a:rPr lang="uk-UA" sz="2800" b="1" dirty="0"/>
              <a:t>емотикон, який відповідає твоєму </a:t>
            </a:r>
            <a:r>
              <a:rPr lang="uk-UA" sz="2800" b="1" dirty="0" smtClean="0"/>
              <a:t>настрою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0162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35006" y="597658"/>
            <a:ext cx="8732066" cy="7605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«Фокус»</a:t>
            </a:r>
          </a:p>
        </p:txBody>
      </p:sp>
      <p:pic>
        <p:nvPicPr>
          <p:cNvPr id="18" name="Picture 4" descr="Векторная графика Зайчик клипарт: картинки, рисунки | Скачать векторы  Зайчик клипарт на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58" y="1606232"/>
            <a:ext cx="1549567" cy="22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02249" y="2919539"/>
            <a:ext cx="539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252148" y="1290614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461705" y="2282639"/>
            <a:ext cx="172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6" descr="Мультяшная прелестная белка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53" y="1599478"/>
            <a:ext cx="1337407" cy="16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6001039" y="2738687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155082" y="2748419"/>
            <a:ext cx="539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8" descr="Фото на белом фоне без регистрации (большая коллекция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31" y="1958470"/>
            <a:ext cx="1700540" cy="16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9792964" y="2482674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787192" y="2534818"/>
            <a:ext cx="838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10" descr="Ходит ёжик по тропинке… (коллективная работа детей гр.7) – МБДОУ &quot;Детский  сад № 185 &quot;Юбилейный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41" y="3978886"/>
            <a:ext cx="1690719" cy="22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4024463" y="5081037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042522" y="5106032"/>
            <a:ext cx="886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12" descr="Пин на доске ICO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96" y="4513814"/>
            <a:ext cx="1534601" cy="16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8060014" y="5384135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089076" y="5393537"/>
            <a:ext cx="8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4304118" y="1358180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8249195" y="1358180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6363037" y="3865076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2430785" y="3890605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592653" y="2157623"/>
            <a:ext cx="1337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+ 5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44122" y="2299185"/>
            <a:ext cx="172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+ 5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90614" y="4795075"/>
            <a:ext cx="172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1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6393" y="4818866"/>
            <a:ext cx="172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4" descr="шерман">
            <a:extLst>
              <a:ext uri="{FF2B5EF4-FFF2-40B4-BE49-F238E27FC236}">
                <a16:creationId xmlns:a16="http://schemas.microsoft.com/office/drawing/2014/main" xmlns="" id="{9C7C1A90-712F-D7DE-4626-A04132CEC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59" y="4247144"/>
            <a:ext cx="1468192" cy="17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Попугай: векторная графика, изображения, рисунки | Скачать Попугай вектор  на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29" y="4405048"/>
            <a:ext cx="1524412" cy="20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лый Хомяк, Векторные Иллюстрации На Белом Фоне Клипарт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145" y="1863593"/>
            <a:ext cx="1447616" cy="16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рисунки собака с щенками. | Милые щенки, Милый мультфильм, Собач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0" y="1863594"/>
            <a:ext cx="1495521" cy="17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34" y="1752600"/>
            <a:ext cx="1550726" cy="19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1850542" y="2835773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037417" y="2883585"/>
            <a:ext cx="539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385883" y="1418493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10622" y="2312611"/>
            <a:ext cx="172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001039" y="2738687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035589" y="2748419"/>
            <a:ext cx="799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792964" y="2482674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9787192" y="2534818"/>
            <a:ext cx="838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867772" y="5114187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905136" y="5116309"/>
            <a:ext cx="886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991476" y="5546475"/>
            <a:ext cx="843000" cy="8490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991476" y="5554532"/>
            <a:ext cx="8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4603235" y="1370681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8199770" y="1359935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6313613" y="3827642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Шляпа фокусника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14915" r="4996" b="8374"/>
          <a:stretch/>
        </p:blipFill>
        <p:spPr bwMode="auto">
          <a:xfrm>
            <a:off x="2577004" y="3791319"/>
            <a:ext cx="3772315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035589" y="2242291"/>
            <a:ext cx="1349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+ 3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61223" y="2259821"/>
            <a:ext cx="172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5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6366" y="4924626"/>
            <a:ext cx="172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6868" y="4785091"/>
            <a:ext cx="1438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+ 1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5006" y="597658"/>
            <a:ext cx="8732066" cy="7605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«Фокус»</a:t>
            </a:r>
          </a:p>
        </p:txBody>
      </p:sp>
    </p:spTree>
    <p:extLst>
      <p:ext uri="{BB962C8B-B14F-4D97-AF65-F5344CB8AC3E}">
        <p14:creationId xmlns:p14="http://schemas.microsoft.com/office/powerpoint/2010/main" val="8989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2057" y="389939"/>
            <a:ext cx="8732066" cy="7748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«Намисто»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928915" y="1438034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653652" y="1781045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188637" y="1536969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470802" y="160675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7000062" y="167744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25955" y="1527940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4407959" y="142928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01229" y="1484056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C08FE8-0A15-78F3-6080-CF376D618298}"/>
              </a:ext>
            </a:extLst>
          </p:cNvPr>
          <p:cNvSpPr txBox="1"/>
          <p:nvPr/>
        </p:nvSpPr>
        <p:spPr>
          <a:xfrm>
            <a:off x="3411621" y="1639332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0C109E-D6B7-F831-F9C2-90BD77B184A8}"/>
              </a:ext>
            </a:extLst>
          </p:cNvPr>
          <p:cNvSpPr txBox="1"/>
          <p:nvPr/>
        </p:nvSpPr>
        <p:spPr>
          <a:xfrm>
            <a:off x="4729827" y="145903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489EE3-2521-40CB-48AF-D4743D4083E0}"/>
              </a:ext>
            </a:extLst>
          </p:cNvPr>
          <p:cNvSpPr txBox="1"/>
          <p:nvPr/>
        </p:nvSpPr>
        <p:spPr>
          <a:xfrm>
            <a:off x="6028883" y="178104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FE8CB57-C632-F2F5-5C6D-D4846A1B7BC5}"/>
              </a:ext>
            </a:extLst>
          </p:cNvPr>
          <p:cNvSpPr txBox="1"/>
          <p:nvPr/>
        </p:nvSpPr>
        <p:spPr>
          <a:xfrm>
            <a:off x="7126974" y="1738955"/>
            <a:ext cx="83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C79B74-100B-63ED-622A-959BBC2F2AFD}"/>
              </a:ext>
            </a:extLst>
          </p:cNvPr>
          <p:cNvSpPr txBox="1"/>
          <p:nvPr/>
        </p:nvSpPr>
        <p:spPr>
          <a:xfrm>
            <a:off x="8707458" y="168335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D77736-04F4-6968-1CEA-6747BC32DE3A}"/>
              </a:ext>
            </a:extLst>
          </p:cNvPr>
          <p:cNvSpPr txBox="1"/>
          <p:nvPr/>
        </p:nvSpPr>
        <p:spPr>
          <a:xfrm>
            <a:off x="10210807" y="1608927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AE91C8D-F601-361D-3CE6-4FB9B975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829994" y="304123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F37F489-D035-BF48-13B0-F7AD3772E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2938607" y="3434843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52567C1-ED49-3223-A50B-E1EC8DE96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242779" y="3356345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1F4E13-ED66-2C75-8AC5-A542E9AD9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408182" y="3583171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486A108-944E-E6F3-ED7A-C4A1099CA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587701" y="322521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6D8C7F2-8901-D4DD-B39C-186FACE9B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798767" y="3390611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E18A469-744E-8A45-D86D-F9ED42159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68829" y="3246115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8C7D5AA-FAFE-A98B-9EA2-7BC2B72EA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247637" y="3359545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2FEB391-F3E8-7AD0-D143-1DB646FC4F6B}"/>
              </a:ext>
            </a:extLst>
          </p:cNvPr>
          <p:cNvSpPr txBox="1"/>
          <p:nvPr/>
        </p:nvSpPr>
        <p:spPr>
          <a:xfrm>
            <a:off x="2001494" y="3041534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4E85D9E-364A-8FA8-5F26-9B9BC198D7DF}"/>
              </a:ext>
            </a:extLst>
          </p:cNvPr>
          <p:cNvSpPr txBox="1"/>
          <p:nvPr/>
        </p:nvSpPr>
        <p:spPr>
          <a:xfrm>
            <a:off x="3172028" y="346705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EF0987-A33D-2804-2675-77A2025F5F00}"/>
              </a:ext>
            </a:extLst>
          </p:cNvPr>
          <p:cNvSpPr txBox="1"/>
          <p:nvPr/>
        </p:nvSpPr>
        <p:spPr>
          <a:xfrm>
            <a:off x="4521294" y="344732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E9FD3C2-81D0-3314-0FAD-A3B95F2612E2}"/>
              </a:ext>
            </a:extLst>
          </p:cNvPr>
          <p:cNvSpPr txBox="1"/>
          <p:nvPr/>
        </p:nvSpPr>
        <p:spPr>
          <a:xfrm>
            <a:off x="5707903" y="359797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506EC78-EB10-7CD1-6073-98EB8466E737}"/>
              </a:ext>
            </a:extLst>
          </p:cNvPr>
          <p:cNvSpPr txBox="1"/>
          <p:nvPr/>
        </p:nvSpPr>
        <p:spPr>
          <a:xfrm>
            <a:off x="6890208" y="3297909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4C0203B-9786-4A2C-52C3-C0629FA792CD}"/>
              </a:ext>
            </a:extLst>
          </p:cNvPr>
          <p:cNvSpPr txBox="1"/>
          <p:nvPr/>
        </p:nvSpPr>
        <p:spPr>
          <a:xfrm>
            <a:off x="8049432" y="343484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1BD0D7B-8474-1266-91DB-6A980852104C}"/>
              </a:ext>
            </a:extLst>
          </p:cNvPr>
          <p:cNvSpPr txBox="1"/>
          <p:nvPr/>
        </p:nvSpPr>
        <p:spPr>
          <a:xfrm>
            <a:off x="9336982" y="3314966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CE30350-17DB-6F12-EB08-458DE348877D}"/>
              </a:ext>
            </a:extLst>
          </p:cNvPr>
          <p:cNvSpPr txBox="1"/>
          <p:nvPr/>
        </p:nvSpPr>
        <p:spPr>
          <a:xfrm>
            <a:off x="10554994" y="3378106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2A6A0E2-AB94-9D87-7CD6-10D0F0FFA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168549" y="509367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86AF0D6-2E0B-2A78-E568-EEBABFF8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386345" y="5329460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B681058-888A-6C02-1493-0D7F95C1C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577133" y="5254258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595E2EB-4177-B614-D6B3-4D4E61527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816494" y="5196769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89C6232-6F12-A76F-85E1-717507E5C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6936214" y="5520947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CDC3CBF-7CA2-FD8A-B5B7-DEC8BF72E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992891" y="534089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F180C7F-A31A-68C4-700F-F0734053FD11}"/>
              </a:ext>
            </a:extLst>
          </p:cNvPr>
          <p:cNvSpPr txBox="1"/>
          <p:nvPr/>
        </p:nvSpPr>
        <p:spPr>
          <a:xfrm>
            <a:off x="2457253" y="5174553"/>
            <a:ext cx="60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07C966A-FCE3-4992-9CD2-616EBD32CF06}"/>
              </a:ext>
            </a:extLst>
          </p:cNvPr>
          <p:cNvSpPr txBox="1"/>
          <p:nvPr/>
        </p:nvSpPr>
        <p:spPr>
          <a:xfrm>
            <a:off x="3603611" y="5370452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2BB0443-7E91-C131-9324-621DCDDA43AB}"/>
              </a:ext>
            </a:extLst>
          </p:cNvPr>
          <p:cNvSpPr txBox="1"/>
          <p:nvPr/>
        </p:nvSpPr>
        <p:spPr>
          <a:xfrm>
            <a:off x="4851421" y="5329460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6C4F5ED-EC5E-A18A-7F0F-D6653B04E59D}"/>
              </a:ext>
            </a:extLst>
          </p:cNvPr>
          <p:cNvSpPr txBox="1"/>
          <p:nvPr/>
        </p:nvSpPr>
        <p:spPr>
          <a:xfrm>
            <a:off x="6091469" y="5314662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C93AB80-CC2B-65BD-DEBE-8916FE5B8CFF}"/>
              </a:ext>
            </a:extLst>
          </p:cNvPr>
          <p:cNvSpPr txBox="1"/>
          <p:nvPr/>
        </p:nvSpPr>
        <p:spPr>
          <a:xfrm>
            <a:off x="7154681" y="5590052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E2A3433-2E0C-C5EB-6DC2-7931AE8A3507}"/>
              </a:ext>
            </a:extLst>
          </p:cNvPr>
          <p:cNvSpPr txBox="1"/>
          <p:nvPr/>
        </p:nvSpPr>
        <p:spPr>
          <a:xfrm>
            <a:off x="8308264" y="5363919"/>
            <a:ext cx="45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B018248-B4D5-84B2-FADA-635D46D51453}"/>
              </a:ext>
            </a:extLst>
          </p:cNvPr>
          <p:cNvSpPr txBox="1"/>
          <p:nvPr/>
        </p:nvSpPr>
        <p:spPr>
          <a:xfrm>
            <a:off x="2796882" y="1400173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07E54CF-960A-4F21-417A-67F8BACD2849}"/>
              </a:ext>
            </a:extLst>
          </p:cNvPr>
          <p:cNvSpPr txBox="1"/>
          <p:nvPr/>
        </p:nvSpPr>
        <p:spPr>
          <a:xfrm>
            <a:off x="3986922" y="1444829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DCBC6E1-5758-E7F6-1F0F-EB276ACFC5AA}"/>
              </a:ext>
            </a:extLst>
          </p:cNvPr>
          <p:cNvSpPr txBox="1"/>
          <p:nvPr/>
        </p:nvSpPr>
        <p:spPr>
          <a:xfrm>
            <a:off x="5345267" y="1589490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91C95BC-2B80-397D-6D02-4B6EF6C3FD73}"/>
              </a:ext>
            </a:extLst>
          </p:cNvPr>
          <p:cNvSpPr txBox="1"/>
          <p:nvPr/>
        </p:nvSpPr>
        <p:spPr>
          <a:xfrm>
            <a:off x="6588564" y="1706192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E3193F1-38D9-7E6C-2B24-D8E377354514}"/>
              </a:ext>
            </a:extLst>
          </p:cNvPr>
          <p:cNvSpPr txBox="1"/>
          <p:nvPr/>
        </p:nvSpPr>
        <p:spPr>
          <a:xfrm>
            <a:off x="7999374" y="1633318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EA00A75-8B13-544A-2B69-8E540B769E45}"/>
              </a:ext>
            </a:extLst>
          </p:cNvPr>
          <p:cNvSpPr txBox="1"/>
          <p:nvPr/>
        </p:nvSpPr>
        <p:spPr>
          <a:xfrm>
            <a:off x="9456572" y="1674227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09B21C1-3A38-1B2E-9276-D999BF55776E}"/>
              </a:ext>
            </a:extLst>
          </p:cNvPr>
          <p:cNvSpPr txBox="1"/>
          <p:nvPr/>
        </p:nvSpPr>
        <p:spPr>
          <a:xfrm>
            <a:off x="2727436" y="3197734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A5BC329-3034-21D0-4635-85A616EE13E7}"/>
              </a:ext>
            </a:extLst>
          </p:cNvPr>
          <p:cNvSpPr txBox="1"/>
          <p:nvPr/>
        </p:nvSpPr>
        <p:spPr>
          <a:xfrm>
            <a:off x="3890363" y="3401651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6C4F47C-BABF-EC5B-BE5B-BC05D8A19345}"/>
              </a:ext>
            </a:extLst>
          </p:cNvPr>
          <p:cNvSpPr txBox="1"/>
          <p:nvPr/>
        </p:nvSpPr>
        <p:spPr>
          <a:xfrm>
            <a:off x="5105814" y="3398637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01CBE08-A7DC-5ED6-627F-416D2B040315}"/>
              </a:ext>
            </a:extLst>
          </p:cNvPr>
          <p:cNvSpPr txBox="1"/>
          <p:nvPr/>
        </p:nvSpPr>
        <p:spPr>
          <a:xfrm>
            <a:off x="6138090" y="3290959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DC8A993-9237-904C-634B-C4EB198B8BC8}"/>
              </a:ext>
            </a:extLst>
          </p:cNvPr>
          <p:cNvSpPr txBox="1"/>
          <p:nvPr/>
        </p:nvSpPr>
        <p:spPr>
          <a:xfrm>
            <a:off x="7529572" y="3268160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7D173BC-363A-1CAB-9FB1-3257BE7FE44B}"/>
              </a:ext>
            </a:extLst>
          </p:cNvPr>
          <p:cNvSpPr txBox="1"/>
          <p:nvPr/>
        </p:nvSpPr>
        <p:spPr>
          <a:xfrm>
            <a:off x="8594883" y="3224895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C6B563F-622D-CC05-D390-04D3469A9EF9}"/>
              </a:ext>
            </a:extLst>
          </p:cNvPr>
          <p:cNvSpPr txBox="1"/>
          <p:nvPr/>
        </p:nvSpPr>
        <p:spPr>
          <a:xfrm>
            <a:off x="9925955" y="3241423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Пряма зі стрілкою 11">
            <a:extLst>
              <a:ext uri="{FF2B5EF4-FFF2-40B4-BE49-F238E27FC236}">
                <a16:creationId xmlns:a16="http://schemas.microsoft.com/office/drawing/2014/main" xmlns="" id="{60725CBE-1583-B0C1-4ED0-CD565252CC71}"/>
              </a:ext>
            </a:extLst>
          </p:cNvPr>
          <p:cNvCxnSpPr>
            <a:cxnSpLocks/>
          </p:cNvCxnSpPr>
          <p:nvPr/>
        </p:nvCxnSpPr>
        <p:spPr>
          <a:xfrm>
            <a:off x="2832208" y="2012301"/>
            <a:ext cx="437339" cy="5806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103">
            <a:extLst>
              <a:ext uri="{FF2B5EF4-FFF2-40B4-BE49-F238E27FC236}">
                <a16:creationId xmlns:a16="http://schemas.microsoft.com/office/drawing/2014/main" xmlns="" id="{243FD864-639E-9395-B778-8178E3DDB3AD}"/>
              </a:ext>
            </a:extLst>
          </p:cNvPr>
          <p:cNvCxnSpPr>
            <a:cxnSpLocks/>
          </p:cNvCxnSpPr>
          <p:nvPr/>
        </p:nvCxnSpPr>
        <p:spPr>
          <a:xfrm>
            <a:off x="4156593" y="2067021"/>
            <a:ext cx="340439" cy="33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зі стрілкою 104">
            <a:extLst>
              <a:ext uri="{FF2B5EF4-FFF2-40B4-BE49-F238E27FC236}">
                <a16:creationId xmlns:a16="http://schemas.microsoft.com/office/drawing/2014/main" xmlns="" id="{4471D662-C21F-B978-AF60-ACACAC03B4E1}"/>
              </a:ext>
            </a:extLst>
          </p:cNvPr>
          <p:cNvCxnSpPr>
            <a:cxnSpLocks/>
          </p:cNvCxnSpPr>
          <p:nvPr/>
        </p:nvCxnSpPr>
        <p:spPr>
          <a:xfrm>
            <a:off x="5291206" y="2119371"/>
            <a:ext cx="442145" cy="10932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зі стрілкою 105">
            <a:extLst>
              <a:ext uri="{FF2B5EF4-FFF2-40B4-BE49-F238E27FC236}">
                <a16:creationId xmlns:a16="http://schemas.microsoft.com/office/drawing/2014/main" xmlns="" id="{E83C576E-C467-16A4-57AF-3B5679684A00}"/>
              </a:ext>
            </a:extLst>
          </p:cNvPr>
          <p:cNvCxnSpPr>
            <a:cxnSpLocks/>
          </p:cNvCxnSpPr>
          <p:nvPr/>
        </p:nvCxnSpPr>
        <p:spPr>
          <a:xfrm>
            <a:off x="6648249" y="2279650"/>
            <a:ext cx="438022" cy="4563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зі стрілкою 106">
            <a:extLst>
              <a:ext uri="{FF2B5EF4-FFF2-40B4-BE49-F238E27FC236}">
                <a16:creationId xmlns:a16="http://schemas.microsoft.com/office/drawing/2014/main" xmlns="" id="{AF7E533C-0B13-C4FB-730C-A184DB618827}"/>
              </a:ext>
            </a:extLst>
          </p:cNvPr>
          <p:cNvCxnSpPr>
            <a:cxnSpLocks/>
          </p:cNvCxnSpPr>
          <p:nvPr/>
        </p:nvCxnSpPr>
        <p:spPr>
          <a:xfrm flipV="1">
            <a:off x="7973470" y="2196543"/>
            <a:ext cx="481745" cy="4275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зі стрілкою 107">
            <a:extLst>
              <a:ext uri="{FF2B5EF4-FFF2-40B4-BE49-F238E27FC236}">
                <a16:creationId xmlns:a16="http://schemas.microsoft.com/office/drawing/2014/main" xmlns="" id="{484D7569-881B-E0DA-22B4-374810133216}"/>
              </a:ext>
            </a:extLst>
          </p:cNvPr>
          <p:cNvCxnSpPr>
            <a:cxnSpLocks/>
          </p:cNvCxnSpPr>
          <p:nvPr/>
        </p:nvCxnSpPr>
        <p:spPr>
          <a:xfrm flipV="1">
            <a:off x="9435969" y="2189721"/>
            <a:ext cx="497332" cy="2213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зі стрілкою 108">
            <a:extLst>
              <a:ext uri="{FF2B5EF4-FFF2-40B4-BE49-F238E27FC236}">
                <a16:creationId xmlns:a16="http://schemas.microsoft.com/office/drawing/2014/main" xmlns="" id="{DAE0B120-EEAE-0700-5C25-D14CDA361740}"/>
              </a:ext>
            </a:extLst>
          </p:cNvPr>
          <p:cNvCxnSpPr>
            <a:cxnSpLocks/>
          </p:cNvCxnSpPr>
          <p:nvPr/>
        </p:nvCxnSpPr>
        <p:spPr>
          <a:xfrm>
            <a:off x="2623614" y="3791380"/>
            <a:ext cx="366433" cy="1583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зі стрілкою 109">
            <a:extLst>
              <a:ext uri="{FF2B5EF4-FFF2-40B4-BE49-F238E27FC236}">
                <a16:creationId xmlns:a16="http://schemas.microsoft.com/office/drawing/2014/main" xmlns="" id="{43D05B67-73C5-5691-656E-4F07D6184359}"/>
              </a:ext>
            </a:extLst>
          </p:cNvPr>
          <p:cNvCxnSpPr>
            <a:cxnSpLocks/>
          </p:cNvCxnSpPr>
          <p:nvPr/>
        </p:nvCxnSpPr>
        <p:spPr>
          <a:xfrm>
            <a:off x="3881096" y="4003243"/>
            <a:ext cx="42752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зі стрілкою 110">
            <a:extLst>
              <a:ext uri="{FF2B5EF4-FFF2-40B4-BE49-F238E27FC236}">
                <a16:creationId xmlns:a16="http://schemas.microsoft.com/office/drawing/2014/main" xmlns="" id="{6948E063-7328-AF03-1F96-432983FC348E}"/>
              </a:ext>
            </a:extLst>
          </p:cNvPr>
          <p:cNvCxnSpPr>
            <a:cxnSpLocks/>
          </p:cNvCxnSpPr>
          <p:nvPr/>
        </p:nvCxnSpPr>
        <p:spPr>
          <a:xfrm>
            <a:off x="5172501" y="4013471"/>
            <a:ext cx="353929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зі стрілкою 111">
            <a:extLst>
              <a:ext uri="{FF2B5EF4-FFF2-40B4-BE49-F238E27FC236}">
                <a16:creationId xmlns:a16="http://schemas.microsoft.com/office/drawing/2014/main" xmlns="" id="{DDFE92B4-1FED-53DB-03DD-6878A97A4624}"/>
              </a:ext>
            </a:extLst>
          </p:cNvPr>
          <p:cNvCxnSpPr>
            <a:cxnSpLocks/>
          </p:cNvCxnSpPr>
          <p:nvPr/>
        </p:nvCxnSpPr>
        <p:spPr>
          <a:xfrm flipV="1">
            <a:off x="6374859" y="3949700"/>
            <a:ext cx="377733" cy="6920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зі стрілкою 112">
            <a:extLst>
              <a:ext uri="{FF2B5EF4-FFF2-40B4-BE49-F238E27FC236}">
                <a16:creationId xmlns:a16="http://schemas.microsoft.com/office/drawing/2014/main" xmlns="" id="{915FF842-ABA9-35E8-15D4-DC6CCC619818}"/>
              </a:ext>
            </a:extLst>
          </p:cNvPr>
          <p:cNvCxnSpPr>
            <a:cxnSpLocks/>
          </p:cNvCxnSpPr>
          <p:nvPr/>
        </p:nvCxnSpPr>
        <p:spPr>
          <a:xfrm>
            <a:off x="7529803" y="3797612"/>
            <a:ext cx="347977" cy="10014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зі стрілкою 113">
            <a:extLst>
              <a:ext uri="{FF2B5EF4-FFF2-40B4-BE49-F238E27FC236}">
                <a16:creationId xmlns:a16="http://schemas.microsoft.com/office/drawing/2014/main" xmlns="" id="{B4613D99-0BF2-12A2-08EE-21787985AAFA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8737327" y="3806982"/>
            <a:ext cx="331502" cy="14187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зі стрілкою 114">
            <a:extLst>
              <a:ext uri="{FF2B5EF4-FFF2-40B4-BE49-F238E27FC236}">
                <a16:creationId xmlns:a16="http://schemas.microsoft.com/office/drawing/2014/main" xmlns="" id="{1A747CF3-7D36-BA18-9694-BD398433DB9F}"/>
              </a:ext>
            </a:extLst>
          </p:cNvPr>
          <p:cNvCxnSpPr>
            <a:cxnSpLocks/>
          </p:cNvCxnSpPr>
          <p:nvPr/>
        </p:nvCxnSpPr>
        <p:spPr>
          <a:xfrm>
            <a:off x="9998355" y="3771654"/>
            <a:ext cx="329823" cy="4252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зі стрілкою 115">
            <a:extLst>
              <a:ext uri="{FF2B5EF4-FFF2-40B4-BE49-F238E27FC236}">
                <a16:creationId xmlns:a16="http://schemas.microsoft.com/office/drawing/2014/main" xmlns="" id="{7E9684BD-1CF0-07F8-D92F-E563F51289A2}"/>
              </a:ext>
            </a:extLst>
          </p:cNvPr>
          <p:cNvCxnSpPr>
            <a:cxnSpLocks/>
          </p:cNvCxnSpPr>
          <p:nvPr/>
        </p:nvCxnSpPr>
        <p:spPr>
          <a:xfrm>
            <a:off x="3121054" y="5665798"/>
            <a:ext cx="366433" cy="1583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зі стрілкою 116">
            <a:extLst>
              <a:ext uri="{FF2B5EF4-FFF2-40B4-BE49-F238E27FC236}">
                <a16:creationId xmlns:a16="http://schemas.microsoft.com/office/drawing/2014/main" xmlns="" id="{24E3E764-3BB9-C20E-8A58-0F5F4A7792DA}"/>
              </a:ext>
            </a:extLst>
          </p:cNvPr>
          <p:cNvCxnSpPr>
            <a:cxnSpLocks/>
          </p:cNvCxnSpPr>
          <p:nvPr/>
        </p:nvCxnSpPr>
        <p:spPr>
          <a:xfrm>
            <a:off x="4320573" y="5824118"/>
            <a:ext cx="36643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зі стрілкою 117">
            <a:extLst>
              <a:ext uri="{FF2B5EF4-FFF2-40B4-BE49-F238E27FC236}">
                <a16:creationId xmlns:a16="http://schemas.microsoft.com/office/drawing/2014/main" xmlns="" id="{A7EC3329-F6A4-1A8C-F284-8166CB790E65}"/>
              </a:ext>
            </a:extLst>
          </p:cNvPr>
          <p:cNvCxnSpPr>
            <a:cxnSpLocks/>
          </p:cNvCxnSpPr>
          <p:nvPr/>
        </p:nvCxnSpPr>
        <p:spPr>
          <a:xfrm>
            <a:off x="5524686" y="5750806"/>
            <a:ext cx="36643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зі стрілкою 118">
            <a:extLst>
              <a:ext uri="{FF2B5EF4-FFF2-40B4-BE49-F238E27FC236}">
                <a16:creationId xmlns:a16="http://schemas.microsoft.com/office/drawing/2014/main" xmlns="" id="{755EF7D8-5D92-1E27-74C9-0457DBB58E03}"/>
              </a:ext>
            </a:extLst>
          </p:cNvPr>
          <p:cNvCxnSpPr>
            <a:cxnSpLocks/>
          </p:cNvCxnSpPr>
          <p:nvPr/>
        </p:nvCxnSpPr>
        <p:spPr>
          <a:xfrm>
            <a:off x="6743681" y="5813316"/>
            <a:ext cx="256381" cy="11003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зі стрілкою 119">
            <a:extLst>
              <a:ext uri="{FF2B5EF4-FFF2-40B4-BE49-F238E27FC236}">
                <a16:creationId xmlns:a16="http://schemas.microsoft.com/office/drawing/2014/main" xmlns="" id="{A823633B-9A48-4673-E55A-FA19E2658702}"/>
              </a:ext>
            </a:extLst>
          </p:cNvPr>
          <p:cNvCxnSpPr>
            <a:cxnSpLocks/>
          </p:cNvCxnSpPr>
          <p:nvPr/>
        </p:nvCxnSpPr>
        <p:spPr>
          <a:xfrm flipV="1">
            <a:off x="7845279" y="6005550"/>
            <a:ext cx="273756" cy="4214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2AAB39A-414D-70C4-E9CF-75C905533BC0}"/>
              </a:ext>
            </a:extLst>
          </p:cNvPr>
          <p:cNvSpPr txBox="1"/>
          <p:nvPr/>
        </p:nvSpPr>
        <p:spPr>
          <a:xfrm>
            <a:off x="3148471" y="5120186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25DA844-D166-94AA-8E11-07E072980F50}"/>
              </a:ext>
            </a:extLst>
          </p:cNvPr>
          <p:cNvSpPr txBox="1"/>
          <p:nvPr/>
        </p:nvSpPr>
        <p:spPr>
          <a:xfrm>
            <a:off x="4261958" y="5211905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9E177C7-42F3-BDC0-0626-904A16C3DC12}"/>
              </a:ext>
            </a:extLst>
          </p:cNvPr>
          <p:cNvSpPr txBox="1"/>
          <p:nvPr/>
        </p:nvSpPr>
        <p:spPr>
          <a:xfrm>
            <a:off x="5430776" y="5193707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4815FDF-9DDE-B3CD-2F6C-5A0E522043E4}"/>
              </a:ext>
            </a:extLst>
          </p:cNvPr>
          <p:cNvSpPr txBox="1"/>
          <p:nvPr/>
        </p:nvSpPr>
        <p:spPr>
          <a:xfrm>
            <a:off x="6727537" y="5283712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AC94604-52C8-94D1-4937-8BACAEC88B80}"/>
              </a:ext>
            </a:extLst>
          </p:cNvPr>
          <p:cNvSpPr txBox="1"/>
          <p:nvPr/>
        </p:nvSpPr>
        <p:spPr>
          <a:xfrm>
            <a:off x="7645089" y="5256197"/>
            <a:ext cx="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90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85483" y="446504"/>
            <a:ext cx="8732066" cy="844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 «Крос»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3" y="2805134"/>
            <a:ext cx="1655217" cy="36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1903740" y="1581094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4 + 5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1973993" y="2573383"/>
            <a:ext cx="1955364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5 + 2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4122482" y="2573383"/>
            <a:ext cx="191283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6 + 4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4087406" y="1625320"/>
            <a:ext cx="194790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+ 3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4847" y="1626104"/>
            <a:ext cx="44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335" y="2610740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65100" y="2635258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335" y="1678486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6284736" y="1599041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4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6284736" y="2557572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9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75843" y="164405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75843" y="2610442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484589" y="395769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2027283" y="3508182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9 – 5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2097536" y="4500471"/>
            <a:ext cx="1955364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 – 5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4256089" y="4504886"/>
            <a:ext cx="191283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 – 7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4221013" y="3556823"/>
            <a:ext cx="194790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– 2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8390" y="3553192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0230" y="4553637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8643" y="4562346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10005" y="360998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6407608" y="3553192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 – 3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6407608" y="4511723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– 6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5833" y="3606358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12023" y="456488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42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8584566" y="1542614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 – 4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8584566" y="2510694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 – 3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8602104" y="4543771"/>
            <a:ext cx="202498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 – 7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Прямокутник: округлені кути 58">
            <a:extLst>
              <a:ext uri="{FF2B5EF4-FFF2-40B4-BE49-F238E27FC236}">
                <a16:creationId xmlns:a16="http://schemas.microsoft.com/office/drawing/2014/main" xmlns="" id="{2B1541BD-8738-4674-1621-DC123DE82AD2}"/>
              </a:ext>
            </a:extLst>
          </p:cNvPr>
          <p:cNvSpPr/>
          <p:nvPr/>
        </p:nvSpPr>
        <p:spPr>
          <a:xfrm>
            <a:off x="8584566" y="3534619"/>
            <a:ext cx="206005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– 4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49854" y="1542614"/>
            <a:ext cx="47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230857" y="459693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45926" y="2573383"/>
            <a:ext cx="47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085708" y="3543326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/>
      <p:bldP spid="51" grpId="0"/>
      <p:bldP spid="25" grpId="0" animBg="1"/>
      <p:bldP spid="27" grpId="0" animBg="1"/>
      <p:bldP spid="28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Мальчик ест красные яблок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9"/>
          <a:stretch/>
        </p:blipFill>
        <p:spPr bwMode="auto">
          <a:xfrm>
            <a:off x="623409" y="1538179"/>
            <a:ext cx="2880000" cy="384791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ультфильм маленькая девочка ест яблоки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2" r="12476"/>
          <a:stretch/>
        </p:blipFill>
        <p:spPr bwMode="auto">
          <a:xfrm>
            <a:off x="9539540" y="1538179"/>
            <a:ext cx="2160000" cy="35647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887474" y="433498"/>
            <a:ext cx="8732066" cy="85101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54927" y="1465568"/>
            <a:ext cx="459363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яблук з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їв Семенко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І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– мала Оленка.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Друзі, ви б не полічили,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Скільки яблук діти з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їли?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BF16BD-726B-51C3-50C4-7A98089F4A6E}"/>
              </a:ext>
            </a:extLst>
          </p:cNvPr>
          <p:cNvSpPr txBox="1"/>
          <p:nvPr/>
        </p:nvSpPr>
        <p:spPr>
          <a:xfrm>
            <a:off x="5463071" y="3496301"/>
            <a:ext cx="2182635" cy="78319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8 + 1 = 9 </a:t>
            </a:r>
          </a:p>
        </p:txBody>
      </p:sp>
    </p:spTree>
    <p:extLst>
      <p:ext uri="{BB962C8B-B14F-4D97-AF65-F5344CB8AC3E}">
        <p14:creationId xmlns:p14="http://schemas.microsoft.com/office/powerpoint/2010/main" val="33348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1279" y="498659"/>
            <a:ext cx="8732066" cy="7640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3600" b="1" dirty="0" smtClean="0">
                <a:solidFill>
                  <a:schemeClr val="bg1"/>
                </a:solidFill>
              </a:rPr>
              <a:t>діяльності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4767" y="1522253"/>
            <a:ext cx="4359336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Їх в підручнику багато,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кожну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треба розв'язати.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Не будьте ви ледачі,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розв'язуйте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... </a:t>
            </a:r>
            <a:endParaRPr lang="ru-RU" sz="2400" b="1" i="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1020" y="3469424"/>
            <a:ext cx="1676292" cy="5476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задачі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Ein Kleiner Arabischer Junge Denkt über Eine Aufgabe Nach Vektor Abbildung  - Illustration von nett, ausbildung: 2315954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77" y="1512241"/>
            <a:ext cx="2947432" cy="253847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альчик думает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1" y="1512241"/>
            <a:ext cx="1852437" cy="432696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019235" y="3419766"/>
            <a:ext cx="269226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Задача –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7060" y="4154692"/>
            <a:ext cx="6567577" cy="2009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Математичне цікаве завдання,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Де є умова і запитання.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Добре подумай, щоб </a:t>
            </a:r>
            <a:r>
              <a:rPr lang="uk-UA" sz="2800" b="1" dirty="0" smtClean="0">
                <a:solidFill>
                  <a:srgbClr val="7030A0"/>
                </a:solidFill>
              </a:rPr>
              <a:t>все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err="1" smtClean="0">
                <a:solidFill>
                  <a:srgbClr val="7030A0"/>
                </a:solidFill>
              </a:rPr>
              <a:t>розв</a:t>
            </a:r>
            <a:r>
              <a:rPr lang="en-US" sz="2800" b="1" dirty="0">
                <a:solidFill>
                  <a:srgbClr val="7030A0"/>
                </a:solidFill>
              </a:rPr>
              <a:t>’</a:t>
            </a:r>
            <a:r>
              <a:rPr lang="uk-UA" sz="2800" b="1" dirty="0">
                <a:solidFill>
                  <a:srgbClr val="7030A0"/>
                </a:solidFill>
              </a:rPr>
              <a:t>язати,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Ще й відповідь точну і </a:t>
            </a:r>
            <a:r>
              <a:rPr lang="uk-UA" sz="2800" b="1" dirty="0" smtClean="0">
                <a:solidFill>
                  <a:srgbClr val="7030A0"/>
                </a:solidFill>
              </a:rPr>
              <a:t>правильну </a:t>
            </a:r>
            <a:r>
              <a:rPr lang="uk-UA" sz="2800" b="1" dirty="0">
                <a:solidFill>
                  <a:srgbClr val="7030A0"/>
                </a:solidFill>
              </a:rPr>
              <a:t>дати.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3" name="Picture 2" descr="Детский рисунок минус (2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3"/>
          <a:stretch/>
        </p:blipFill>
        <p:spPr bwMode="auto">
          <a:xfrm>
            <a:off x="8389696" y="1812411"/>
            <a:ext cx="2809994" cy="193813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</TotalTime>
  <Words>1031</Words>
  <Application>Microsoft Office PowerPoint</Application>
  <PresentationFormat>Произвольный</PresentationFormat>
  <Paragraphs>242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906</cp:revision>
  <dcterms:created xsi:type="dcterms:W3CDTF">2018-01-05T16:38:53Z</dcterms:created>
  <dcterms:modified xsi:type="dcterms:W3CDTF">2023-12-11T18:27:50Z</dcterms:modified>
</cp:coreProperties>
</file>