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974" r:id="rId3"/>
    <p:sldId id="975" r:id="rId4"/>
    <p:sldId id="976" r:id="rId5"/>
    <p:sldId id="981" r:id="rId6"/>
    <p:sldId id="980" r:id="rId7"/>
    <p:sldId id="934" r:id="rId8"/>
    <p:sldId id="902" r:id="rId9"/>
    <p:sldId id="957" r:id="rId10"/>
    <p:sldId id="971" r:id="rId11"/>
    <p:sldId id="960" r:id="rId12"/>
    <p:sldId id="978" r:id="rId13"/>
    <p:sldId id="9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FF66FF"/>
    <a:srgbClr val="78B64E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6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17480" y="4264267"/>
            <a:ext cx="9013805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chemeClr val="bg1"/>
                </a:solidFill>
              </a:rPr>
              <a:t>Написання </a:t>
            </a:r>
            <a:r>
              <a:rPr lang="ru-RU" sz="4500" b="1" dirty="0" err="1">
                <a:solidFill>
                  <a:schemeClr val="bg1"/>
                </a:solidFill>
              </a:rPr>
              <a:t>розділових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знаків</a:t>
            </a:r>
            <a:r>
              <a:rPr lang="ru-RU" sz="4500" b="1" dirty="0">
                <a:solidFill>
                  <a:schemeClr val="bg1"/>
                </a:solidFill>
              </a:rPr>
              <a:t> ! </a:t>
            </a:r>
            <a:r>
              <a:rPr lang="ru-RU" sz="4500" b="1" dirty="0" smtClean="0">
                <a:solidFill>
                  <a:schemeClr val="bg1"/>
                </a:solidFill>
              </a:rPr>
              <a:t>?, </a:t>
            </a:r>
            <a:r>
              <a:rPr lang="ru-RU" sz="4500" b="1" dirty="0">
                <a:solidFill>
                  <a:schemeClr val="bg1"/>
                </a:solidFill>
              </a:rPr>
              <a:t>. </a:t>
            </a:r>
            <a:r>
              <a:rPr lang="ru-RU" sz="4500" b="1" dirty="0" err="1">
                <a:solidFill>
                  <a:schemeClr val="bg1"/>
                </a:solidFill>
              </a:rPr>
              <a:t>Записування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речень</a:t>
            </a:r>
            <a:r>
              <a:rPr lang="ru-RU" sz="4500" b="1" dirty="0">
                <a:solidFill>
                  <a:schemeClr val="bg1"/>
                </a:solidFill>
              </a:rPr>
              <a:t> </a:t>
            </a:r>
            <a:r>
              <a:rPr lang="ru-RU" sz="4500" b="1" dirty="0" err="1">
                <a:solidFill>
                  <a:schemeClr val="bg1"/>
                </a:solidFill>
              </a:rPr>
              <a:t>із</a:t>
            </a:r>
            <a:r>
              <a:rPr lang="ru-RU" sz="4500" b="1" dirty="0">
                <a:solidFill>
                  <a:schemeClr val="bg1"/>
                </a:solidFill>
              </a:rPr>
              <a:t> ними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8367" y="1439988"/>
            <a:ext cx="343391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!_Эсмира_2\_free_2023-10-04-22-47-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28" y="813672"/>
            <a:ext cx="2937076" cy="293707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2" r="42338" b="73679"/>
          <a:stretch/>
        </p:blipFill>
        <p:spPr>
          <a:xfrm>
            <a:off x="2138594" y="1726032"/>
            <a:ext cx="9720000" cy="32571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99671" y="473529"/>
            <a:ext cx="9080500" cy="11654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600" b="1" dirty="0">
                <a:solidFill>
                  <a:schemeClr val="bg1"/>
                </a:solidFill>
              </a:rPr>
              <a:t>і </a:t>
            </a:r>
            <a:r>
              <a:rPr lang="ru-RU" sz="3600" b="1" dirty="0" smtClean="0">
                <a:solidFill>
                  <a:schemeClr val="bg1"/>
                </a:solidFill>
              </a:rPr>
              <a:t>спиши </a:t>
            </a:r>
            <a:r>
              <a:rPr lang="ru-RU" sz="3600" b="1" dirty="0" err="1">
                <a:solidFill>
                  <a:schemeClr val="bg1"/>
                </a:solidFill>
              </a:rPr>
              <a:t>речення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написані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рукописними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буквами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2" t="40000" r="-1250" b="43809"/>
          <a:stretch/>
        </p:blipFill>
        <p:spPr>
          <a:xfrm>
            <a:off x="2737289" y="1796140"/>
            <a:ext cx="6652683" cy="1270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t="35306" r="63156" b="43878"/>
          <a:stretch/>
        </p:blipFill>
        <p:spPr>
          <a:xfrm>
            <a:off x="2705398" y="3331681"/>
            <a:ext cx="2058851" cy="1702726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934397" y="2429212"/>
            <a:ext cx="4945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35306" r="77111" b="43878"/>
          <a:stretch/>
        </p:blipFill>
        <p:spPr>
          <a:xfrm>
            <a:off x="8527545" y="1444307"/>
            <a:ext cx="2084576" cy="16259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2" t="40000" r="-1250" b="43809"/>
          <a:stretch/>
        </p:blipFill>
        <p:spPr>
          <a:xfrm>
            <a:off x="2656424" y="2779905"/>
            <a:ext cx="6652683" cy="127073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7853532" y="3412977"/>
            <a:ext cx="4945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35306" r="77111" b="43878"/>
          <a:stretch/>
        </p:blipFill>
        <p:spPr>
          <a:xfrm>
            <a:off x="8437511" y="2408129"/>
            <a:ext cx="2084576" cy="16259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7296901" y="4099330"/>
            <a:ext cx="186611" cy="6531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7168077" y="4106687"/>
            <a:ext cx="186611" cy="6531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7530375" y="4106686"/>
            <a:ext cx="186611" cy="6531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7415090" y="4106687"/>
            <a:ext cx="186611" cy="653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7009815" y="4107193"/>
            <a:ext cx="186611" cy="653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6" t="35306" r="63156" b="43878"/>
          <a:stretch/>
        </p:blipFill>
        <p:spPr>
          <a:xfrm>
            <a:off x="4366194" y="3331681"/>
            <a:ext cx="2058851" cy="17027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9029190" y="4116428"/>
            <a:ext cx="186611" cy="6531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8863062" y="4122765"/>
            <a:ext cx="186611" cy="6531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9373419" y="4119993"/>
            <a:ext cx="186611" cy="6531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9504458" y="4111235"/>
            <a:ext cx="186611" cy="65314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8" t="44349" r="34849" b="47667"/>
          <a:stretch/>
        </p:blipFill>
        <p:spPr>
          <a:xfrm>
            <a:off x="9215801" y="4118241"/>
            <a:ext cx="186611" cy="653143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4" y="3221080"/>
            <a:ext cx="2456740" cy="253455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691069" y="173983"/>
            <a:ext cx="2241522" cy="20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1" r="40203" b="73031"/>
          <a:stretch/>
        </p:blipFill>
        <p:spPr>
          <a:xfrm>
            <a:off x="1624956" y="1365241"/>
            <a:ext cx="10080000" cy="3337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2324618" y="1802023"/>
            <a:ext cx="47072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dirty="0"/>
              <a:t>Тут </a:t>
            </a:r>
            <a:r>
              <a:rPr lang="ru-RU" sz="3500" dirty="0" err="1"/>
              <a:t>Оленка</a:t>
            </a:r>
            <a:r>
              <a:rPr lang="ru-RU" sz="3500" dirty="0"/>
              <a:t>, Лесик, </a:t>
            </a:r>
            <a:r>
              <a:rPr lang="ru-RU" sz="3500" dirty="0" err="1"/>
              <a:t>Ліза</a:t>
            </a:r>
            <a:r>
              <a:rPr lang="ru-RU" sz="3500" dirty="0"/>
              <a:t>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8" t="41123" r="5800" b="44505"/>
          <a:stretch/>
        </p:blipFill>
        <p:spPr>
          <a:xfrm>
            <a:off x="2475277" y="2487998"/>
            <a:ext cx="8220480" cy="11696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0228" y="457846"/>
            <a:ext cx="10765972" cy="11654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 smtClean="0">
                <a:solidFill>
                  <a:schemeClr val="bg1"/>
                </a:solidFill>
              </a:rPr>
              <a:t>друковане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</a:rPr>
              <a:t>Які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розділові</a:t>
            </a:r>
            <a:r>
              <a:rPr lang="ru-RU" sz="3200" b="1" dirty="0" smtClean="0">
                <a:solidFill>
                  <a:schemeClr val="bg1"/>
                </a:solidFill>
              </a:rPr>
              <a:t> знаки стоять </a:t>
            </a:r>
            <a:r>
              <a:rPr lang="ru-RU" sz="3200" b="1" dirty="0" err="1" smtClean="0">
                <a:solidFill>
                  <a:schemeClr val="bg1"/>
                </a:solidFill>
              </a:rPr>
              <a:t>між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іменами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r>
              <a:rPr lang="ru-RU" sz="3200" b="1" dirty="0" smtClean="0">
                <a:solidFill>
                  <a:schemeClr val="bg1"/>
                </a:solidFill>
              </a:rPr>
              <a:t>Напиши </a:t>
            </a:r>
            <a:r>
              <a:rPr lang="ru-RU" sz="32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рукописними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літерами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4" y="3221080"/>
            <a:ext cx="2456740" cy="253455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950478" y="1137805"/>
            <a:ext cx="2241522" cy="20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86095" y="1590344"/>
            <a:ext cx="4408971" cy="3392999"/>
          </a:xfrm>
          <a:prstGeom prst="roundRect">
            <a:avLst/>
          </a:prstGeom>
          <a:solidFill>
            <a:srgbClr val="78B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86095" y="1763349"/>
            <a:ext cx="4502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розділові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знаки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вчилися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вживається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 оклику, коли знак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– кома?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Придумай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знаки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25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9968" y="516994"/>
            <a:ext cx="8732066" cy="7277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</a:t>
            </a:r>
            <a:r>
              <a:rPr lang="uk-UA" sz="3600" b="1" dirty="0" err="1">
                <a:solidFill>
                  <a:schemeClr val="bg1"/>
                </a:solidFill>
              </a:rPr>
              <a:t>Рюкзачок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7885" y="1585201"/>
            <a:ext cx="1322056" cy="18123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8901" y="1244700"/>
            <a:ext cx="1379799" cy="2090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1013" y="1528798"/>
            <a:ext cx="1176863" cy="1696713"/>
          </a:xfrm>
          <a:prstGeom prst="rect">
            <a:avLst/>
          </a:prstGeom>
        </p:spPr>
      </p:pic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9" y="3662673"/>
            <a:ext cx="2392739" cy="26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 rot="226925">
            <a:off x="332373" y="1450739"/>
            <a:ext cx="4007299" cy="1883893"/>
          </a:xfrm>
          <a:prstGeom prst="cloudCallout">
            <a:avLst>
              <a:gd name="adj1" fmla="val 11978"/>
              <a:gd name="adj2" fmla="val 74046"/>
            </a:avLst>
          </a:prstGeom>
          <a:solidFill>
            <a:srgbClr val="78B64E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417" y="1689581"/>
            <a:ext cx="3445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зернятко мудрості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покладеш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свій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рюкзачок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знань і вмінь?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57" b="94245" l="4563" r="91635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5930" y="3449963"/>
            <a:ext cx="2765522" cy="317442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558870" y="5278885"/>
            <a:ext cx="1476059" cy="825822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TextBox 15"/>
          <p:cNvSpPr txBox="1"/>
          <p:nvPr/>
        </p:nvSpPr>
        <p:spPr>
          <a:xfrm>
            <a:off x="4539859" y="5349304"/>
            <a:ext cx="155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Було просто!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83" b="93841" l="10000" r="95556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105" y="3517395"/>
            <a:ext cx="2839129" cy="315158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7220454" y="5278885"/>
            <a:ext cx="1572416" cy="825822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TextBox 24"/>
          <p:cNvSpPr txBox="1"/>
          <p:nvPr/>
        </p:nvSpPr>
        <p:spPr>
          <a:xfrm>
            <a:off x="7170608" y="5328042"/>
            <a:ext cx="151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Було цікаво!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7" b="95076" l="10000" r="97692"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472" y="3572021"/>
            <a:ext cx="2733976" cy="301456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9822005" y="5316458"/>
            <a:ext cx="1418852" cy="825822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6" name="TextBox 25"/>
          <p:cNvSpPr txBox="1"/>
          <p:nvPr/>
        </p:nvSpPr>
        <p:spPr>
          <a:xfrm>
            <a:off x="9671897" y="5336668"/>
            <a:ext cx="171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Нічого не зрозумів!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3826" y="468285"/>
            <a:ext cx="9567899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Емоційне налаштування «Екран </a:t>
            </a:r>
            <a:r>
              <a:rPr lang="uk-UA" sz="3600" b="1" dirty="0" smtClean="0">
                <a:solidFill>
                  <a:schemeClr val="bg1"/>
                </a:solidFill>
              </a:rPr>
              <a:t>очікувань»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Смайлики - красивые карти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r="11104"/>
          <a:stretch/>
        </p:blipFill>
        <p:spPr bwMode="auto">
          <a:xfrm>
            <a:off x="5767498" y="1353383"/>
            <a:ext cx="2684453" cy="21417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6" y="1577473"/>
            <a:ext cx="2165507" cy="21655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нь рождения Смайлика! - Гимназия №4 - Великий Новгоро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22" y="3359382"/>
            <a:ext cx="2256987" cy="22569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ECC02C-3B34-4E55-B4C4-DA7957FBB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3505143" y="3318800"/>
            <a:ext cx="2217542" cy="2032949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14D2C-C1D8-4522-BC61-ED45351584C4}"/>
              </a:ext>
            </a:extLst>
          </p:cNvPr>
          <p:cNvSpPr txBox="1"/>
          <p:nvPr/>
        </p:nvSpPr>
        <p:spPr>
          <a:xfrm>
            <a:off x="6844549" y="5200870"/>
            <a:ext cx="168880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з усім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впораюсь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FBFCE0-0251-4BB9-A612-87DA6DB82A63}"/>
              </a:ext>
            </a:extLst>
          </p:cNvPr>
          <p:cNvSpPr txBox="1"/>
          <p:nvPr/>
        </p:nvSpPr>
        <p:spPr>
          <a:xfrm>
            <a:off x="1233045" y="5176021"/>
            <a:ext cx="239184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Буде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складно та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зрозуміло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12075" y="3873609"/>
            <a:ext cx="23358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втомлюсь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C00276-E035-40B9-97AD-EA609E587B4C}"/>
              </a:ext>
            </a:extLst>
          </p:cNvPr>
          <p:cNvSpPr txBox="1"/>
          <p:nvPr/>
        </p:nvSpPr>
        <p:spPr>
          <a:xfrm>
            <a:off x="8533355" y="1488256"/>
            <a:ext cx="23683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Чекаю на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цікавий урок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31999" y="541634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" y="2421780"/>
            <a:ext cx="2758047" cy="2845406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1725" y="1617548"/>
            <a:ext cx="572644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/>
              <a:t>З чого складається слово? 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Які </a:t>
            </a:r>
            <a:r>
              <a:rPr lang="uk-UA" sz="2800" b="1" dirty="0"/>
              <a:t>бувають звуки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1726" y="2696289"/>
            <a:ext cx="58074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Як </a:t>
            </a:r>
            <a:r>
              <a:rPr lang="uk-UA" sz="2800" b="1" dirty="0"/>
              <a:t>вимовляються голосні, приголосні звуки</a:t>
            </a:r>
            <a:r>
              <a:rPr lang="uk-UA" sz="2800" b="1" dirty="0" smtClean="0"/>
              <a:t>?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21725" y="3797991"/>
            <a:ext cx="5807470" cy="954107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Чим </a:t>
            </a:r>
            <a:r>
              <a:rPr lang="uk-UA" sz="2800" b="1" dirty="0"/>
              <a:t>позначаються звуки на письмі</a:t>
            </a:r>
            <a:r>
              <a:rPr lang="uk-UA" sz="2800" b="1" dirty="0" smtClean="0"/>
              <a:t>? </a:t>
            </a:r>
          </a:p>
          <a:p>
            <a:pPr algn="ctr"/>
            <a:r>
              <a:rPr lang="uk-UA" sz="2800" b="1" dirty="0" smtClean="0"/>
              <a:t>Які бувають букви?</a:t>
            </a:r>
            <a:endParaRPr lang="ru-RU" sz="2800" b="1" dirty="0"/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165" y="2807031"/>
            <a:ext cx="2403279" cy="293602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81213" y="4891188"/>
            <a:ext cx="580747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Яка буква позначає завжди м’який приголосний звук?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79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4656" r="6335" b="17912"/>
          <a:stretch/>
        </p:blipFill>
        <p:spPr bwMode="auto">
          <a:xfrm>
            <a:off x="963930" y="1616730"/>
            <a:ext cx="4356599" cy="48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130" y="696595"/>
            <a:ext cx="9715500" cy="85788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/>
              <a:t>Українська абетка. Рукописні букви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60720" y="3251057"/>
            <a:ext cx="2903220" cy="1569660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Назви букви червоного кольору. </a:t>
            </a:r>
          </a:p>
          <a:p>
            <a:pPr lvl="0" algn="ctr"/>
            <a:r>
              <a:rPr lang="uk-UA" sz="2400" b="1" dirty="0" smtClean="0"/>
              <a:t>Які звуки вони позначають?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60720" y="4987028"/>
            <a:ext cx="294894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Назви букви приголосних звуків, які ми вже вивчили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1126154" y="3739884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03394" y="3739882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68930" y="3739883"/>
            <a:ext cx="909856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74495" y="3677281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6154" y="436096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03394" y="432686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80634" y="4354496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85874" y="4351422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868930" y="1616731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06440" y="1904618"/>
            <a:ext cx="28575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Розглянь українську абетку. </a:t>
            </a:r>
          </a:p>
          <a:p>
            <a:pPr lvl="0" algn="ctr"/>
            <a:r>
              <a:rPr lang="uk-UA" sz="2400" b="1" dirty="0" smtClean="0"/>
              <a:t>В ній 33 літери.</a:t>
            </a:r>
            <a:endParaRPr lang="ru-RU" sz="2400" b="1" dirty="0"/>
          </a:p>
        </p:txBody>
      </p:sp>
      <p:pic>
        <p:nvPicPr>
          <p:cNvPr id="1029" name="Picture 5" descr="D:\Картинки до тестів\Людина\Хло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9" r="4863"/>
          <a:stretch/>
        </p:blipFill>
        <p:spPr bwMode="auto">
          <a:xfrm>
            <a:off x="9006840" y="2308416"/>
            <a:ext cx="2693160" cy="37456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1126154" y="2373475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49036" y="3072707"/>
            <a:ext cx="777240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50479" y="1616731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04019" y="2359426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40048" y="3010102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682077" y="3010101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51735" y="3721468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43289" y="4431305"/>
            <a:ext cx="777240" cy="7788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366606" y="3010102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903394" y="1725959"/>
            <a:ext cx="953923" cy="77882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2540"/>
            <a:ext cx="3246088" cy="334890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90257" y="1712267"/>
            <a:ext cx="434103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посієш </a:t>
            </a:r>
            <a:r>
              <a:rPr lang="uk-UA" sz="2800" b="1" dirty="0" smtClean="0"/>
              <a:t>пожнеш Що</a:t>
            </a:r>
            <a:r>
              <a:rPr lang="uk-UA" sz="2800" b="1" dirty="0" smtClean="0"/>
              <a:t> те й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1675" y="3112910"/>
            <a:ext cx="4204574" cy="23671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Ми </a:t>
            </a:r>
            <a:r>
              <a:rPr lang="ru-RU" sz="2400" b="1" dirty="0" err="1" smtClean="0"/>
              <a:t>відповідаємо</a:t>
            </a:r>
            <a:r>
              <a:rPr lang="ru-RU" sz="2400" b="1" dirty="0" smtClean="0"/>
              <a:t> за </a:t>
            </a:r>
            <a:r>
              <a:rPr lang="ru-RU" sz="2400" b="1" dirty="0" err="1" smtClean="0"/>
              <a:t>свої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вчинки</a:t>
            </a:r>
            <a:r>
              <a:rPr lang="ru-RU" sz="2400" b="1" dirty="0" smtClean="0"/>
              <a:t>.</a:t>
            </a:r>
          </a:p>
          <a:p>
            <a:pPr algn="ctr"/>
            <a:r>
              <a:rPr lang="ru-RU" sz="2400" b="1" dirty="0" err="1" smtClean="0"/>
              <a:t>Посієш</a:t>
            </a:r>
            <a:r>
              <a:rPr lang="ru-RU" sz="2400" b="1" dirty="0" smtClean="0"/>
              <a:t> </a:t>
            </a:r>
            <a:r>
              <a:rPr lang="ru-RU" sz="2400" b="1" dirty="0"/>
              <a:t>добро - </a:t>
            </a:r>
            <a:r>
              <a:rPr lang="ru-RU" sz="2400" b="1" dirty="0" err="1"/>
              <a:t>отримаєш</a:t>
            </a:r>
            <a:r>
              <a:rPr lang="ru-RU" sz="2400" b="1" dirty="0"/>
              <a:t> добро, </a:t>
            </a:r>
            <a:r>
              <a:rPr lang="ru-RU" sz="2400" b="1" dirty="0" err="1"/>
              <a:t>посієш</a:t>
            </a:r>
            <a:r>
              <a:rPr lang="ru-RU" sz="2400" b="1" dirty="0"/>
              <a:t> зло, не </a:t>
            </a:r>
            <a:r>
              <a:rPr lang="ru-RU" sz="2400" b="1" dirty="0" err="1"/>
              <a:t>ображайся</a:t>
            </a:r>
            <a:r>
              <a:rPr lang="ru-RU" sz="2400" b="1" dirty="0"/>
              <a:t>, у </a:t>
            </a:r>
            <a:r>
              <a:rPr lang="ru-RU" sz="2400" b="1" dirty="0" err="1"/>
              <a:t>відповідь</a:t>
            </a:r>
            <a:r>
              <a:rPr lang="ru-RU" sz="2400" b="1" dirty="0"/>
              <a:t> </a:t>
            </a:r>
            <a:r>
              <a:rPr lang="ru-RU" sz="2400" b="1" dirty="0" err="1"/>
              <a:t>отримаєш</a:t>
            </a:r>
            <a:r>
              <a:rPr lang="ru-RU" sz="2400" b="1" dirty="0"/>
              <a:t> зло.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Як розповісти дитині про особистий простір? - Міська дитяча лікарня №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Картинки до тестів\!!!!!!Эсмира\OIG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0" y="1712266"/>
            <a:ext cx="3358309" cy="335830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826722" y="2441034"/>
            <a:ext cx="4204574" cy="6718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Збери</a:t>
            </a:r>
            <a:r>
              <a:rPr lang="uk-UA" sz="2400" b="1" dirty="0" smtClean="0">
                <a:solidFill>
                  <a:schemeClr val="bg1"/>
                </a:solidFill>
              </a:rPr>
              <a:t> прислів’я зі слів. Як </a:t>
            </a:r>
            <a:r>
              <a:rPr lang="uk-UA" sz="2400" b="1" dirty="0" smtClean="0">
                <a:solidFill>
                  <a:schemeClr val="bg1"/>
                </a:solidFill>
              </a:rPr>
              <a:t>ти розумієш це прислів’я?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0257" y="1712267"/>
            <a:ext cx="434103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Що посієш, те й пожнеш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54063" y="1393290"/>
            <a:ext cx="4740850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Сьогодні 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повторимо написання вивчених рукописних </a:t>
            </a:r>
            <a:r>
              <a:rPr lang="uk-UA" sz="2800" b="1" dirty="0" smtClean="0"/>
              <a:t>букв.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Навчимося писати розділові </a:t>
            </a:r>
            <a:r>
              <a:rPr lang="uk-UA" sz="2800" b="1" dirty="0" smtClean="0"/>
              <a:t>знаки і речення з ними. </a:t>
            </a:r>
            <a:r>
              <a:rPr lang="uk-UA" sz="2800" b="1" dirty="0" err="1" smtClean="0"/>
              <a:t>Запишемо</a:t>
            </a:r>
            <a:r>
              <a:rPr lang="uk-UA" sz="2800" b="1" dirty="0" smtClean="0"/>
              <a:t> друковані речення рукописними літерами.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4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24422" y="762098"/>
            <a:ext cx="9733361" cy="80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Розглянь малюнок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вгорі сторінки зошита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" y="2255023"/>
            <a:ext cx="2456740" cy="253455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62669" y="563508"/>
            <a:ext cx="9949543" cy="1145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</a:rPr>
              <a:t>подія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відбувається</a:t>
            </a:r>
            <a:r>
              <a:rPr lang="ru-RU" sz="2800" b="1" dirty="0">
                <a:solidFill>
                  <a:schemeClr val="bg1"/>
                </a:solidFill>
              </a:rPr>
              <a:t>? </a:t>
            </a:r>
            <a:r>
              <a:rPr lang="ru-RU" sz="2800" b="1" dirty="0" err="1">
                <a:solidFill>
                  <a:schemeClr val="bg1"/>
                </a:solidFill>
              </a:rPr>
              <a:t>Хто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учасники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новорічного</a:t>
            </a:r>
            <a:r>
              <a:rPr lang="ru-RU" sz="2800" b="1" dirty="0">
                <a:solidFill>
                  <a:schemeClr val="bg1"/>
                </a:solidFill>
              </a:rPr>
              <a:t> свята? </a:t>
            </a:r>
            <a:r>
              <a:rPr lang="ru-RU" sz="2800" b="1" dirty="0" err="1">
                <a:solidFill>
                  <a:schemeClr val="bg1"/>
                </a:solidFill>
              </a:rPr>
              <a:t>Який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настрій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</a:rPr>
              <a:t>дітей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r>
              <a:rPr lang="ru-RU" sz="2800" b="1" dirty="0" err="1" smtClean="0">
                <a:solidFill>
                  <a:schemeClr val="bg1"/>
                </a:solidFill>
              </a:rPr>
              <a:t>Чому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74" y="1709057"/>
            <a:ext cx="7851938" cy="340352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523763" y="5227163"/>
            <a:ext cx="8732066" cy="9810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Пригадай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який </a:t>
            </a:r>
            <a:r>
              <a:rPr lang="ru-RU" sz="2000" b="1" dirty="0" err="1">
                <a:solidFill>
                  <a:schemeClr val="bg1"/>
                </a:solidFill>
              </a:rPr>
              <a:t>розділовий</a:t>
            </a:r>
            <a:r>
              <a:rPr lang="ru-RU" sz="2000" b="1" dirty="0">
                <a:solidFill>
                  <a:schemeClr val="bg1"/>
                </a:solidFill>
              </a:rPr>
              <a:t> знак треба </a:t>
            </a:r>
            <a:r>
              <a:rPr lang="ru-RU" sz="2000" b="1" dirty="0" err="1">
                <a:solidFill>
                  <a:schemeClr val="bg1"/>
                </a:solidFill>
              </a:rPr>
              <a:t>ставити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>
                <a:solidFill>
                  <a:schemeClr val="bg1"/>
                </a:solidFill>
              </a:rPr>
              <a:t>кінці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речення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щоб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передати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радість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захоплення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Який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знак </a:t>
            </a:r>
            <a:r>
              <a:rPr lang="ru-RU" sz="2000" b="1" dirty="0" err="1">
                <a:solidFill>
                  <a:schemeClr val="bg1"/>
                </a:solidFill>
              </a:rPr>
              <a:t>використовуємо</a:t>
            </a:r>
            <a:r>
              <a:rPr lang="ru-RU" sz="2000" b="1" dirty="0">
                <a:solidFill>
                  <a:schemeClr val="bg1"/>
                </a:solidFill>
              </a:rPr>
              <a:t>, коли треба про </a:t>
            </a:r>
            <a:r>
              <a:rPr lang="ru-RU" sz="2000" b="1" dirty="0" err="1">
                <a:solidFill>
                  <a:schemeClr val="bg1"/>
                </a:solidFill>
              </a:rPr>
              <a:t>щось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запитати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Знайди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ці</a:t>
            </a:r>
            <a:r>
              <a:rPr lang="ru-RU" sz="2000" b="1" dirty="0" smtClean="0">
                <a:solidFill>
                  <a:schemeClr val="bg1"/>
                </a:solidFill>
              </a:rPr>
              <a:t> знаки </a:t>
            </a:r>
            <a:r>
              <a:rPr lang="ru-RU" sz="2000" b="1" dirty="0" err="1">
                <a:solidFill>
                  <a:schemeClr val="bg1"/>
                </a:solidFill>
              </a:rPr>
              <a:t>навколо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малюнка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smtClean="0">
                <a:solidFill>
                  <a:schemeClr val="bg1"/>
                </a:solidFill>
              </a:rPr>
              <a:t>наведи </a:t>
            </a:r>
            <a:r>
              <a:rPr lang="ru-RU" sz="2000" b="1" dirty="0" err="1">
                <a:solidFill>
                  <a:schemeClr val="bg1"/>
                </a:solidFill>
              </a:rPr>
              <a:t>олівцем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1" r="44470" b="82908"/>
          <a:stretch/>
        </p:blipFill>
        <p:spPr>
          <a:xfrm>
            <a:off x="2005203" y="1833496"/>
            <a:ext cx="9360000" cy="2115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07037" y="477711"/>
            <a:ext cx="10316134" cy="11858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</a:t>
            </a:r>
            <a:r>
              <a:rPr lang="ru-RU" sz="3200" b="1" dirty="0" smtClean="0">
                <a:solidFill>
                  <a:schemeClr val="bg1"/>
                </a:solidFill>
              </a:rPr>
              <a:t>пиши </a:t>
            </a:r>
            <a:r>
              <a:rPr lang="ru-RU" sz="3200" b="1" dirty="0">
                <a:solidFill>
                  <a:schemeClr val="bg1"/>
                </a:solidFill>
              </a:rPr>
              <a:t>знак оклику </a:t>
            </a:r>
            <a:r>
              <a:rPr lang="ru-RU" sz="3200" b="1" dirty="0" smtClean="0">
                <a:solidFill>
                  <a:schemeClr val="bg1"/>
                </a:solidFill>
              </a:rPr>
              <a:t>в </a:t>
            </a:r>
            <a:r>
              <a:rPr lang="ru-RU" sz="3200" b="1" dirty="0" err="1">
                <a:solidFill>
                  <a:schemeClr val="bg1"/>
                </a:solidFill>
              </a:rPr>
              <a:t>першому</a:t>
            </a:r>
            <a:r>
              <a:rPr lang="ru-RU" sz="3200" b="1" dirty="0">
                <a:solidFill>
                  <a:schemeClr val="bg1"/>
                </a:solidFill>
              </a:rPr>
              <a:t> рядку. </a:t>
            </a:r>
            <a:r>
              <a:rPr lang="ru-RU" sz="3200" b="1" dirty="0" smtClean="0">
                <a:solidFill>
                  <a:schemeClr val="bg1"/>
                </a:solidFill>
              </a:rPr>
              <a:t>Прочитай </a:t>
            </a:r>
            <a:r>
              <a:rPr lang="ru-RU" sz="3200" b="1" dirty="0" err="1">
                <a:solidFill>
                  <a:schemeClr val="bg1"/>
                </a:solidFill>
              </a:rPr>
              <a:t>речення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зі</a:t>
            </a:r>
            <a:r>
              <a:rPr lang="ru-RU" sz="3200" b="1" dirty="0">
                <a:solidFill>
                  <a:schemeClr val="bg1"/>
                </a:solidFill>
              </a:rPr>
              <a:t> знаком </a:t>
            </a:r>
            <a:r>
              <a:rPr lang="ru-RU" sz="3200" b="1" dirty="0" smtClean="0">
                <a:solidFill>
                  <a:schemeClr val="bg1"/>
                </a:solidFill>
              </a:rPr>
              <a:t>оклику. Напиши по </a:t>
            </a:r>
            <a:r>
              <a:rPr lang="ru-RU" sz="3200" b="1" dirty="0" err="1" smtClean="0">
                <a:solidFill>
                  <a:schemeClr val="bg1"/>
                </a:solidFill>
              </a:rPr>
              <a:t>пунктирних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лініях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39592" r="44209" b="42993"/>
          <a:stretch/>
        </p:blipFill>
        <p:spPr>
          <a:xfrm>
            <a:off x="2603596" y="1899075"/>
            <a:ext cx="6727631" cy="1360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0" t="38517" r="15652" b="44068"/>
          <a:stretch/>
        </p:blipFill>
        <p:spPr>
          <a:xfrm>
            <a:off x="2820428" y="2773229"/>
            <a:ext cx="3499371" cy="1360406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2" y="3390210"/>
            <a:ext cx="2456740" cy="253455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9123108" y="2570774"/>
            <a:ext cx="2964914" cy="27555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07037" y="477711"/>
            <a:ext cx="10316134" cy="11858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</a:t>
            </a:r>
            <a:r>
              <a:rPr lang="ru-RU" sz="3200" b="1" dirty="0" smtClean="0">
                <a:solidFill>
                  <a:schemeClr val="bg1"/>
                </a:solidFill>
              </a:rPr>
              <a:t>пиши </a:t>
            </a:r>
            <a:r>
              <a:rPr lang="ru-RU" sz="3200" b="1" dirty="0">
                <a:solidFill>
                  <a:schemeClr val="bg1"/>
                </a:solidFill>
              </a:rPr>
              <a:t>знак </a:t>
            </a:r>
            <a:r>
              <a:rPr lang="ru-RU" sz="3200" b="1" dirty="0" err="1">
                <a:solidFill>
                  <a:schemeClr val="bg1"/>
                </a:solidFill>
              </a:rPr>
              <a:t>питання</a:t>
            </a:r>
            <a:r>
              <a:rPr lang="ru-RU" sz="3200" b="1" dirty="0">
                <a:solidFill>
                  <a:schemeClr val="bg1"/>
                </a:solidFill>
              </a:rPr>
              <a:t> в другому </a:t>
            </a:r>
            <a:r>
              <a:rPr lang="ru-RU" sz="3200" b="1" dirty="0" smtClean="0">
                <a:solidFill>
                  <a:schemeClr val="bg1"/>
                </a:solidFill>
              </a:rPr>
              <a:t>рядку. Прочитай </a:t>
            </a:r>
            <a:r>
              <a:rPr lang="ru-RU" sz="32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err="1">
                <a:solidFill>
                  <a:schemeClr val="bg1"/>
                </a:solidFill>
              </a:rPr>
              <a:t>цим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знаком. Запиши </a:t>
            </a:r>
            <a:r>
              <a:rPr lang="ru-RU" sz="3200" b="1" dirty="0" err="1" smtClean="0">
                <a:solidFill>
                  <a:schemeClr val="bg1"/>
                </a:solidFill>
              </a:rPr>
              <a:t>його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686137" y="3067396"/>
            <a:ext cx="717634" cy="605565"/>
            <a:chOff x="4473439" y="2166693"/>
            <a:chExt cx="2886149" cy="2549944"/>
          </a:xfrm>
        </p:grpSpPr>
        <p:sp>
          <p:nvSpPr>
            <p:cNvPr id="17" name="Полилиния 16"/>
            <p:cNvSpPr/>
            <p:nvPr/>
          </p:nvSpPr>
          <p:spPr>
            <a:xfrm>
              <a:off x="4473439" y="2166693"/>
              <a:ext cx="1839296" cy="2488640"/>
            </a:xfrm>
            <a:custGeom>
              <a:avLst/>
              <a:gdLst>
                <a:gd name="connsiteX0" fmla="*/ 820835 w 1851355"/>
                <a:gd name="connsiteY0" fmla="*/ 540996 h 2453145"/>
                <a:gd name="connsiteX1" fmla="*/ 1468904 w 1851355"/>
                <a:gd name="connsiteY1" fmla="*/ 274666 h 2453145"/>
                <a:gd name="connsiteX2" fmla="*/ 1806256 w 1851355"/>
                <a:gd name="connsiteY2" fmla="*/ 52724 h 2453145"/>
                <a:gd name="connsiteX3" fmla="*/ 1726357 w 1851355"/>
                <a:gd name="connsiteY3" fmla="*/ 230278 h 2453145"/>
                <a:gd name="connsiteX4" fmla="*/ 705425 w 1851355"/>
                <a:gd name="connsiteY4" fmla="*/ 2272142 h 2453145"/>
                <a:gd name="connsiteX5" fmla="*/ 92866 w 1851355"/>
                <a:gd name="connsiteY5" fmla="*/ 2343163 h 2453145"/>
                <a:gd name="connsiteX6" fmla="*/ 12967 w 1851355"/>
                <a:gd name="connsiteY6" fmla="*/ 2192243 h 2453145"/>
                <a:gd name="connsiteX0" fmla="*/ 809471 w 1839991"/>
                <a:gd name="connsiteY0" fmla="*/ 540996 h 2494915"/>
                <a:gd name="connsiteX1" fmla="*/ 1457540 w 1839991"/>
                <a:gd name="connsiteY1" fmla="*/ 274666 h 2494915"/>
                <a:gd name="connsiteX2" fmla="*/ 1794892 w 1839991"/>
                <a:gd name="connsiteY2" fmla="*/ 52724 h 2494915"/>
                <a:gd name="connsiteX3" fmla="*/ 1714993 w 1839991"/>
                <a:gd name="connsiteY3" fmla="*/ 230278 h 2494915"/>
                <a:gd name="connsiteX4" fmla="*/ 694061 w 1839991"/>
                <a:gd name="connsiteY4" fmla="*/ 2272142 h 2494915"/>
                <a:gd name="connsiteX5" fmla="*/ 232422 w 1839991"/>
                <a:gd name="connsiteY5" fmla="*/ 2431939 h 2494915"/>
                <a:gd name="connsiteX6" fmla="*/ 1603 w 1839991"/>
                <a:gd name="connsiteY6" fmla="*/ 2192243 h 2494915"/>
                <a:gd name="connsiteX0" fmla="*/ 808776 w 1839296"/>
                <a:gd name="connsiteY0" fmla="*/ 540996 h 2488640"/>
                <a:gd name="connsiteX1" fmla="*/ 1456845 w 1839296"/>
                <a:gd name="connsiteY1" fmla="*/ 274666 h 2488640"/>
                <a:gd name="connsiteX2" fmla="*/ 1794197 w 1839296"/>
                <a:gd name="connsiteY2" fmla="*/ 52724 h 2488640"/>
                <a:gd name="connsiteX3" fmla="*/ 1714298 w 1839296"/>
                <a:gd name="connsiteY3" fmla="*/ 230278 h 2488640"/>
                <a:gd name="connsiteX4" fmla="*/ 693366 w 1839296"/>
                <a:gd name="connsiteY4" fmla="*/ 2272142 h 2488640"/>
                <a:gd name="connsiteX5" fmla="*/ 231727 w 1839296"/>
                <a:gd name="connsiteY5" fmla="*/ 2431939 h 2488640"/>
                <a:gd name="connsiteX6" fmla="*/ 908 w 1839296"/>
                <a:gd name="connsiteY6" fmla="*/ 2192243 h 24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296" h="2488640">
                  <a:moveTo>
                    <a:pt x="808776" y="540996"/>
                  </a:moveTo>
                  <a:cubicBezTo>
                    <a:pt x="1050692" y="448520"/>
                    <a:pt x="1292608" y="356045"/>
                    <a:pt x="1456845" y="274666"/>
                  </a:cubicBezTo>
                  <a:cubicBezTo>
                    <a:pt x="1621082" y="193287"/>
                    <a:pt x="1751288" y="60122"/>
                    <a:pt x="1794197" y="52724"/>
                  </a:cubicBezTo>
                  <a:cubicBezTo>
                    <a:pt x="1837106" y="45326"/>
                    <a:pt x="1897770" y="-139625"/>
                    <a:pt x="1714298" y="230278"/>
                  </a:cubicBezTo>
                  <a:cubicBezTo>
                    <a:pt x="1530826" y="600181"/>
                    <a:pt x="940461" y="1905199"/>
                    <a:pt x="693366" y="2272142"/>
                  </a:cubicBezTo>
                  <a:cubicBezTo>
                    <a:pt x="446271" y="2639086"/>
                    <a:pt x="231727" y="2427499"/>
                    <a:pt x="231727" y="2431939"/>
                  </a:cubicBezTo>
                  <a:cubicBezTo>
                    <a:pt x="231727" y="2436379"/>
                    <a:pt x="-16848" y="2261045"/>
                    <a:pt x="908" y="21922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734975" y="2213855"/>
              <a:ext cx="1624613" cy="1132318"/>
            </a:xfrm>
            <a:custGeom>
              <a:avLst/>
              <a:gdLst>
                <a:gd name="connsiteX0" fmla="*/ 0 w 1624613"/>
                <a:gd name="connsiteY0" fmla="*/ 1124149 h 1132318"/>
                <a:gd name="connsiteX1" fmla="*/ 399495 w 1624613"/>
                <a:gd name="connsiteY1" fmla="*/ 1088638 h 1132318"/>
                <a:gd name="connsiteX2" fmla="*/ 727969 w 1624613"/>
                <a:gd name="connsiteY2" fmla="*/ 786797 h 1132318"/>
                <a:gd name="connsiteX3" fmla="*/ 1118586 w 1624613"/>
                <a:gd name="connsiteY3" fmla="*/ 218627 h 1132318"/>
                <a:gd name="connsiteX4" fmla="*/ 1571347 w 1624613"/>
                <a:gd name="connsiteY4" fmla="*/ 5562 h 1132318"/>
                <a:gd name="connsiteX5" fmla="*/ 1597980 w 1624613"/>
                <a:gd name="connsiteY5" fmla="*/ 413935 h 113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4613" h="1132318">
                  <a:moveTo>
                    <a:pt x="0" y="1124149"/>
                  </a:moveTo>
                  <a:cubicBezTo>
                    <a:pt x="139083" y="1134506"/>
                    <a:pt x="278167" y="1144863"/>
                    <a:pt x="399495" y="1088638"/>
                  </a:cubicBezTo>
                  <a:cubicBezTo>
                    <a:pt x="520823" y="1032413"/>
                    <a:pt x="608121" y="931799"/>
                    <a:pt x="727969" y="786797"/>
                  </a:cubicBezTo>
                  <a:cubicBezTo>
                    <a:pt x="847817" y="641795"/>
                    <a:pt x="978023" y="348833"/>
                    <a:pt x="1118586" y="218627"/>
                  </a:cubicBezTo>
                  <a:cubicBezTo>
                    <a:pt x="1259149" y="88421"/>
                    <a:pt x="1491448" y="-26989"/>
                    <a:pt x="1571347" y="5562"/>
                  </a:cubicBezTo>
                  <a:cubicBezTo>
                    <a:pt x="1651246" y="38113"/>
                    <a:pt x="1624613" y="226024"/>
                    <a:pt x="1597980" y="41393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734975" y="3346882"/>
              <a:ext cx="1162975" cy="1369755"/>
            </a:xfrm>
            <a:custGeom>
              <a:avLst/>
              <a:gdLst>
                <a:gd name="connsiteX0" fmla="*/ 0 w 1162975"/>
                <a:gd name="connsiteY0" fmla="*/ 0 h 1369755"/>
                <a:gd name="connsiteX1" fmla="*/ 461639 w 1162975"/>
                <a:gd name="connsiteY1" fmla="*/ 97654 h 1369755"/>
                <a:gd name="connsiteX2" fmla="*/ 621437 w 1162975"/>
                <a:gd name="connsiteY2" fmla="*/ 390617 h 1369755"/>
                <a:gd name="connsiteX3" fmla="*/ 328474 w 1162975"/>
                <a:gd name="connsiteY3" fmla="*/ 1047565 h 1369755"/>
                <a:gd name="connsiteX4" fmla="*/ 488272 w 1162975"/>
                <a:gd name="connsiteY4" fmla="*/ 1367161 h 1369755"/>
                <a:gd name="connsiteX5" fmla="*/ 1162975 w 1162975"/>
                <a:gd name="connsiteY5" fmla="*/ 887767 h 136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75" h="1369755">
                  <a:moveTo>
                    <a:pt x="0" y="0"/>
                  </a:moveTo>
                  <a:cubicBezTo>
                    <a:pt x="179033" y="16275"/>
                    <a:pt x="358066" y="32551"/>
                    <a:pt x="461639" y="97654"/>
                  </a:cubicBezTo>
                  <a:cubicBezTo>
                    <a:pt x="565212" y="162757"/>
                    <a:pt x="643631" y="232299"/>
                    <a:pt x="621437" y="390617"/>
                  </a:cubicBezTo>
                  <a:cubicBezTo>
                    <a:pt x="599243" y="548935"/>
                    <a:pt x="350668" y="884808"/>
                    <a:pt x="328474" y="1047565"/>
                  </a:cubicBezTo>
                  <a:cubicBezTo>
                    <a:pt x="306280" y="1210322"/>
                    <a:pt x="349189" y="1393794"/>
                    <a:pt x="488272" y="1367161"/>
                  </a:cubicBezTo>
                  <a:cubicBezTo>
                    <a:pt x="627355" y="1340528"/>
                    <a:pt x="895165" y="1114147"/>
                    <a:pt x="1162975" y="88776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3DC8261-0047-406C-8E0F-B387C95D55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8273139" y="3369441"/>
            <a:ext cx="528344" cy="705500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8158249" y="3471215"/>
            <a:ext cx="333215" cy="534302"/>
          </a:xfrm>
          <a:custGeom>
            <a:avLst/>
            <a:gdLst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0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396347"/>
              <a:gd name="connsiteY0" fmla="*/ 0 h 562274"/>
              <a:gd name="connsiteX1" fmla="*/ 148697 w 396347"/>
              <a:gd name="connsiteY1" fmla="*/ 147638 h 562274"/>
              <a:gd name="connsiteX2" fmla="*/ 153460 w 396347"/>
              <a:gd name="connsiteY2" fmla="*/ 214313 h 562274"/>
              <a:gd name="connsiteX3" fmla="*/ 296335 w 396347"/>
              <a:gd name="connsiteY3" fmla="*/ 123825 h 562274"/>
              <a:gd name="connsiteX4" fmla="*/ 348722 w 396347"/>
              <a:gd name="connsiteY4" fmla="*/ 14287 h 562274"/>
              <a:gd name="connsiteX5" fmla="*/ 186797 w 396347"/>
              <a:gd name="connsiteY5" fmla="*/ 381000 h 562274"/>
              <a:gd name="connsiteX6" fmla="*/ 96310 w 396347"/>
              <a:gd name="connsiteY6" fmla="*/ 542925 h 562274"/>
              <a:gd name="connsiteX7" fmla="*/ 24872 w 396347"/>
              <a:gd name="connsiteY7" fmla="*/ 552450 h 562274"/>
              <a:gd name="connsiteX8" fmla="*/ 15347 w 396347"/>
              <a:gd name="connsiteY8" fmla="*/ 481013 h 562274"/>
              <a:gd name="connsiteX9" fmla="*/ 224897 w 396347"/>
              <a:gd name="connsiteY9" fmla="*/ 242888 h 562274"/>
              <a:gd name="connsiteX10" fmla="*/ 396347 w 396347"/>
              <a:gd name="connsiteY10" fmla="*/ 104775 h 562274"/>
              <a:gd name="connsiteX0" fmla="*/ 201085 w 477310"/>
              <a:gd name="connsiteY0" fmla="*/ 4763 h 567037"/>
              <a:gd name="connsiteX1" fmla="*/ 148697 w 477310"/>
              <a:gd name="connsiteY1" fmla="*/ 152401 h 567037"/>
              <a:gd name="connsiteX2" fmla="*/ 153460 w 477310"/>
              <a:gd name="connsiteY2" fmla="*/ 219076 h 567037"/>
              <a:gd name="connsiteX3" fmla="*/ 296335 w 477310"/>
              <a:gd name="connsiteY3" fmla="*/ 128588 h 567037"/>
              <a:gd name="connsiteX4" fmla="*/ 477310 w 477310"/>
              <a:gd name="connsiteY4" fmla="*/ 0 h 567037"/>
              <a:gd name="connsiteX5" fmla="*/ 186797 w 477310"/>
              <a:gd name="connsiteY5" fmla="*/ 385763 h 567037"/>
              <a:gd name="connsiteX6" fmla="*/ 96310 w 477310"/>
              <a:gd name="connsiteY6" fmla="*/ 547688 h 567037"/>
              <a:gd name="connsiteX7" fmla="*/ 24872 w 477310"/>
              <a:gd name="connsiteY7" fmla="*/ 557213 h 567037"/>
              <a:gd name="connsiteX8" fmla="*/ 15347 w 477310"/>
              <a:gd name="connsiteY8" fmla="*/ 485776 h 567037"/>
              <a:gd name="connsiteX9" fmla="*/ 224897 w 477310"/>
              <a:gd name="connsiteY9" fmla="*/ 247651 h 567037"/>
              <a:gd name="connsiteX10" fmla="*/ 396347 w 477310"/>
              <a:gd name="connsiteY10" fmla="*/ 109538 h 567037"/>
              <a:gd name="connsiteX0" fmla="*/ 201085 w 396347"/>
              <a:gd name="connsiteY0" fmla="*/ 4763 h 567037"/>
              <a:gd name="connsiteX1" fmla="*/ 148697 w 396347"/>
              <a:gd name="connsiteY1" fmla="*/ 152401 h 567037"/>
              <a:gd name="connsiteX2" fmla="*/ 153460 w 396347"/>
              <a:gd name="connsiteY2" fmla="*/ 219076 h 567037"/>
              <a:gd name="connsiteX3" fmla="*/ 296335 w 396347"/>
              <a:gd name="connsiteY3" fmla="*/ 128588 h 567037"/>
              <a:gd name="connsiteX4" fmla="*/ 353485 w 396347"/>
              <a:gd name="connsiteY4" fmla="*/ 0 h 567037"/>
              <a:gd name="connsiteX5" fmla="*/ 186797 w 396347"/>
              <a:gd name="connsiteY5" fmla="*/ 385763 h 567037"/>
              <a:gd name="connsiteX6" fmla="*/ 96310 w 396347"/>
              <a:gd name="connsiteY6" fmla="*/ 547688 h 567037"/>
              <a:gd name="connsiteX7" fmla="*/ 24872 w 396347"/>
              <a:gd name="connsiteY7" fmla="*/ 557213 h 567037"/>
              <a:gd name="connsiteX8" fmla="*/ 15347 w 396347"/>
              <a:gd name="connsiteY8" fmla="*/ 485776 h 567037"/>
              <a:gd name="connsiteX9" fmla="*/ 224897 w 396347"/>
              <a:gd name="connsiteY9" fmla="*/ 247651 h 567037"/>
              <a:gd name="connsiteX10" fmla="*/ 396347 w 396347"/>
              <a:gd name="connsiteY10" fmla="*/ 109538 h 567037"/>
              <a:gd name="connsiteX0" fmla="*/ 201085 w 396347"/>
              <a:gd name="connsiteY0" fmla="*/ 4981 h 567255"/>
              <a:gd name="connsiteX1" fmla="*/ 148697 w 396347"/>
              <a:gd name="connsiteY1" fmla="*/ 152619 h 567255"/>
              <a:gd name="connsiteX2" fmla="*/ 153460 w 396347"/>
              <a:gd name="connsiteY2" fmla="*/ 219294 h 567255"/>
              <a:gd name="connsiteX3" fmla="*/ 296335 w 396347"/>
              <a:gd name="connsiteY3" fmla="*/ 128806 h 567255"/>
              <a:gd name="connsiteX4" fmla="*/ 353485 w 396347"/>
              <a:gd name="connsiteY4" fmla="*/ 218 h 567255"/>
              <a:gd name="connsiteX5" fmla="*/ 186797 w 396347"/>
              <a:gd name="connsiteY5" fmla="*/ 385981 h 567255"/>
              <a:gd name="connsiteX6" fmla="*/ 96310 w 396347"/>
              <a:gd name="connsiteY6" fmla="*/ 547906 h 567255"/>
              <a:gd name="connsiteX7" fmla="*/ 24872 w 396347"/>
              <a:gd name="connsiteY7" fmla="*/ 557431 h 567255"/>
              <a:gd name="connsiteX8" fmla="*/ 15347 w 396347"/>
              <a:gd name="connsiteY8" fmla="*/ 485994 h 567255"/>
              <a:gd name="connsiteX9" fmla="*/ 224897 w 396347"/>
              <a:gd name="connsiteY9" fmla="*/ 247869 h 567255"/>
              <a:gd name="connsiteX10" fmla="*/ 396347 w 396347"/>
              <a:gd name="connsiteY10" fmla="*/ 109756 h 5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347" h="567255">
                <a:moveTo>
                  <a:pt x="201085" y="4981"/>
                </a:moveTo>
                <a:cubicBezTo>
                  <a:pt x="178859" y="60940"/>
                  <a:pt x="156634" y="116900"/>
                  <a:pt x="148697" y="152619"/>
                </a:cubicBezTo>
                <a:cubicBezTo>
                  <a:pt x="140760" y="188338"/>
                  <a:pt x="128854" y="223263"/>
                  <a:pt x="153460" y="219294"/>
                </a:cubicBezTo>
                <a:cubicBezTo>
                  <a:pt x="178066" y="215325"/>
                  <a:pt x="262998" y="165319"/>
                  <a:pt x="296335" y="128806"/>
                </a:cubicBezTo>
                <a:cubicBezTo>
                  <a:pt x="329672" y="92293"/>
                  <a:pt x="353485" y="218"/>
                  <a:pt x="353485" y="218"/>
                </a:cubicBezTo>
                <a:cubicBezTo>
                  <a:pt x="354279" y="-9306"/>
                  <a:pt x="229660" y="294700"/>
                  <a:pt x="186797" y="385981"/>
                </a:cubicBezTo>
                <a:cubicBezTo>
                  <a:pt x="143935" y="477262"/>
                  <a:pt x="123297" y="519331"/>
                  <a:pt x="96310" y="547906"/>
                </a:cubicBezTo>
                <a:cubicBezTo>
                  <a:pt x="69322" y="576481"/>
                  <a:pt x="38366" y="567750"/>
                  <a:pt x="24872" y="557431"/>
                </a:cubicBezTo>
                <a:cubicBezTo>
                  <a:pt x="11378" y="547112"/>
                  <a:pt x="-17991" y="537588"/>
                  <a:pt x="15347" y="485994"/>
                </a:cubicBezTo>
                <a:cubicBezTo>
                  <a:pt x="48685" y="434400"/>
                  <a:pt x="161397" y="310575"/>
                  <a:pt x="224897" y="247869"/>
                </a:cubicBezTo>
                <a:cubicBezTo>
                  <a:pt x="288397" y="185163"/>
                  <a:pt x="342372" y="147459"/>
                  <a:pt x="396347" y="109756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8732928" y="3451321"/>
            <a:ext cx="252668" cy="229246"/>
          </a:xfrm>
          <a:custGeom>
            <a:avLst/>
            <a:gdLst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111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66" h="224361">
                <a:moveTo>
                  <a:pt x="75541" y="0"/>
                </a:moveTo>
                <a:cubicBezTo>
                  <a:pt x="43262" y="62441"/>
                  <a:pt x="10983" y="124883"/>
                  <a:pt x="2516" y="161925"/>
                </a:cubicBezTo>
                <a:cubicBezTo>
                  <a:pt x="-5951" y="198967"/>
                  <a:pt x="8337" y="217487"/>
                  <a:pt x="24741" y="222250"/>
                </a:cubicBezTo>
                <a:cubicBezTo>
                  <a:pt x="41145" y="227013"/>
                  <a:pt x="65487" y="226483"/>
                  <a:pt x="100941" y="190500"/>
                </a:cubicBezTo>
                <a:cubicBezTo>
                  <a:pt x="136395" y="154517"/>
                  <a:pt x="228470" y="20108"/>
                  <a:pt x="237466" y="6350"/>
                </a:cubicBezTo>
                <a:cubicBezTo>
                  <a:pt x="246462" y="-7408"/>
                  <a:pt x="165499" y="129646"/>
                  <a:pt x="154916" y="165100"/>
                </a:cubicBezTo>
                <a:cubicBezTo>
                  <a:pt x="144333" y="200554"/>
                  <a:pt x="157033" y="216429"/>
                  <a:pt x="173966" y="219075"/>
                </a:cubicBezTo>
                <a:cubicBezTo>
                  <a:pt x="190899" y="221721"/>
                  <a:pt x="233233" y="197908"/>
                  <a:pt x="256516" y="180975"/>
                </a:cubicBezTo>
                <a:cubicBezTo>
                  <a:pt x="279799" y="164042"/>
                  <a:pt x="296732" y="140758"/>
                  <a:pt x="313666" y="1174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1 клас\1. Навчання грамоти\1 УРОКИ 2023\Письмо\4 Блок р т д з й б\055 - Написання розділових знаків\2023-12-18_19390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59" y="3078330"/>
            <a:ext cx="356235" cy="6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8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4239" y="494529"/>
            <a:ext cx="8732066" cy="768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Пальчикова гімнастика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18" t="57781" r="18372" b="9312"/>
          <a:stretch/>
        </p:blipFill>
        <p:spPr>
          <a:xfrm>
            <a:off x="1771067" y="1456402"/>
            <a:ext cx="7977541" cy="24045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218" t="22358" r="18372" b="45155"/>
          <a:stretch/>
        </p:blipFill>
        <p:spPr>
          <a:xfrm>
            <a:off x="1771067" y="4180748"/>
            <a:ext cx="7966548" cy="23706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838067" y="1947086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35943" y="4669870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77579" b="59589"/>
          <a:stretch/>
        </p:blipFill>
        <p:spPr>
          <a:xfrm>
            <a:off x="3454894" y="1938557"/>
            <a:ext cx="1461218" cy="18970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" t="61368" r="75927"/>
          <a:stretch/>
        </p:blipFill>
        <p:spPr>
          <a:xfrm>
            <a:off x="3355596" y="4751794"/>
            <a:ext cx="1555486" cy="1798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75515" b="59284"/>
          <a:stretch/>
        </p:blipFill>
        <p:spPr>
          <a:xfrm>
            <a:off x="4986251" y="1873579"/>
            <a:ext cx="1395696" cy="18915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758" t="62226" r="76074" b="1"/>
          <a:stretch/>
        </p:blipFill>
        <p:spPr>
          <a:xfrm>
            <a:off x="4911082" y="4795034"/>
            <a:ext cx="1206631" cy="17548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8226" t="1958" r="49614" b="59893"/>
          <a:stretch/>
        </p:blipFill>
        <p:spPr>
          <a:xfrm>
            <a:off x="6670821" y="1970550"/>
            <a:ext cx="1263192" cy="17722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28391" t="62835" r="49449"/>
          <a:stretch/>
        </p:blipFill>
        <p:spPr>
          <a:xfrm>
            <a:off x="6381947" y="4751794"/>
            <a:ext cx="1263192" cy="17265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79988" b="59284"/>
          <a:stretch/>
        </p:blipFill>
        <p:spPr>
          <a:xfrm>
            <a:off x="8148428" y="1851287"/>
            <a:ext cx="1140733" cy="1891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80650" t="59385"/>
          <a:stretch/>
        </p:blipFill>
        <p:spPr>
          <a:xfrm>
            <a:off x="8027343" y="4666464"/>
            <a:ext cx="1103026" cy="18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3" r="40203" b="81380"/>
          <a:stretch/>
        </p:blipFill>
        <p:spPr>
          <a:xfrm>
            <a:off x="1636097" y="2122953"/>
            <a:ext cx="10080000" cy="230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7" t="40272" r="44745" b="43537"/>
          <a:stretch/>
        </p:blipFill>
        <p:spPr>
          <a:xfrm>
            <a:off x="5529598" y="3180491"/>
            <a:ext cx="3483011" cy="12969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1" t="38278" r="-9409" b="44307"/>
          <a:stretch/>
        </p:blipFill>
        <p:spPr>
          <a:xfrm>
            <a:off x="5590270" y="2110397"/>
            <a:ext cx="3361668" cy="13386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40272" r="70000" b="43537"/>
          <a:stretch/>
        </p:blipFill>
        <p:spPr>
          <a:xfrm>
            <a:off x="6676097" y="2213719"/>
            <a:ext cx="3177030" cy="1290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6417" y="2541821"/>
            <a:ext cx="35642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Де Миколай?</a:t>
            </a:r>
            <a:endParaRPr lang="ru-RU" sz="3500" dirty="0"/>
          </a:p>
        </p:txBody>
      </p:sp>
      <p:sp>
        <p:nvSpPr>
          <p:cNvPr id="14" name="TextBox 13"/>
          <p:cNvSpPr txBox="1"/>
          <p:nvPr/>
        </p:nvSpPr>
        <p:spPr>
          <a:xfrm>
            <a:off x="2823875" y="3513480"/>
            <a:ext cx="2346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/>
              <a:t>Він тут!</a:t>
            </a:r>
            <a:endParaRPr lang="ru-RU" sz="3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3313" y="368143"/>
            <a:ext cx="10656602" cy="11858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виразно речення у </a:t>
            </a:r>
            <a:r>
              <a:rPr lang="uk-UA" sz="3200" b="1" dirty="0" err="1" smtClean="0">
                <a:solidFill>
                  <a:schemeClr val="bg1"/>
                </a:solidFill>
              </a:rPr>
              <a:t>наступн</a:t>
            </a:r>
            <a:r>
              <a:rPr lang="ru-RU" sz="3200" b="1" dirty="0" smtClean="0">
                <a:solidFill>
                  <a:schemeClr val="bg1"/>
                </a:solidFill>
              </a:rPr>
              <a:t>их рядках.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виражають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ці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3200" b="1" dirty="0" smtClean="0">
                <a:solidFill>
                  <a:schemeClr val="bg1"/>
                </a:solidFill>
              </a:rPr>
              <a:t>? Напиши </a:t>
            </a:r>
            <a:r>
              <a:rPr lang="ru-RU" sz="3200" b="1" dirty="0" err="1" smtClean="0">
                <a:solidFill>
                  <a:schemeClr val="bg1"/>
                </a:solidFill>
              </a:rPr>
              <a:t>їх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рукописними</a:t>
            </a:r>
            <a:r>
              <a:rPr lang="ru-RU" sz="3200" b="1" dirty="0" smtClean="0">
                <a:solidFill>
                  <a:schemeClr val="bg1"/>
                </a:solidFill>
              </a:rPr>
              <a:t> буквами.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89171"/>
            <a:ext cx="871369" cy="9688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2" y="3390210"/>
            <a:ext cx="2456740" cy="253455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8951937" y="3719700"/>
            <a:ext cx="2875505" cy="26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44216</TotalTime>
  <Words>402</Words>
  <Application>Microsoft Office PowerPoint</Application>
  <PresentationFormat>Произвольный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Українська абетка. Рукописні букви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2834</cp:revision>
  <dcterms:created xsi:type="dcterms:W3CDTF">2018-01-05T16:38:53Z</dcterms:created>
  <dcterms:modified xsi:type="dcterms:W3CDTF">2023-12-18T18:55:20Z</dcterms:modified>
</cp:coreProperties>
</file>