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917" r:id="rId3"/>
    <p:sldId id="817" r:id="rId4"/>
    <p:sldId id="818" r:id="rId5"/>
    <p:sldId id="918" r:id="rId6"/>
    <p:sldId id="919" r:id="rId7"/>
    <p:sldId id="809" r:id="rId8"/>
    <p:sldId id="776" r:id="rId9"/>
    <p:sldId id="811" r:id="rId10"/>
    <p:sldId id="820" r:id="rId11"/>
    <p:sldId id="794" r:id="rId12"/>
    <p:sldId id="92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22ADA"/>
    <a:srgbClr val="EF71CE"/>
    <a:srgbClr val="463EDE"/>
    <a:srgbClr val="E838BA"/>
    <a:srgbClr val="295FFF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5890" y="4809969"/>
            <a:ext cx="8968510" cy="938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500" b="1" dirty="0">
                <a:solidFill>
                  <a:schemeClr val="bg1"/>
                </a:solidFill>
              </a:rPr>
              <a:t>Закріплення </a:t>
            </a:r>
            <a:r>
              <a:rPr lang="ru-RU" sz="5500" b="1" dirty="0" err="1">
                <a:solidFill>
                  <a:schemeClr val="bg1"/>
                </a:solidFill>
              </a:rPr>
              <a:t>вміння</a:t>
            </a:r>
            <a:r>
              <a:rPr lang="ru-RU" sz="5500" b="1" dirty="0">
                <a:solidFill>
                  <a:schemeClr val="bg1"/>
                </a:solidFill>
              </a:rPr>
              <a:t> </a:t>
            </a:r>
            <a:r>
              <a:rPr lang="ru-RU" sz="5500" b="1" dirty="0" err="1">
                <a:solidFill>
                  <a:schemeClr val="bg1"/>
                </a:solidFill>
              </a:rPr>
              <a:t>читати</a:t>
            </a:r>
            <a:endParaRPr lang="uk-UA" sz="55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1298" y="1371599"/>
            <a:ext cx="3513102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26" name="Picture 2" descr="D:\Картинки до тестів\!!!!!!Эсмира\OIG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887730"/>
            <a:ext cx="3531870" cy="353187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926" y="283352"/>
            <a:ext cx="6737094" cy="808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Вправа «</a:t>
            </a:r>
            <a:r>
              <a:rPr lang="ru-RU" sz="3600" b="1" dirty="0" err="1">
                <a:solidFill>
                  <a:schemeClr val="bg1"/>
                </a:solidFill>
              </a:rPr>
              <a:t>Входження</a:t>
            </a:r>
            <a:r>
              <a:rPr lang="ru-RU" sz="3600" b="1" dirty="0">
                <a:solidFill>
                  <a:schemeClr val="bg1"/>
                </a:solidFill>
              </a:rPr>
              <a:t> в </a:t>
            </a:r>
            <a:r>
              <a:rPr lang="ru-RU" sz="3600" b="1" dirty="0" err="1">
                <a:solidFill>
                  <a:schemeClr val="bg1"/>
                </a:solidFill>
              </a:rPr>
              <a:t>малюнок</a:t>
            </a:r>
            <a:r>
              <a:rPr lang="ru-RU" sz="3600" b="1" dirty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4246" y="1244672"/>
            <a:ext cx="614493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зображено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ілюстраціях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малюнками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проводять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зимові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канікули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плануєш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провести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зимові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канікули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зображеного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малюнках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плануєте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канікул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10" y="283352"/>
            <a:ext cx="4740797" cy="63383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75254FC-CA83-452B-AE25-2C2244D07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 b="14138"/>
          <a:stretch/>
        </p:blipFill>
        <p:spPr>
          <a:xfrm>
            <a:off x="1698453" y="4461706"/>
            <a:ext cx="3565235" cy="2160000"/>
          </a:xfrm>
          <a:prstGeom prst="round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273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983" y="458129"/>
            <a:ext cx="8755124" cy="844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3874951" y="1925049"/>
            <a:ext cx="5077326" cy="2217744"/>
          </a:xfrm>
          <a:prstGeom prst="roundRect">
            <a:avLst/>
          </a:prstGeom>
          <a:solidFill>
            <a:srgbClr val="78B64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7136" y="2315913"/>
            <a:ext cx="5077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Пригадайте, 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на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найцікавішим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дізналися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</a:t>
            </a:r>
            <a:r>
              <a:rPr lang="uk-UA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01845" y="1925048"/>
            <a:ext cx="3428736" cy="41358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9096647" y="203618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3025" y="494528"/>
            <a:ext cx="8732066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Рефлексія «Зірковий настрій». Обери емотикон, який відповідає твоєму настрою в кінці уроку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2657834" y="1692466"/>
            <a:ext cx="184736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впорався/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8571880" y="1617758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2788760" y="5293885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Було 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7086288" y="5778023"/>
            <a:ext cx="268151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дуже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втомився/</a:t>
            </a:r>
          </a:p>
          <a:p>
            <a:pPr algn="ctr"/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втомилась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0C00276-E035-40B9-97AD-EA609E587B4C}"/>
              </a:ext>
            </a:extLst>
          </p:cNvPr>
          <p:cNvSpPr txBox="1"/>
          <p:nvPr/>
        </p:nvSpPr>
        <p:spPr>
          <a:xfrm>
            <a:off x="4886549" y="3679439"/>
            <a:ext cx="243467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наступний 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71846" b="72183"/>
          <a:stretch/>
        </p:blipFill>
        <p:spPr>
          <a:xfrm>
            <a:off x="2657834" y="3177043"/>
            <a:ext cx="2228715" cy="21168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35370" r="71391" b="34864"/>
          <a:stretch/>
        </p:blipFill>
        <p:spPr>
          <a:xfrm>
            <a:off x="8708274" y="2268033"/>
            <a:ext cx="2255447" cy="22559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36096" t="34501" r="34595" b="31542"/>
          <a:stretch/>
        </p:blipFill>
        <p:spPr>
          <a:xfrm>
            <a:off x="5005557" y="1251049"/>
            <a:ext cx="2424544" cy="27003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35277" t="-320" r="34249" b="72577"/>
          <a:stretch/>
        </p:blipFill>
        <p:spPr>
          <a:xfrm>
            <a:off x="6767161" y="3743844"/>
            <a:ext cx="2429140" cy="2125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0558" t="31324" b="33852"/>
          <a:stretch/>
        </p:blipFill>
        <p:spPr>
          <a:xfrm>
            <a:off x="247142" y="1284318"/>
            <a:ext cx="2410692" cy="27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758976-CF7F-4615-A6B2-9ECBF94A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7517" b="23649"/>
          <a:stretch/>
        </p:blipFill>
        <p:spPr>
          <a:xfrm>
            <a:off x="683267" y="1241660"/>
            <a:ext cx="10884970" cy="50363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9719" y="494529"/>
            <a:ext cx="8732066" cy="659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B69736E4-24D0-403C-B591-EC6D74101AF2}"/>
              </a:ext>
            </a:extLst>
          </p:cNvPr>
          <p:cNvSpPr/>
          <p:nvPr/>
        </p:nvSpPr>
        <p:spPr>
          <a:xfrm>
            <a:off x="1053967" y="1241660"/>
            <a:ext cx="4969643" cy="18503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Холодно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саду,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мандрує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затишно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нас,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Доброго дня, 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вас.</a:t>
            </a:r>
          </a:p>
        </p:txBody>
      </p:sp>
    </p:spTree>
    <p:extLst>
      <p:ext uri="{BB962C8B-B14F-4D97-AF65-F5344CB8AC3E}">
        <p14:creationId xmlns:p14="http://schemas.microsoft.com/office/powerpoint/2010/main" val="18584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1" y="1725930"/>
            <a:ext cx="2462929" cy="4374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8A8B2F8-AE51-4E62-B133-2FD9F470D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818"/>
          <a:stretch/>
        </p:blipFill>
        <p:spPr>
          <a:xfrm>
            <a:off x="2879164" y="994737"/>
            <a:ext cx="8614731" cy="56418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12546" y="474706"/>
            <a:ext cx="8732066" cy="7742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склади «змійкою»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7931" y="1725954"/>
            <a:ext cx="8289273" cy="452431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7200" b="1" baseline="-2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               в лісі. Там на             </a:t>
            </a:r>
            <a:r>
              <a:rPr lang="en-US" sz="72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sz="72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uk-UA" sz="7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uk-UA" sz="7200" b="1" baseline="-2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       на           рвала        </a:t>
            </a:r>
            <a:r>
              <a:rPr lang="uk-UA" sz="7200" b="1" baseline="-25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uk-UA" sz="7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uk-UA" sz="7200" b="1" baseline="-2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       ніс             .</a:t>
            </a:r>
            <a:endParaRPr lang="uk-UA" sz="7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uk-UA" sz="7200" b="1" baseline="-25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           поскакав в поле.</a:t>
            </a:r>
            <a:endParaRPr lang="uk-UA" sz="72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219" name="Picture 3" descr="C:\Users\пк\Desktop\КАРТИНКИ\діти картинки\хлопчики та дівчатка\bf6e6606f1843ca5a40d6571f27f01a3.jpg"/>
          <p:cNvPicPr>
            <a:picLocks noChangeAspect="1" noChangeArrowheads="1"/>
          </p:cNvPicPr>
          <p:nvPr/>
        </p:nvPicPr>
        <p:blipFill rotWithShape="1">
          <a:blip r:embed="rId2" cstate="print"/>
          <a:srcRect r="2722" b="1256"/>
          <a:stretch/>
        </p:blipFill>
        <p:spPr bwMode="auto">
          <a:xfrm flipH="1">
            <a:off x="342899" y="1744125"/>
            <a:ext cx="2882908" cy="45061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1062989" y="445272"/>
            <a:ext cx="10138411" cy="113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>
                <a:solidFill>
                  <a:schemeClr val="bg1"/>
                </a:solidFill>
              </a:rPr>
              <a:t>текст, </a:t>
            </a:r>
            <a:r>
              <a:rPr lang="ru-RU" sz="3600" b="1" dirty="0" err="1">
                <a:solidFill>
                  <a:schemeClr val="bg1"/>
                </a:solidFill>
              </a:rPr>
              <a:t>вставляючи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замість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малюнків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необхідні</a:t>
            </a:r>
            <a:r>
              <a:rPr lang="ru-RU" sz="3600" b="1" dirty="0">
                <a:solidFill>
                  <a:schemeClr val="bg1"/>
                </a:solidFill>
              </a:rPr>
              <a:t> 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70189" r="71507" b="13742"/>
          <a:stretch/>
        </p:blipFill>
        <p:spPr bwMode="auto">
          <a:xfrm>
            <a:off x="3672356" y="5389657"/>
            <a:ext cx="1345414" cy="8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97" b="72308"/>
          <a:stretch/>
        </p:blipFill>
        <p:spPr bwMode="auto">
          <a:xfrm>
            <a:off x="3555355" y="1798588"/>
            <a:ext cx="1869167" cy="14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9" t="2517" r="5626" b="79369"/>
          <a:stretch/>
        </p:blipFill>
        <p:spPr bwMode="auto">
          <a:xfrm>
            <a:off x="9205539" y="2055087"/>
            <a:ext cx="1760182" cy="9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" t="27774" r="83381" b="54015"/>
          <a:stretch/>
        </p:blipFill>
        <p:spPr bwMode="auto">
          <a:xfrm>
            <a:off x="3418784" y="3281707"/>
            <a:ext cx="107115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8993" r="55913" b="52714"/>
          <a:stretch/>
        </p:blipFill>
        <p:spPr bwMode="auto">
          <a:xfrm>
            <a:off x="5532119" y="3085546"/>
            <a:ext cx="1132347" cy="13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25334" r="20754" b="52064"/>
          <a:stretch/>
        </p:blipFill>
        <p:spPr bwMode="auto">
          <a:xfrm>
            <a:off x="8497537" y="2977735"/>
            <a:ext cx="947994" cy="12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45660" r="81549" b="37267"/>
          <a:stretch/>
        </p:blipFill>
        <p:spPr bwMode="auto">
          <a:xfrm>
            <a:off x="3555355" y="4347882"/>
            <a:ext cx="10624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читаємо речення і тексти з малюнками. | Обучение буквам, Дошкольное  воспитание, Уроки письм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 t="46755" r="43659" b="31987"/>
          <a:stretch/>
        </p:blipFill>
        <p:spPr bwMode="auto">
          <a:xfrm>
            <a:off x="5533910" y="4329504"/>
            <a:ext cx="1649507" cy="113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1146" y="494528"/>
            <a:ext cx="8732066" cy="797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Робота з </a:t>
            </a:r>
            <a:r>
              <a:rPr lang="uk-UA" sz="4400" b="1" dirty="0" err="1">
                <a:solidFill>
                  <a:schemeClr val="bg1"/>
                </a:solidFill>
              </a:rPr>
              <a:t>чистомовкою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5DC177C-736D-4848-A5EA-B0084E2B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389340" y="1380768"/>
            <a:ext cx="2090970" cy="4453212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F1D1CF91-3B7E-4B17-8F45-40ABB3FC169C}"/>
              </a:ext>
            </a:extLst>
          </p:cNvPr>
          <p:cNvSpPr/>
          <p:nvPr/>
        </p:nvSpPr>
        <p:spPr>
          <a:xfrm>
            <a:off x="2810961" y="1380767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ru-RU" sz="2800" b="1" dirty="0" err="1"/>
              <a:t>Рі-рі-рі</a:t>
            </a:r>
            <a:r>
              <a:rPr lang="ru-RU" sz="2800" b="1" dirty="0"/>
              <a:t> — весело в </a:t>
            </a:r>
            <a:r>
              <a:rPr lang="ru-RU" sz="2800" b="1" dirty="0" err="1"/>
              <a:t>дворі</a:t>
            </a:r>
            <a:r>
              <a:rPr lang="ru-RU" sz="2800" b="1" dirty="0"/>
              <a:t>.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F51BF350-31F3-4271-BDEC-610D07972E31}"/>
              </a:ext>
            </a:extLst>
          </p:cNvPr>
          <p:cNvSpPr/>
          <p:nvPr/>
        </p:nvSpPr>
        <p:spPr>
          <a:xfrm>
            <a:off x="2800605" y="2183719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ru-RU" sz="2800" b="1" dirty="0"/>
              <a:t>Ас-ас-ас — </a:t>
            </a:r>
            <a:r>
              <a:rPr lang="ru-RU" sz="2800" b="1" dirty="0" err="1"/>
              <a:t>канікули</a:t>
            </a:r>
            <a:r>
              <a:rPr lang="ru-RU" sz="2800" b="1" dirty="0"/>
              <a:t> у нас.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04E648C0-EBD6-407A-B98A-225B7B19FFBC}"/>
              </a:ext>
            </a:extLst>
          </p:cNvPr>
          <p:cNvSpPr/>
          <p:nvPr/>
        </p:nvSpPr>
        <p:spPr>
          <a:xfrm>
            <a:off x="2810961" y="2978818"/>
            <a:ext cx="6664505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ru-RU" sz="2800" b="1" dirty="0" err="1"/>
              <a:t>Ік-ік-ік</a:t>
            </a:r>
            <a:r>
              <a:rPr lang="ru-RU" sz="2800" b="1" dirty="0"/>
              <a:t> — скоро Нов</a:t>
            </a:r>
            <a:r>
              <a:rPr lang="uk-UA" sz="2800" b="1" dirty="0"/>
              <a:t>и</a:t>
            </a:r>
            <a:r>
              <a:rPr lang="ru-RU" sz="2800" b="1" dirty="0"/>
              <a:t>й </a:t>
            </a:r>
            <a:r>
              <a:rPr lang="ru-RU" sz="2800" b="1" dirty="0" err="1"/>
              <a:t>рік</a:t>
            </a:r>
            <a:r>
              <a:rPr lang="ru-RU" sz="2800" b="1" dirty="0"/>
              <a:t>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8F397EB1-B16D-41DF-B282-743356369EC2}"/>
              </a:ext>
            </a:extLst>
          </p:cNvPr>
          <p:cNvSpPr/>
          <p:nvPr/>
        </p:nvSpPr>
        <p:spPr>
          <a:xfrm>
            <a:off x="2810961" y="3793005"/>
            <a:ext cx="5352668" cy="710677"/>
          </a:xfrm>
          <a:prstGeom prst="roundRect">
            <a:avLst/>
          </a:prstGeom>
          <a:solidFill>
            <a:srgbClr val="FF5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ru-RU" sz="2800" b="1" dirty="0"/>
              <a:t>Ра-</a:t>
            </a:r>
            <a:r>
              <a:rPr lang="ru-RU" sz="2800" b="1" dirty="0" err="1"/>
              <a:t>ра</a:t>
            </a:r>
            <a:r>
              <a:rPr lang="ru-RU" sz="2800" b="1" dirty="0"/>
              <a:t>-</a:t>
            </a:r>
            <a:r>
              <a:rPr lang="ru-RU" sz="2800" b="1" dirty="0" err="1"/>
              <a:t>ра</a:t>
            </a:r>
            <a:r>
              <a:rPr lang="ru-RU" sz="2800" b="1" dirty="0"/>
              <a:t> — </a:t>
            </a:r>
            <a:r>
              <a:rPr lang="ru-RU" sz="2800" b="1" dirty="0" err="1"/>
              <a:t>зраділа</a:t>
            </a:r>
            <a:r>
              <a:rPr lang="ru-RU" sz="2800" b="1" dirty="0"/>
              <a:t> </a:t>
            </a:r>
            <a:r>
              <a:rPr lang="ru-RU" sz="2800" b="1" dirty="0" err="1"/>
              <a:t>дітвора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D448A2D-9668-49D0-9982-C81B58AC384B}"/>
              </a:ext>
            </a:extLst>
          </p:cNvPr>
          <p:cNvSpPr/>
          <p:nvPr/>
        </p:nvSpPr>
        <p:spPr>
          <a:xfrm>
            <a:off x="2800605" y="4602385"/>
            <a:ext cx="5363024" cy="710677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Ам-ам-ам – ой, весело нам!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8" y="3802117"/>
            <a:ext cx="3579148" cy="200432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50738" y="445746"/>
            <a:ext cx="8756193" cy="791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Повідомлення теми </a:t>
            </a:r>
            <a:r>
              <a:rPr lang="uk-UA" sz="3600" b="1" dirty="0" smtClean="0"/>
              <a:t>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" y="993160"/>
            <a:ext cx="2841331" cy="34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528834" y="1641512"/>
            <a:ext cx="4638276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Прочитай слова в колонці. 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Чи можна ці слова і словосполучення об’єднати однією темою? Склади з ними речення. Назви ланцюжок звуків у словосполученні Новий рік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0974" y="4680212"/>
            <a:ext cx="197080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Новий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28834" y="1487494"/>
            <a:ext cx="511717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продовжимо вчитися читати текст з вивченими літерами.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Дізнаємося про веселу пору  в школі – зимові канікули.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85581" y="1539357"/>
            <a:ext cx="3352390" cy="200906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Добра </a:t>
            </a:r>
            <a:r>
              <a:rPr lang="ru-RU" sz="2800" b="1" dirty="0" err="1" smtClean="0"/>
              <a:t>звістка</a:t>
            </a:r>
            <a:endParaRPr lang="ru-RU" sz="2800" b="1" dirty="0" smtClean="0"/>
          </a:p>
          <a:p>
            <a:pPr algn="ctr"/>
            <a:r>
              <a:rPr lang="ru-RU" sz="2800" b="1" dirty="0" err="1" smtClean="0"/>
              <a:t>зимові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канікули</a:t>
            </a:r>
            <a:endParaRPr lang="ru-RU" sz="2800" b="1" dirty="0" smtClean="0"/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Новий рік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подарунки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76643" y="421582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1916" y="4079431"/>
            <a:ext cx="2199454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03869" y="428022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959744" y="4215827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619073" y="4276376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3389544" y="4080401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061259" y="4087948"/>
            <a:ext cx="1497376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10398" y="434587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02790" y="422434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243181" y="425264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43181" y="4384933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046449" y="4291684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210397" y="4206460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975104" y="4680212"/>
            <a:ext cx="1669685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Зима дитячи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2234" r="3073" b="4201"/>
          <a:stretch/>
        </p:blipFill>
        <p:spPr bwMode="auto">
          <a:xfrm>
            <a:off x="7450931" y="4087948"/>
            <a:ext cx="3456000" cy="23760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83945" y="445746"/>
            <a:ext cx="8756193" cy="67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Прочитай текст. Придумай заголовок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4100" y="1281813"/>
            <a:ext cx="1035187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Ніна Степанівна принесла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добру звістку.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— Діти, — сказала вона, — завтра у вас канікули.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— Ура! — радісно крикнув Сергійко. А всі діти підтримали: — Ура! Ура!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Вони раділи, бо зимові канікули особливі. З ними прийде Новий рік. Будуть ялинка, карнавал, подарунки.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Діти підготували 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новорі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ч ні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маски, вивчили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вір ш і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й пісні.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Зима насипала снігу. Позамерзали ріки й озера. Тепер там ковзанки. Дітвора дістане санки, ковзани і гайне на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ковзанки й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гірки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        </a:t>
            </a: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там так весело!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01708" y="4376415"/>
            <a:ext cx="220864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6195" y="3500067"/>
            <a:ext cx="202299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08494" y="3500068"/>
            <a:ext cx="208543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96151" y="3928664"/>
            <a:ext cx="220864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14337" y="3893322"/>
            <a:ext cx="343607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82897" y="3905424"/>
            <a:ext cx="226363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0165" y="5257808"/>
            <a:ext cx="220864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19633" y="3950249"/>
            <a:ext cx="220864" cy="395581"/>
          </a:xfrm>
          <a:prstGeom prst="rect">
            <a:avLst/>
          </a:prstGeom>
          <a:noFill/>
          <a:ln w="28575">
            <a:solidFill>
              <a:srgbClr val="E83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773446" y="2125980"/>
            <a:ext cx="3245410" cy="114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8056" y="414518"/>
            <a:ext cx="6851394" cy="8199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Вправа «</a:t>
            </a:r>
            <a:r>
              <a:rPr lang="ru-RU" sz="3600" b="1" dirty="0" err="1">
                <a:solidFill>
                  <a:schemeClr val="bg1"/>
                </a:solidFill>
              </a:rPr>
              <a:t>Відкритий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мікрофон</a:t>
            </a:r>
            <a:r>
              <a:rPr lang="ru-RU" sz="36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741" y="1303021"/>
            <a:ext cx="6823709" cy="52235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800" b="1" dirty="0"/>
              <a:t>Яку </a:t>
            </a:r>
            <a:r>
              <a:rPr lang="ru-RU" sz="2800" b="1" dirty="0" err="1"/>
              <a:t>звістку</a:t>
            </a:r>
            <a:r>
              <a:rPr lang="ru-RU" sz="2800" b="1" dirty="0"/>
              <a:t> принесла </a:t>
            </a:r>
            <a:r>
              <a:rPr lang="ru-RU" sz="2800" b="1" dirty="0" err="1"/>
              <a:t>Ніна</a:t>
            </a:r>
            <a:r>
              <a:rPr lang="ru-RU" sz="2800" b="1" dirty="0"/>
              <a:t> </a:t>
            </a:r>
            <a:r>
              <a:rPr lang="ru-RU" sz="2800" b="1" dirty="0" err="1"/>
              <a:t>Степанівна</a:t>
            </a:r>
            <a:r>
              <a:rPr lang="ru-RU" sz="2800" b="1" dirty="0"/>
              <a:t>?</a:t>
            </a:r>
          </a:p>
          <a:p>
            <a:pPr marL="446088" indent="-446088">
              <a:buAutoNum type="arabicPeriod"/>
            </a:pPr>
            <a:r>
              <a:rPr lang="ru-RU" sz="2800" b="1" dirty="0"/>
              <a:t>Чому </a:t>
            </a:r>
            <a:r>
              <a:rPr lang="ru-RU" sz="2800" b="1" dirty="0" err="1"/>
              <a:t>діти</a:t>
            </a:r>
            <a:r>
              <a:rPr lang="ru-RU" sz="2800" b="1" dirty="0"/>
              <a:t> </a:t>
            </a:r>
            <a:r>
              <a:rPr lang="ru-RU" sz="2800" b="1" dirty="0" err="1"/>
              <a:t>раділи</a:t>
            </a:r>
            <a:r>
              <a:rPr lang="ru-RU" sz="2800" b="1" dirty="0"/>
              <a:t> </a:t>
            </a:r>
            <a:r>
              <a:rPr lang="ru-RU" sz="2800" b="1" dirty="0" err="1"/>
              <a:t>початкові</a:t>
            </a:r>
            <a:r>
              <a:rPr lang="ru-RU" sz="2800" b="1" dirty="0"/>
              <a:t> </a:t>
            </a:r>
            <a:r>
              <a:rPr lang="ru-RU" sz="2800" b="1" dirty="0" err="1"/>
              <a:t>канікул</a:t>
            </a:r>
            <a:r>
              <a:rPr lang="ru-RU" sz="2800" b="1" dirty="0"/>
              <a:t>?</a:t>
            </a:r>
          </a:p>
          <a:p>
            <a:pPr marL="446088" indent="-446088">
              <a:buAutoNum type="arabicPeriod"/>
            </a:pPr>
            <a:r>
              <a:rPr lang="ru-RU" sz="2800" b="1" dirty="0"/>
              <a:t>Чим вони </a:t>
            </a:r>
            <a:r>
              <a:rPr lang="ru-RU" sz="2800" b="1" dirty="0" err="1"/>
              <a:t>будуть</a:t>
            </a:r>
            <a:r>
              <a:rPr lang="ru-RU" sz="2800" b="1" dirty="0"/>
              <a:t> </a:t>
            </a:r>
            <a:r>
              <a:rPr lang="ru-RU" sz="2800" b="1" dirty="0" err="1"/>
              <a:t>займатися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канікул</a:t>
            </a:r>
            <a:r>
              <a:rPr lang="ru-RU" sz="2800" b="1" dirty="0" smtClean="0"/>
              <a:t>?</a:t>
            </a:r>
          </a:p>
          <a:p>
            <a:pPr marL="446088" indent="-446088">
              <a:buFontTx/>
              <a:buAutoNum type="arabicPeriod"/>
            </a:pPr>
            <a:r>
              <a:rPr lang="uk-UA" sz="2800" b="1" dirty="0">
                <a:solidFill>
                  <a:schemeClr val="bg1"/>
                </a:solidFill>
              </a:rPr>
              <a:t>Як ми можемо цікаво провести канікули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  <a:p>
            <a:pPr marL="446088" indent="-446088">
              <a:buFontTx/>
              <a:buAutoNum type="arabicPeriod"/>
            </a:pPr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діти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підготувалися</a:t>
            </a:r>
            <a:r>
              <a:rPr lang="ru-RU" sz="2800" b="1" dirty="0">
                <a:solidFill>
                  <a:schemeClr val="bg1"/>
                </a:solidFill>
              </a:rPr>
              <a:t> до Нового року?</a:t>
            </a:r>
            <a:endParaRPr lang="uk-UA" sz="2800" b="1" dirty="0">
              <a:solidFill>
                <a:schemeClr val="bg1"/>
              </a:solidFill>
            </a:endParaRPr>
          </a:p>
          <a:p>
            <a:pPr marL="446088" indent="-446088">
              <a:buFontTx/>
              <a:buAutoNum type="arabicPeriod"/>
            </a:pPr>
            <a:r>
              <a:rPr lang="ru-RU" sz="2800" b="1" dirty="0" err="1">
                <a:solidFill>
                  <a:schemeClr val="bg1"/>
                </a:solidFill>
              </a:rPr>
              <a:t>Яким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було</a:t>
            </a:r>
            <a:r>
              <a:rPr lang="ru-RU" sz="2800" b="1" dirty="0">
                <a:solidFill>
                  <a:schemeClr val="bg1"/>
                </a:solidFill>
              </a:rPr>
              <a:t> б </a:t>
            </a:r>
            <a:r>
              <a:rPr lang="ru-RU" sz="2800" b="1" dirty="0" err="1">
                <a:solidFill>
                  <a:schemeClr val="bg1"/>
                </a:solidFill>
              </a:rPr>
              <a:t>життя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дітей</a:t>
            </a:r>
            <a:r>
              <a:rPr lang="ru-RU" sz="2800" b="1" dirty="0">
                <a:solidFill>
                  <a:schemeClr val="bg1"/>
                </a:solidFill>
              </a:rPr>
              <a:t> без </a:t>
            </a:r>
            <a:r>
              <a:rPr lang="ru-RU" sz="2800" b="1" dirty="0" err="1">
                <a:solidFill>
                  <a:schemeClr val="bg1"/>
                </a:solidFill>
              </a:rPr>
              <a:t>канікул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610" y="283352"/>
            <a:ext cx="4740797" cy="63383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42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ідокремлені члени речення - це що так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4" y="3597914"/>
            <a:ext cx="2737873" cy="31185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4707" y="994286"/>
            <a:ext cx="783005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подарунки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2941" y="3408279"/>
            <a:ext cx="473401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0332" y="2622657"/>
            <a:ext cx="369173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322ADA"/>
                </a:solidFill>
                <a:cs typeface="Arial" panose="020B0604020202020204" pitchFamily="34" charset="0"/>
              </a:rPr>
              <a:t>пісні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0198" y="994286"/>
            <a:ext cx="548461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7030A0"/>
                </a:solidFill>
                <a:cs typeface="Arial" panose="020B0604020202020204" pitchFamily="34" charset="0"/>
              </a:rPr>
              <a:t>радісно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74555" y="3996499"/>
            <a:ext cx="392221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 err="1">
                <a:ln w="0"/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гірки</a:t>
            </a:r>
            <a:endParaRPr lang="uk-UA" sz="12000" b="1" dirty="0">
              <a:ln w="0"/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7727" y="1658922"/>
            <a:ext cx="599180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B050"/>
                </a:solidFill>
                <a:cs typeface="Arial" panose="020B0604020202020204" pitchFamily="34" charset="0"/>
              </a:rPr>
              <a:t>Сергійко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95069" y="3849167"/>
            <a:ext cx="471462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EF71CE"/>
                </a:solidFill>
                <a:cs typeface="Arial" panose="020B0604020202020204" pitchFamily="34" charset="0"/>
              </a:rPr>
              <a:t>маски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3227" y="4416644"/>
            <a:ext cx="36329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C000"/>
                </a:solidFill>
                <a:cs typeface="Arial" panose="020B0604020202020204" pitchFamily="34" charset="0"/>
              </a:rPr>
              <a:t>Ніна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68925" y="537731"/>
            <a:ext cx="740863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0000"/>
                </a:solidFill>
                <a:cs typeface="Arial" panose="020B0604020202020204" pitchFamily="34" charset="0"/>
              </a:rPr>
              <a:t>карнавал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695" y="2389010"/>
            <a:ext cx="67660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FF3300"/>
                </a:solidFill>
                <a:cs typeface="Arial" panose="020B0604020202020204" pitchFamily="34" charset="0"/>
              </a:rPr>
              <a:t>Новий рік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7409" y="1910175"/>
            <a:ext cx="381082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0" b="1" dirty="0">
                <a:ln w="0"/>
                <a:solidFill>
                  <a:srgbClr val="0070C0"/>
                </a:solidFill>
                <a:cs typeface="Arial" panose="020B0604020202020204" pitchFamily="34" charset="0"/>
              </a:rPr>
              <a:t>зима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26031" y="405852"/>
            <a:ext cx="8732066" cy="8400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«Словарні </a:t>
            </a:r>
            <a:r>
              <a:rPr lang="uk-UA" sz="4000" b="1" dirty="0" err="1" smtClean="0">
                <a:solidFill>
                  <a:schemeClr val="bg1"/>
                </a:solidFill>
              </a:rPr>
              <a:t>доганялки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15" grpId="0"/>
      <p:bldP spid="15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52061</TotalTime>
  <Words>473</Words>
  <Application>Microsoft Office PowerPoint</Application>
  <PresentationFormat>Произвольный</PresentationFormat>
  <Paragraphs>84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3269</cp:revision>
  <dcterms:created xsi:type="dcterms:W3CDTF">2018-01-05T16:38:53Z</dcterms:created>
  <dcterms:modified xsi:type="dcterms:W3CDTF">2023-12-18T09:14:03Z</dcterms:modified>
</cp:coreProperties>
</file>