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670" r:id="rId3"/>
    <p:sldId id="1634" r:id="rId4"/>
    <p:sldId id="1606" r:id="rId5"/>
    <p:sldId id="1667" r:id="rId6"/>
    <p:sldId id="1431" r:id="rId7"/>
    <p:sldId id="1644" r:id="rId8"/>
    <p:sldId id="1665" r:id="rId9"/>
    <p:sldId id="1673" r:id="rId10"/>
    <p:sldId id="1577" r:id="rId11"/>
    <p:sldId id="1645" r:id="rId12"/>
    <p:sldId id="1671" r:id="rId13"/>
    <p:sldId id="1672" r:id="rId14"/>
    <p:sldId id="1663" r:id="rId15"/>
    <p:sldId id="1620" r:id="rId16"/>
    <p:sldId id="16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FFDDFF"/>
    <a:srgbClr val="FFB7FF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5274" autoAdjust="0"/>
  </p:normalViewPr>
  <p:slideViewPr>
    <p:cSldViewPr snapToGrid="0">
      <p:cViewPr varScale="1">
        <p:scale>
          <a:sx n="84" d="100"/>
          <a:sy n="84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12" Type="http://schemas.openxmlformats.org/officeDocument/2006/relationships/image" Target="../media/image34.jpe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36.jpe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microsoft.com/office/2007/relationships/hdphoto" Target="../media/hdphoto8.wdp"/><Relationship Id="rId21" Type="http://schemas.openxmlformats.org/officeDocument/2006/relationships/image" Target="../media/image52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microsoft.com/office/2007/relationships/hdphoto" Target="../media/hdphoto11.wdp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microsoft.com/office/2007/relationships/hdphoto" Target="../media/hdphoto10.wdp"/><Relationship Id="rId19" Type="http://schemas.microsoft.com/office/2007/relationships/hdphoto" Target="../media/hdphoto12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734773" y="4693403"/>
            <a:ext cx="8925018" cy="919401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Додавання</a:t>
            </a:r>
            <a:r>
              <a:rPr lang="ru-RU" sz="4800" b="1" dirty="0">
                <a:solidFill>
                  <a:schemeClr val="bg1"/>
                </a:solidFill>
              </a:rPr>
              <a:t> і </a:t>
            </a:r>
            <a:r>
              <a:rPr lang="ru-RU" sz="4800" b="1" dirty="0" err="1">
                <a:solidFill>
                  <a:schemeClr val="bg1"/>
                </a:solidFill>
              </a:rPr>
              <a:t>віднімання</a:t>
            </a:r>
            <a:r>
              <a:rPr lang="ru-RU" sz="4800" b="1" dirty="0">
                <a:solidFill>
                  <a:schemeClr val="bg1"/>
                </a:solidFill>
              </a:rPr>
              <a:t> числа 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C345FCA-425B-5A49-6539-83FB718D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41" y="1031792"/>
            <a:ext cx="3534176" cy="330464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9" name="Прямокутник 16">
            <a:extLst>
              <a:ext uri="{FF2B5EF4-FFF2-40B4-BE49-F238E27FC236}">
                <a16:creationId xmlns="" xmlns:a16="http://schemas.microsoft.com/office/drawing/2014/main" id="{CD7397E8-8656-DDCC-D1F0-26A04B42E34D}"/>
              </a:ext>
            </a:extLst>
          </p:cNvPr>
          <p:cNvSpPr/>
          <p:nvPr/>
        </p:nvSpPr>
        <p:spPr>
          <a:xfrm>
            <a:off x="2511133" y="1442370"/>
            <a:ext cx="1350924" cy="1032296"/>
          </a:xfrm>
          <a:prstGeom prst="rect">
            <a:avLst/>
          </a:prstGeom>
          <a:solidFill>
            <a:srgbClr val="189E8F"/>
          </a:solidFill>
          <a:ln>
            <a:solidFill>
              <a:srgbClr val="189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5805E1F-5A7E-2E71-8CCC-E503BC82BF25}"/>
              </a:ext>
            </a:extLst>
          </p:cNvPr>
          <p:cNvSpPr txBox="1"/>
          <p:nvPr/>
        </p:nvSpPr>
        <p:spPr>
          <a:xfrm>
            <a:off x="2176013" y="1438834"/>
            <a:ext cx="185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C4F9CA-6B42-97ED-163A-3C46F7D3B28F}"/>
              </a:ext>
            </a:extLst>
          </p:cNvPr>
          <p:cNvSpPr txBox="1"/>
          <p:nvPr/>
        </p:nvSpPr>
        <p:spPr>
          <a:xfrm>
            <a:off x="2623595" y="1838944"/>
            <a:ext cx="1160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 + 7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 – 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3430" y="1741746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56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14935" y="494529"/>
            <a:ext cx="8732066" cy="6569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Додавання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віднімання числа 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173090" y="1512106"/>
            <a:ext cx="7737527" cy="12198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фігури в кожному рядку. Поясни, як утворені таблиці. Запам’ятай результати додавання і віднімання числа 7.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</a:t>
            </a:r>
            <a:r>
              <a:rPr lang="uk-UA" sz="2000" b="1" dirty="0">
                <a:solidFill>
                  <a:srgbClr val="7030A0"/>
                </a:solidFill>
              </a:rPr>
              <a:t>випадки додавання з тих, що є в таблиці, ти вже знаєш?</a:t>
            </a:r>
          </a:p>
        </p:txBody>
      </p:sp>
      <p:pic>
        <p:nvPicPr>
          <p:cNvPr id="34" name="Picture 10" descr="Шерман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E7E4F39D-C758-DB6B-65FE-7025F76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48839"/>
            <a:ext cx="1859222" cy="4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кутник: округлені кути 1">
            <a:extLst>
              <a:ext uri="{FF2B5EF4-FFF2-40B4-BE49-F238E27FC236}">
                <a16:creationId xmlns="" xmlns:a16="http://schemas.microsoft.com/office/drawing/2014/main" id="{B6378199-8CBF-3742-A71D-2CADD57115C1}"/>
              </a:ext>
            </a:extLst>
          </p:cNvPr>
          <p:cNvSpPr/>
          <p:nvPr/>
        </p:nvSpPr>
        <p:spPr>
          <a:xfrm>
            <a:off x="9491886" y="3262489"/>
            <a:ext cx="1926454" cy="17110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AB8936-65B6-69F2-FE23-0A758BB769ED}"/>
              </a:ext>
            </a:extLst>
          </p:cNvPr>
          <p:cNvSpPr txBox="1"/>
          <p:nvPr/>
        </p:nvSpPr>
        <p:spPr>
          <a:xfrm>
            <a:off x="9647268" y="3403888"/>
            <a:ext cx="181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8 – 7 = 1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9 – 7 = 2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7 = 3</a:t>
            </a:r>
          </a:p>
        </p:txBody>
      </p:sp>
      <p:sp>
        <p:nvSpPr>
          <p:cNvPr id="47" name="Прямокутник: округлені кути 12">
            <a:extLst>
              <a:ext uri="{FF2B5EF4-FFF2-40B4-BE49-F238E27FC236}">
                <a16:creationId xmlns="" xmlns:a16="http://schemas.microsoft.com/office/drawing/2014/main" id="{B18CF70F-2856-5613-5705-3F7039924746}"/>
              </a:ext>
            </a:extLst>
          </p:cNvPr>
          <p:cNvSpPr/>
          <p:nvPr/>
        </p:nvSpPr>
        <p:spPr>
          <a:xfrm>
            <a:off x="7275083" y="3262489"/>
            <a:ext cx="1926454" cy="1711060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7B5A737-786C-B1A0-AE67-BE755F08C93C}"/>
              </a:ext>
            </a:extLst>
          </p:cNvPr>
          <p:cNvSpPr txBox="1"/>
          <p:nvPr/>
        </p:nvSpPr>
        <p:spPr>
          <a:xfrm>
            <a:off x="7403895" y="3403888"/>
            <a:ext cx="1821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 + 7 = 8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 + 7 = 9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3 + 7 = 10</a:t>
            </a:r>
          </a:p>
        </p:txBody>
      </p:sp>
      <p:sp>
        <p:nvSpPr>
          <p:cNvPr id="49" name="Рівнобедрений трикутник 10">
            <a:extLst>
              <a:ext uri="{FF2B5EF4-FFF2-40B4-BE49-F238E27FC236}">
                <a16:creationId xmlns="" xmlns:a16="http://schemas.microsoft.com/office/drawing/2014/main" id="{EAC10FF3-0655-E275-85B8-EDFAC6436697}"/>
              </a:ext>
            </a:extLst>
          </p:cNvPr>
          <p:cNvSpPr/>
          <p:nvPr/>
        </p:nvSpPr>
        <p:spPr>
          <a:xfrm>
            <a:off x="6469829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Рівнобедрений трикутник 14">
            <a:extLst>
              <a:ext uri="{FF2B5EF4-FFF2-40B4-BE49-F238E27FC236}">
                <a16:creationId xmlns="" xmlns:a16="http://schemas.microsoft.com/office/drawing/2014/main" id="{A0269C13-E3CC-1FDA-F08D-55EB01DE1852}"/>
              </a:ext>
            </a:extLst>
          </p:cNvPr>
          <p:cNvSpPr/>
          <p:nvPr/>
        </p:nvSpPr>
        <p:spPr>
          <a:xfrm>
            <a:off x="6025587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Рівнобедрений трикутник 15">
            <a:extLst>
              <a:ext uri="{FF2B5EF4-FFF2-40B4-BE49-F238E27FC236}">
                <a16:creationId xmlns="" xmlns:a16="http://schemas.microsoft.com/office/drawing/2014/main" id="{1744C8F5-13A6-FEC9-8E46-208F9F5AA7BA}"/>
              </a:ext>
            </a:extLst>
          </p:cNvPr>
          <p:cNvSpPr/>
          <p:nvPr/>
        </p:nvSpPr>
        <p:spPr>
          <a:xfrm>
            <a:off x="5581345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Рівнобедрений трикутник 16">
            <a:extLst>
              <a:ext uri="{FF2B5EF4-FFF2-40B4-BE49-F238E27FC236}">
                <a16:creationId xmlns="" xmlns:a16="http://schemas.microsoft.com/office/drawing/2014/main" id="{1697C234-FC80-3C4B-091B-190823DF2741}"/>
              </a:ext>
            </a:extLst>
          </p:cNvPr>
          <p:cNvSpPr/>
          <p:nvPr/>
        </p:nvSpPr>
        <p:spPr>
          <a:xfrm>
            <a:off x="5151804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Рівнобедрений трикутник 17">
            <a:extLst>
              <a:ext uri="{FF2B5EF4-FFF2-40B4-BE49-F238E27FC236}">
                <a16:creationId xmlns="" xmlns:a16="http://schemas.microsoft.com/office/drawing/2014/main" id="{1946E45A-236C-13F5-D7AC-A99BCD605367}"/>
              </a:ext>
            </a:extLst>
          </p:cNvPr>
          <p:cNvSpPr/>
          <p:nvPr/>
        </p:nvSpPr>
        <p:spPr>
          <a:xfrm>
            <a:off x="4734553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Рівнобедрений трикутник 18">
            <a:extLst>
              <a:ext uri="{FF2B5EF4-FFF2-40B4-BE49-F238E27FC236}">
                <a16:creationId xmlns="" xmlns:a16="http://schemas.microsoft.com/office/drawing/2014/main" id="{7E27B146-073E-D3FD-9A44-4A89CA63B2CA}"/>
              </a:ext>
            </a:extLst>
          </p:cNvPr>
          <p:cNvSpPr/>
          <p:nvPr/>
        </p:nvSpPr>
        <p:spPr>
          <a:xfrm>
            <a:off x="4303806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Рівнобедрений трикутник 19">
            <a:extLst>
              <a:ext uri="{FF2B5EF4-FFF2-40B4-BE49-F238E27FC236}">
                <a16:creationId xmlns="" xmlns:a16="http://schemas.microsoft.com/office/drawing/2014/main" id="{C629307D-59EB-3E4F-B19E-66551F1BA558}"/>
              </a:ext>
            </a:extLst>
          </p:cNvPr>
          <p:cNvSpPr/>
          <p:nvPr/>
        </p:nvSpPr>
        <p:spPr>
          <a:xfrm>
            <a:off x="3860167" y="446723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Рівнобедрений трикутник 20">
            <a:extLst>
              <a:ext uri="{FF2B5EF4-FFF2-40B4-BE49-F238E27FC236}">
                <a16:creationId xmlns="" xmlns:a16="http://schemas.microsoft.com/office/drawing/2014/main" id="{701E3621-00AF-8544-B43D-A64B1353899B}"/>
              </a:ext>
            </a:extLst>
          </p:cNvPr>
          <p:cNvSpPr/>
          <p:nvPr/>
        </p:nvSpPr>
        <p:spPr>
          <a:xfrm>
            <a:off x="3415925" y="446723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Рівнобедрений трикутник 21">
            <a:extLst>
              <a:ext uri="{FF2B5EF4-FFF2-40B4-BE49-F238E27FC236}">
                <a16:creationId xmlns="" xmlns:a16="http://schemas.microsoft.com/office/drawing/2014/main" id="{EBF07215-4C2F-9EBF-3F7B-3032DB785596}"/>
              </a:ext>
            </a:extLst>
          </p:cNvPr>
          <p:cNvSpPr/>
          <p:nvPr/>
        </p:nvSpPr>
        <p:spPr>
          <a:xfrm>
            <a:off x="2971683" y="446723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Рівнобедрений трикутник 22">
            <a:extLst>
              <a:ext uri="{FF2B5EF4-FFF2-40B4-BE49-F238E27FC236}">
                <a16:creationId xmlns="" xmlns:a16="http://schemas.microsoft.com/office/drawing/2014/main" id="{FC214865-33F4-111D-7AF2-BFCE999492C1}"/>
              </a:ext>
            </a:extLst>
          </p:cNvPr>
          <p:cNvSpPr/>
          <p:nvPr/>
        </p:nvSpPr>
        <p:spPr>
          <a:xfrm>
            <a:off x="2542142" y="446723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Рівнобедрений трикутник 81">
            <a:extLst>
              <a:ext uri="{FF2B5EF4-FFF2-40B4-BE49-F238E27FC236}">
                <a16:creationId xmlns="" xmlns:a16="http://schemas.microsoft.com/office/drawing/2014/main" id="{54698CF4-A77F-2F57-FD48-4E4193200ADE}"/>
              </a:ext>
            </a:extLst>
          </p:cNvPr>
          <p:cNvSpPr/>
          <p:nvPr/>
        </p:nvSpPr>
        <p:spPr>
          <a:xfrm>
            <a:off x="6469829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Рівнобедрений трикутник 82">
            <a:extLst>
              <a:ext uri="{FF2B5EF4-FFF2-40B4-BE49-F238E27FC236}">
                <a16:creationId xmlns="" xmlns:a16="http://schemas.microsoft.com/office/drawing/2014/main" id="{B03CB94B-0E50-649F-6B9E-3FD25845AA83}"/>
              </a:ext>
            </a:extLst>
          </p:cNvPr>
          <p:cNvSpPr/>
          <p:nvPr/>
        </p:nvSpPr>
        <p:spPr>
          <a:xfrm>
            <a:off x="6025587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Рівнобедрений трикутник 83">
            <a:extLst>
              <a:ext uri="{FF2B5EF4-FFF2-40B4-BE49-F238E27FC236}">
                <a16:creationId xmlns="" xmlns:a16="http://schemas.microsoft.com/office/drawing/2014/main" id="{1562D578-CC99-0E12-1251-5DE3B95803B0}"/>
              </a:ext>
            </a:extLst>
          </p:cNvPr>
          <p:cNvSpPr/>
          <p:nvPr/>
        </p:nvSpPr>
        <p:spPr>
          <a:xfrm>
            <a:off x="5581345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Рівнобедрений трикутник 84">
            <a:extLst>
              <a:ext uri="{FF2B5EF4-FFF2-40B4-BE49-F238E27FC236}">
                <a16:creationId xmlns="" xmlns:a16="http://schemas.microsoft.com/office/drawing/2014/main" id="{F1958AB9-5BAA-D613-BBCB-079EF70862AE}"/>
              </a:ext>
            </a:extLst>
          </p:cNvPr>
          <p:cNvSpPr/>
          <p:nvPr/>
        </p:nvSpPr>
        <p:spPr>
          <a:xfrm>
            <a:off x="5151804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Рівнобедрений трикутник 85">
            <a:extLst>
              <a:ext uri="{FF2B5EF4-FFF2-40B4-BE49-F238E27FC236}">
                <a16:creationId xmlns="" xmlns:a16="http://schemas.microsoft.com/office/drawing/2014/main" id="{5B2FDB35-C06C-E2CF-6964-544EDF1B8EED}"/>
              </a:ext>
            </a:extLst>
          </p:cNvPr>
          <p:cNvSpPr/>
          <p:nvPr/>
        </p:nvSpPr>
        <p:spPr>
          <a:xfrm>
            <a:off x="4734553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Рівнобедрений трикутник 86">
            <a:extLst>
              <a:ext uri="{FF2B5EF4-FFF2-40B4-BE49-F238E27FC236}">
                <a16:creationId xmlns="" xmlns:a16="http://schemas.microsoft.com/office/drawing/2014/main" id="{9C935A62-6F0C-EDDC-0E3C-D3F4527A11E2}"/>
              </a:ext>
            </a:extLst>
          </p:cNvPr>
          <p:cNvSpPr/>
          <p:nvPr/>
        </p:nvSpPr>
        <p:spPr>
          <a:xfrm>
            <a:off x="4303806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Рівнобедрений трикутник 87">
            <a:extLst>
              <a:ext uri="{FF2B5EF4-FFF2-40B4-BE49-F238E27FC236}">
                <a16:creationId xmlns="" xmlns:a16="http://schemas.microsoft.com/office/drawing/2014/main" id="{26B3DAAF-9863-C4A0-9AD7-6A0171A13909}"/>
              </a:ext>
            </a:extLst>
          </p:cNvPr>
          <p:cNvSpPr/>
          <p:nvPr/>
        </p:nvSpPr>
        <p:spPr>
          <a:xfrm>
            <a:off x="3860167" y="391224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Рівнобедрений трикутник 88">
            <a:extLst>
              <a:ext uri="{FF2B5EF4-FFF2-40B4-BE49-F238E27FC236}">
                <a16:creationId xmlns="" xmlns:a16="http://schemas.microsoft.com/office/drawing/2014/main" id="{BC5258A3-E832-BD36-C375-1EAB1B94E838}"/>
              </a:ext>
            </a:extLst>
          </p:cNvPr>
          <p:cNvSpPr/>
          <p:nvPr/>
        </p:nvSpPr>
        <p:spPr>
          <a:xfrm>
            <a:off x="3415925" y="391224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Рівнобедрений трикутник 89">
            <a:extLst>
              <a:ext uri="{FF2B5EF4-FFF2-40B4-BE49-F238E27FC236}">
                <a16:creationId xmlns="" xmlns:a16="http://schemas.microsoft.com/office/drawing/2014/main" id="{98717FCB-8DA3-D1C5-EBC9-07EF65789ED7}"/>
              </a:ext>
            </a:extLst>
          </p:cNvPr>
          <p:cNvSpPr/>
          <p:nvPr/>
        </p:nvSpPr>
        <p:spPr>
          <a:xfrm>
            <a:off x="2971683" y="391224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Рівнобедрений трикутник 90">
            <a:extLst>
              <a:ext uri="{FF2B5EF4-FFF2-40B4-BE49-F238E27FC236}">
                <a16:creationId xmlns="" xmlns:a16="http://schemas.microsoft.com/office/drawing/2014/main" id="{2D6D8B03-79A2-B000-84DC-1A3BAD51E437}"/>
              </a:ext>
            </a:extLst>
          </p:cNvPr>
          <p:cNvSpPr/>
          <p:nvPr/>
        </p:nvSpPr>
        <p:spPr>
          <a:xfrm>
            <a:off x="6469829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Рівнобедрений трикутник 91">
            <a:extLst>
              <a:ext uri="{FF2B5EF4-FFF2-40B4-BE49-F238E27FC236}">
                <a16:creationId xmlns="" xmlns:a16="http://schemas.microsoft.com/office/drawing/2014/main" id="{97B24028-443B-7D3A-FCF0-EA5FED1AE17F}"/>
              </a:ext>
            </a:extLst>
          </p:cNvPr>
          <p:cNvSpPr/>
          <p:nvPr/>
        </p:nvSpPr>
        <p:spPr>
          <a:xfrm>
            <a:off x="6025587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Рівнобедрений трикутник 92">
            <a:extLst>
              <a:ext uri="{FF2B5EF4-FFF2-40B4-BE49-F238E27FC236}">
                <a16:creationId xmlns="" xmlns:a16="http://schemas.microsoft.com/office/drawing/2014/main" id="{BB1466F7-96C5-559C-4806-6D87EBF8DD6F}"/>
              </a:ext>
            </a:extLst>
          </p:cNvPr>
          <p:cNvSpPr/>
          <p:nvPr/>
        </p:nvSpPr>
        <p:spPr>
          <a:xfrm>
            <a:off x="5581345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Рівнобедрений трикутник 93">
            <a:extLst>
              <a:ext uri="{FF2B5EF4-FFF2-40B4-BE49-F238E27FC236}">
                <a16:creationId xmlns="" xmlns:a16="http://schemas.microsoft.com/office/drawing/2014/main" id="{E0EDFD7E-EC5D-0CFA-A46C-BFE7A79E9627}"/>
              </a:ext>
            </a:extLst>
          </p:cNvPr>
          <p:cNvSpPr/>
          <p:nvPr/>
        </p:nvSpPr>
        <p:spPr>
          <a:xfrm>
            <a:off x="5151804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Рівнобедрений трикутник 94">
            <a:extLst>
              <a:ext uri="{FF2B5EF4-FFF2-40B4-BE49-F238E27FC236}">
                <a16:creationId xmlns="" xmlns:a16="http://schemas.microsoft.com/office/drawing/2014/main" id="{40B6B94B-75DE-B04B-4A76-D61C25016660}"/>
              </a:ext>
            </a:extLst>
          </p:cNvPr>
          <p:cNvSpPr/>
          <p:nvPr/>
        </p:nvSpPr>
        <p:spPr>
          <a:xfrm>
            <a:off x="4734553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Рівнобедрений трикутник 95">
            <a:extLst>
              <a:ext uri="{FF2B5EF4-FFF2-40B4-BE49-F238E27FC236}">
                <a16:creationId xmlns="" xmlns:a16="http://schemas.microsoft.com/office/drawing/2014/main" id="{112F0E60-77DB-F314-5B4C-36C7AFD080FE}"/>
              </a:ext>
            </a:extLst>
          </p:cNvPr>
          <p:cNvSpPr/>
          <p:nvPr/>
        </p:nvSpPr>
        <p:spPr>
          <a:xfrm>
            <a:off x="4303806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Рівнобедрений трикутник 96">
            <a:extLst>
              <a:ext uri="{FF2B5EF4-FFF2-40B4-BE49-F238E27FC236}">
                <a16:creationId xmlns="" xmlns:a16="http://schemas.microsoft.com/office/drawing/2014/main" id="{2DE45297-9239-46F7-DEC2-ACCB617B2F07}"/>
              </a:ext>
            </a:extLst>
          </p:cNvPr>
          <p:cNvSpPr/>
          <p:nvPr/>
        </p:nvSpPr>
        <p:spPr>
          <a:xfrm>
            <a:off x="3860167" y="343469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Рівнобедрений трикутник 97">
            <a:extLst>
              <a:ext uri="{FF2B5EF4-FFF2-40B4-BE49-F238E27FC236}">
                <a16:creationId xmlns="" xmlns:a16="http://schemas.microsoft.com/office/drawing/2014/main" id="{C81AE3AF-C926-BC53-2844-7B29C6A557CE}"/>
              </a:ext>
            </a:extLst>
          </p:cNvPr>
          <p:cNvSpPr/>
          <p:nvPr/>
        </p:nvSpPr>
        <p:spPr>
          <a:xfrm>
            <a:off x="3415925" y="343469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684891" y="4279039"/>
            <a:ext cx="1888416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 + 7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4768857" y="4269409"/>
            <a:ext cx="1955364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2 + 7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6904071" y="4243562"/>
            <a:ext cx="1823546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0 + 7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23610" y="4232273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3 + 7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75997" y="4324049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265305" y="4279039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211805" y="4332205"/>
            <a:ext cx="4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376255" y="4279038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pic>
        <p:nvPicPr>
          <p:cNvPr id="1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5" y="1794932"/>
            <a:ext cx="2073996" cy="45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684891" y="5267330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4833380" y="5259172"/>
            <a:ext cx="1955364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 –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58686" y="5228326"/>
            <a:ext cx="191283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6981869" y="5228326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 –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998" y="5312340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92827" y="5273488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4487" y="5321047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72976" y="5281492"/>
            <a:ext cx="5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944" r="64860" b="85704"/>
          <a:stretch/>
        </p:blipFill>
        <p:spPr>
          <a:xfrm>
            <a:off x="2572697" y="1794932"/>
            <a:ext cx="8388814" cy="1800000"/>
          </a:xfrm>
          <a:prstGeom prst="round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104465" y="2718814"/>
            <a:ext cx="387602" cy="6868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236343" y="2724033"/>
            <a:ext cx="387602" cy="6868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858406" y="2724033"/>
            <a:ext cx="387602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358937" y="2719924"/>
            <a:ext cx="387602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746539" y="2724033"/>
            <a:ext cx="387602" cy="686891"/>
          </a:xfrm>
          <a:prstGeom prst="rect">
            <a:avLst/>
          </a:prstGeom>
        </p:spPr>
      </p:pic>
      <p:sp>
        <p:nvSpPr>
          <p:cNvPr id="32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2433961" y="1253067"/>
            <a:ext cx="4290260" cy="5739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2874544" y="3598834"/>
            <a:ext cx="3349943" cy="5739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72565" y="2010134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092468" y="1962171"/>
            <a:ext cx="381740" cy="6043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483000" y="2002256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202903" y="1954293"/>
            <a:ext cx="381740" cy="6043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593435" y="2005667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313338" y="1946415"/>
            <a:ext cx="381740" cy="6043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49026" y="200907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423773" y="1938537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73816" y="2037335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82430" y="2000661"/>
            <a:ext cx="381740" cy="6043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003800" y="2042839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723703" y="2006165"/>
            <a:ext cx="381740" cy="6043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156475" y="2013978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E005F32-8D90-F6D4-704C-6D9D6FDA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876378" y="1977304"/>
            <a:ext cx="381740" cy="6043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989283" y="2724033"/>
            <a:ext cx="387602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807226" y="2715081"/>
            <a:ext cx="387602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194828" y="2707901"/>
            <a:ext cx="387602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576568" y="2713970"/>
            <a:ext cx="387602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478707" y="2724033"/>
            <a:ext cx="387602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689474" y="2707923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077076" y="2712032"/>
            <a:ext cx="387602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458816" y="2706812"/>
            <a:ext cx="387602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360955" y="2705586"/>
            <a:ext cx="387602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FFCA8D3E-933A-3E10-B5A0-58B1139C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846418" y="2731934"/>
            <a:ext cx="387602" cy="686891"/>
          </a:xfrm>
          <a:prstGeom prst="rect">
            <a:avLst/>
          </a:prstGeom>
        </p:spPr>
      </p:pic>
      <p:sp>
        <p:nvSpPr>
          <p:cNvPr id="58" name="Прямокутник: округлені кути 64">
            <a:extLst>
              <a:ext uri="{FF2B5EF4-FFF2-40B4-BE49-F238E27FC236}">
                <a16:creationId xmlns="" xmlns:a16="http://schemas.microsoft.com/office/drawing/2014/main" id="{B9EDC267-419B-97BE-EC1F-EC2CD6D7EA8A}"/>
              </a:ext>
            </a:extLst>
          </p:cNvPr>
          <p:cNvSpPr/>
          <p:nvPr/>
        </p:nvSpPr>
        <p:spPr>
          <a:xfrm>
            <a:off x="2662044" y="1827058"/>
            <a:ext cx="8299467" cy="17678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3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20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5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2376870" y="1398282"/>
            <a:ext cx="9085813" cy="565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Склади</a:t>
            </a:r>
            <a:r>
              <a:rPr lang="ru-RU" dirty="0" smtClean="0">
                <a:solidFill>
                  <a:srgbClr val="7030A0"/>
                </a:solidFill>
              </a:rPr>
              <a:t> за </a:t>
            </a:r>
            <a:r>
              <a:rPr lang="ru-RU" dirty="0" err="1" smtClean="0">
                <a:solidFill>
                  <a:srgbClr val="7030A0"/>
                </a:solidFill>
              </a:rPr>
              <a:t>поданими</a:t>
            </a:r>
            <a:r>
              <a:rPr lang="ru-RU" dirty="0" smtClean="0">
                <a:solidFill>
                  <a:srgbClr val="7030A0"/>
                </a:solidFill>
              </a:rPr>
              <a:t> схемами </a:t>
            </a:r>
            <a:r>
              <a:rPr lang="ru-RU" dirty="0" err="1" smtClean="0">
                <a:solidFill>
                  <a:srgbClr val="7030A0"/>
                </a:solidFill>
              </a:rPr>
              <a:t>рівності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зазначеними</a:t>
            </a:r>
            <a:r>
              <a:rPr lang="ru-RU" dirty="0" smtClean="0">
                <a:solidFill>
                  <a:srgbClr val="7030A0"/>
                </a:solidFill>
              </a:rPr>
              <a:t> числами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1" y="1375704"/>
            <a:ext cx="1925114" cy="42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3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3 Додавання і віднімання в межах 10\№056 Додавання і віднімання числа 7\2023-12-11_223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2" y="2061404"/>
            <a:ext cx="1032034" cy="15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53491" y="3683105"/>
            <a:ext cx="1888416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6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53492" y="5184622"/>
            <a:ext cx="1888416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 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  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53491" y="4412930"/>
            <a:ext cx="1888416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+  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61109" y="5902569"/>
            <a:ext cx="1880800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–   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53491" y="4414521"/>
            <a:ext cx="1843412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 +2 = 8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4204" y="3648907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4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52500" y="5169970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</a:t>
            </a:r>
            <a:r>
              <a:rPr lang="uk-UA" sz="3600" b="1" dirty="0" smtClean="0">
                <a:solidFill>
                  <a:srgbClr val="7030A0"/>
                </a:solidFill>
              </a:rPr>
              <a:t>2 = 6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743780" y="5902569"/>
            <a:ext cx="1906847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</a:t>
            </a:r>
            <a:r>
              <a:rPr lang="uk-UA" sz="3600" b="1" dirty="0" smtClean="0">
                <a:solidFill>
                  <a:srgbClr val="7030A0"/>
                </a:solidFill>
              </a:rPr>
              <a:t>6 = 2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1 клас\2 Матем\1 УРОКИ Листопад\3 Додавання і віднімання в межах 10\№056 Додавання і віднімання числа 7\2023-12-11_224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47" y="2061405"/>
            <a:ext cx="947183" cy="14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41237" y="3627558"/>
            <a:ext cx="1888416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+   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20020" y="5799907"/>
            <a:ext cx="1880800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–   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57408" y="4295238"/>
            <a:ext cx="1843412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+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74318" y="5053523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–  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41237" y="3648907"/>
            <a:ext cx="1909575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3 = 7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74318" y="4289164"/>
            <a:ext cx="1843412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 + 4 = 7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906666" y="3577602"/>
            <a:ext cx="1843412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+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972488" y="4295238"/>
            <a:ext cx="1843412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+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74318" y="5053182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4 = 3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11412" y="5790446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3 = 4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23129" y="5005892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–  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23129" y="5766931"/>
            <a:ext cx="1889408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–    =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6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14409" y="5802346"/>
            <a:ext cx="1906847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5 = 4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6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972488" y="4295803"/>
            <a:ext cx="1906847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 + 4 = 9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6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906665" y="3577602"/>
            <a:ext cx="1906847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 + 5 = 9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D:\1 клас\2 Матем\1 УРОКИ Листопад\3 Додавання і віднімання в межах 10\№056 Додавання і віднімання числа 7\2023-12-11_225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25" y="2061404"/>
            <a:ext cx="943571" cy="13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023129" y="5020505"/>
            <a:ext cx="1906847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4 = 5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905891" y="3835505"/>
            <a:ext cx="1888416" cy="5779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6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96604" y="3801307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6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 animBg="1"/>
      <p:bldP spid="52" grpId="0" animBg="1"/>
      <p:bldP spid="53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51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2376870" y="1499882"/>
            <a:ext cx="6529795" cy="565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Порівняй</a:t>
            </a:r>
            <a:r>
              <a:rPr lang="ru-RU" dirty="0" smtClean="0">
                <a:solidFill>
                  <a:srgbClr val="7030A0"/>
                </a:solidFill>
              </a:rPr>
              <a:t> число </a:t>
            </a:r>
            <a:r>
              <a:rPr lang="ru-RU" dirty="0" smtClean="0">
                <a:solidFill>
                  <a:srgbClr val="7030A0"/>
                </a:solidFill>
              </a:rPr>
              <a:t>і </a:t>
            </a:r>
            <a:r>
              <a:rPr lang="ru-RU" dirty="0" err="1" smtClean="0">
                <a:solidFill>
                  <a:srgbClr val="7030A0"/>
                </a:solidFill>
              </a:rPr>
              <a:t>вираз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1" y="1375704"/>
            <a:ext cx="1925114" cy="42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4647" y="539543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3 Додавання і віднімання в межах 10\№056 Додавання і віднімання числа 7\2023-12-11_230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779"/>
          <a:stretch/>
        </p:blipFill>
        <p:spPr bwMode="auto">
          <a:xfrm>
            <a:off x="2506133" y="2464154"/>
            <a:ext cx="7766756" cy="9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1508" y="236011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 &lt;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54351" y="240087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 &lt;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55170" y="2796630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 &lt;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4393" y="276919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&gt;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5905" y="236640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&gt;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8452" y="28307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39240" y="24641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5905" y="28307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4" grpId="0"/>
      <p:bldP spid="12" grpId="0"/>
      <p:bldP spid="5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289598" y="1534160"/>
            <a:ext cx="3669839" cy="1495126"/>
          </a:xfrm>
          <a:prstGeom prst="wedgeRoundRectCallout">
            <a:avLst>
              <a:gd name="adj1" fmla="val -7383"/>
              <a:gd name="adj2" fmla="val 65385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Визначте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кожний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текст задачею.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Поясніть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свою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відповідь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993933" y="452809"/>
            <a:ext cx="8732066" cy="6309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чи ні»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5" y="3134077"/>
            <a:ext cx="1854981" cy="35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04A22C36-7AD5-A551-D2A7-9A6BF36A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27" y="4426046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Пин содержит это изображение: Mr. Peabody e Sherman">
            <a:extLst>
              <a:ext uri="{FF2B5EF4-FFF2-40B4-BE49-F238E27FC236}">
                <a16:creationId xmlns="" xmlns:a16="http://schemas.microsoft.com/office/drawing/2014/main" id="{3C4E2522-EFEA-DEB3-34B4-7F8DCFCE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" b="97458" l="9746" r="94492">
                        <a14:foregroundMark x1="48305" y1="91525" x2="48305" y2="91525"/>
                        <a14:foregroundMark x1="55508" y1="89407" x2="55508" y2="89407"/>
                        <a14:foregroundMark x1="56780" y1="95339" x2="56780" y2="9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 bwMode="auto">
          <a:xfrm>
            <a:off x="10131266" y="3671791"/>
            <a:ext cx="1400828" cy="1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4CCFE02-6578-4118-7229-7BCF27FAC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40" y="5142948"/>
            <a:ext cx="618931" cy="201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DBD0E6-E8E4-579E-E8A0-4E34CCE27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16" y="5142948"/>
            <a:ext cx="549244" cy="201409"/>
          </a:xfrm>
          <a:prstGeom prst="rect">
            <a:avLst/>
          </a:prstGeom>
        </p:spPr>
      </p:pic>
      <p:pic>
        <p:nvPicPr>
          <p:cNvPr id="14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4050663" y="1168514"/>
            <a:ext cx="5895733" cy="37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36" y="1905467"/>
            <a:ext cx="1025375" cy="436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02962A0-909B-227D-B9A7-42B956EF7B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25" y="2747222"/>
            <a:ext cx="1025375" cy="436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E96EC3-EC8E-3441-5880-FA5734E1960D}"/>
              </a:ext>
            </a:extLst>
          </p:cNvPr>
          <p:cNvSpPr txBox="1"/>
          <p:nvPr/>
        </p:nvSpPr>
        <p:spPr>
          <a:xfrm>
            <a:off x="4504376" y="1634220"/>
            <a:ext cx="4308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/>
              <a:t>Дорогою їхало 4 автомобілі, а позаду 4 автобуси.</a:t>
            </a:r>
          </a:p>
        </p:txBody>
      </p:sp>
      <p:sp>
        <p:nvSpPr>
          <p:cNvPr id="18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9C736FDB-DDEE-C2EA-F505-AB1827027B70}"/>
              </a:ext>
            </a:extLst>
          </p:cNvPr>
          <p:cNvSpPr/>
          <p:nvPr/>
        </p:nvSpPr>
        <p:spPr>
          <a:xfrm flipH="1">
            <a:off x="5905171" y="5076599"/>
            <a:ext cx="3669839" cy="917802"/>
          </a:xfrm>
          <a:prstGeom prst="wedgeRoundRectCallout">
            <a:avLst>
              <a:gd name="adj1" fmla="val -50571"/>
              <a:gd name="adj2" fmla="val -72978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Це не задача, адже немає запитання.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FA4C10-0C45-F623-A3D3-F11BB3677329}"/>
              </a:ext>
            </a:extLst>
          </p:cNvPr>
          <p:cNvSpPr txBox="1"/>
          <p:nvPr/>
        </p:nvSpPr>
        <p:spPr>
          <a:xfrm>
            <a:off x="4438243" y="2380939"/>
            <a:ext cx="3843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/>
              <a:t>Скільки всього машин стоїть у гаражі, якщо 5 із них легковики і 3 вантажівки?</a:t>
            </a:r>
          </a:p>
        </p:txBody>
      </p:sp>
      <p:sp>
        <p:nvSpPr>
          <p:cNvPr id="20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64BDD8C3-8D5E-C812-054D-CF9455527C83}"/>
              </a:ext>
            </a:extLst>
          </p:cNvPr>
          <p:cNvSpPr/>
          <p:nvPr/>
        </p:nvSpPr>
        <p:spPr>
          <a:xfrm flipH="1">
            <a:off x="289597" y="1534160"/>
            <a:ext cx="3669839" cy="1495126"/>
          </a:xfrm>
          <a:prstGeom prst="wedgeRoundRectCallout">
            <a:avLst>
              <a:gd name="adj1" fmla="val -7383"/>
              <a:gd name="adj2" fmla="val 65385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Це задача, хоча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спочатку поставлено запитання, а потім наведено умову.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8F9FA8-C822-5A48-BEB5-BB1BBA74E525}"/>
              </a:ext>
            </a:extLst>
          </p:cNvPr>
          <p:cNvSpPr txBox="1"/>
          <p:nvPr/>
        </p:nvSpPr>
        <p:spPr>
          <a:xfrm>
            <a:off x="4438243" y="3396602"/>
            <a:ext cx="4002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/>
              <a:t>6 вантажівок возили пісок. Потім 4 вантажівки поїхали в гараж, залишилось працювати 2 вантажівки.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837612-6149-5401-59C2-4B550ACECC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47" y="3671791"/>
            <a:ext cx="1025375" cy="436639"/>
          </a:xfrm>
          <a:prstGeom prst="rect">
            <a:avLst/>
          </a:prstGeom>
        </p:spPr>
      </p:pic>
      <p:sp>
        <p:nvSpPr>
          <p:cNvPr id="2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9C736FDB-DDEE-C2EA-F505-AB1827027B70}"/>
              </a:ext>
            </a:extLst>
          </p:cNvPr>
          <p:cNvSpPr/>
          <p:nvPr/>
        </p:nvSpPr>
        <p:spPr>
          <a:xfrm flipH="1">
            <a:off x="5905169" y="5082361"/>
            <a:ext cx="3669839" cy="912039"/>
          </a:xfrm>
          <a:prstGeom prst="wedgeRoundRectCallout">
            <a:avLst>
              <a:gd name="adj1" fmla="val -53893"/>
              <a:gd name="adj2" fmla="val -85606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не задача. Тут усе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відомо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898925" y="471702"/>
            <a:ext cx="8707026" cy="7374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Розвиток уважності, графічних навичок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452FAC6-640A-C7EA-0C6E-3D48F6B3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74" y="1081348"/>
            <a:ext cx="6150744" cy="3909836"/>
          </a:xfrm>
          <a:prstGeom prst="rect">
            <a:avLst/>
          </a:prstGeom>
        </p:spPr>
      </p:pic>
      <p:pic>
        <p:nvPicPr>
          <p:cNvPr id="49" name="Picture 6" descr="Mr Peabody Stickers | Redbubble">
            <a:extLst>
              <a:ext uri="{FF2B5EF4-FFF2-40B4-BE49-F238E27FC236}">
                <a16:creationId xmlns="" xmlns:a16="http://schemas.microsoft.com/office/drawing/2014/main" id="{68FF7A72-6160-AD31-3D76-15056F6D8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03908" y="314543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637D2F22-F955-30E1-7A3D-6A2C1E9B1782}"/>
              </a:ext>
            </a:extLst>
          </p:cNvPr>
          <p:cNvSpPr/>
          <p:nvPr/>
        </p:nvSpPr>
        <p:spPr>
          <a:xfrm>
            <a:off x="858066" y="1569622"/>
            <a:ext cx="3242879" cy="101656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Назви усі фрукти.</a:t>
            </a:r>
          </a:p>
        </p:txBody>
      </p:sp>
      <p:pic>
        <p:nvPicPr>
          <p:cNvPr id="51" name="Picture 2" descr="Яблоко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CF5D1EBE-CD0B-AE5F-B114-FAB434F6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667" l="11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52" y="4801950"/>
            <a:ext cx="1385079" cy="13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Яблоко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D62D5667-7DB1-F180-1794-E9FBA74E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7" b="97667" l="11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4" y="5355287"/>
            <a:ext cx="1023725" cy="10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Груша Калабаза Зимняя тыква, Груша, еда, клипарт, оранжевый png | PNGWing">
            <a:extLst>
              <a:ext uri="{FF2B5EF4-FFF2-40B4-BE49-F238E27FC236}">
                <a16:creationId xmlns="" xmlns:a16="http://schemas.microsoft.com/office/drawing/2014/main" id="{EDB3EC23-349D-3950-7ECA-FD044627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4" b="100000" l="0" r="100000">
                        <a14:foregroundMark x1="45435" y1="4992" x2="45435" y2="4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89" y="4495970"/>
            <a:ext cx="1130577" cy="17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Груша Калабаза Зимняя тыква, Груша, еда, клипарт, оранжевый png | PNGWing">
            <a:extLst>
              <a:ext uri="{FF2B5EF4-FFF2-40B4-BE49-F238E27FC236}">
                <a16:creationId xmlns="" xmlns:a16="http://schemas.microsoft.com/office/drawing/2014/main" id="{918B5523-EBAA-31BF-8FD0-2A974ED7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4" b="100000" l="0" r="100000">
                        <a14:foregroundMark x1="45435" y1="4992" x2="45435" y2="4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74" y="4974821"/>
            <a:ext cx="872637" cy="13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Банан 2 Клипарт | Бесплатные картинки">
            <a:extLst>
              <a:ext uri="{FF2B5EF4-FFF2-40B4-BE49-F238E27FC236}">
                <a16:creationId xmlns="" xmlns:a16="http://schemas.microsoft.com/office/drawing/2014/main" id="{06DDADAC-BCC4-6143-798D-89CFFE95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3" y="4790526"/>
            <a:ext cx="2128800" cy="17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Слива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8F154E78-C84F-ED99-CF16-D2638F83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12" y="5135415"/>
            <a:ext cx="1252018" cy="1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Лимон PNG">
            <a:extLst>
              <a:ext uri="{FF2B5EF4-FFF2-40B4-BE49-F238E27FC236}">
                <a16:creationId xmlns="" xmlns:a16="http://schemas.microsoft.com/office/drawing/2014/main" id="{DCC2B6A6-07C8-6FD1-664F-F6B0EAD7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40" y="5006696"/>
            <a:ext cx="1384035" cy="10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Иконка апельсин - Png картинки и иконки без фона">
            <a:extLst>
              <a:ext uri="{FF2B5EF4-FFF2-40B4-BE49-F238E27FC236}">
                <a16:creationId xmlns="" xmlns:a16="http://schemas.microsoft.com/office/drawing/2014/main" id="{5376F2D4-BE07-B698-4CB7-ADF10318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51" y="4779796"/>
            <a:ext cx="1365583" cy="13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26706" y="494528"/>
            <a:ext cx="8732066" cy="8036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2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416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Цікава математика: вивчаємо геометричні фігури — Журнал «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9" y="1657573"/>
            <a:ext cx="8832075" cy="44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1588" y="548009"/>
            <a:ext cx="8832075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Налаштування «Геометричний </a:t>
            </a:r>
            <a:r>
              <a:rPr lang="uk-UA" sz="2800" b="1" dirty="0"/>
              <a:t>настрій». </a:t>
            </a:r>
            <a:endParaRPr lang="uk-UA" sz="2800" b="1" dirty="0" smtClean="0"/>
          </a:p>
          <a:p>
            <a:pPr algn="ctr"/>
            <a:r>
              <a:rPr lang="uk-UA" sz="2800" b="1" dirty="0" err="1" smtClean="0"/>
              <a:t>Обери</a:t>
            </a:r>
            <a:r>
              <a:rPr lang="uk-UA" sz="2800" b="1" dirty="0" smtClean="0"/>
              <a:t> </a:t>
            </a:r>
            <a:r>
              <a:rPr lang="uk-UA" sz="2800" b="1" dirty="0"/>
              <a:t>емотикон, який відповідає твоєму </a:t>
            </a:r>
            <a:r>
              <a:rPr lang="uk-UA" sz="2800" b="1" dirty="0" smtClean="0"/>
              <a:t>настрою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247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822112" y="456502"/>
            <a:ext cx="8732066" cy="6949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 від 1 до 10 в порядку зростання </a:t>
            </a:r>
          </a:p>
        </p:txBody>
      </p:sp>
      <p:grpSp>
        <p:nvGrpSpPr>
          <p:cNvPr id="44" name="Групувати 5">
            <a:extLst>
              <a:ext uri="{FF2B5EF4-FFF2-40B4-BE49-F238E27FC236}">
                <a16:creationId xmlns="" xmlns:a16="http://schemas.microsoft.com/office/drawing/2014/main" id="{7F42D714-51BF-5BED-9B0C-593570849B6E}"/>
              </a:ext>
            </a:extLst>
          </p:cNvPr>
          <p:cNvGrpSpPr/>
          <p:nvPr/>
        </p:nvGrpSpPr>
        <p:grpSpPr>
          <a:xfrm>
            <a:off x="766145" y="2914459"/>
            <a:ext cx="1486644" cy="1486644"/>
            <a:chOff x="1592885" y="1541701"/>
            <a:chExt cx="1486644" cy="1486644"/>
          </a:xfrm>
        </p:grpSpPr>
        <p:pic>
          <p:nvPicPr>
            <p:cNvPr id="45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85" y="1541701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592885" y="1547003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7" name="Групувати 6">
            <a:extLst>
              <a:ext uri="{FF2B5EF4-FFF2-40B4-BE49-F238E27FC236}">
                <a16:creationId xmlns="" xmlns:a16="http://schemas.microsoft.com/office/drawing/2014/main" id="{3D8113BA-CE03-21FE-F68E-81812106352C}"/>
              </a:ext>
            </a:extLst>
          </p:cNvPr>
          <p:cNvGrpSpPr/>
          <p:nvPr/>
        </p:nvGrpSpPr>
        <p:grpSpPr>
          <a:xfrm>
            <a:off x="2623068" y="2786143"/>
            <a:ext cx="1486644" cy="1546948"/>
            <a:chOff x="5179982" y="1351332"/>
            <a:chExt cx="1486644" cy="1546948"/>
          </a:xfrm>
        </p:grpSpPr>
        <p:pic>
          <p:nvPicPr>
            <p:cNvPr id="48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982" y="1411636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629767" y="1351332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0" name="Групувати 7">
            <a:extLst>
              <a:ext uri="{FF2B5EF4-FFF2-40B4-BE49-F238E27FC236}">
                <a16:creationId xmlns="" xmlns:a16="http://schemas.microsoft.com/office/drawing/2014/main" id="{6F4C814E-9B03-6E8A-DF70-FC68A7D3CCA3}"/>
              </a:ext>
            </a:extLst>
          </p:cNvPr>
          <p:cNvGrpSpPr/>
          <p:nvPr/>
        </p:nvGrpSpPr>
        <p:grpSpPr>
          <a:xfrm>
            <a:off x="4717536" y="2816857"/>
            <a:ext cx="1486644" cy="1516234"/>
            <a:chOff x="9406740" y="1438672"/>
            <a:chExt cx="1486644" cy="1516234"/>
          </a:xfrm>
        </p:grpSpPr>
        <p:pic>
          <p:nvPicPr>
            <p:cNvPr id="51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6740" y="1468262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9907523" y="1438672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53" name="Групувати 8">
            <a:extLst>
              <a:ext uri="{FF2B5EF4-FFF2-40B4-BE49-F238E27FC236}">
                <a16:creationId xmlns="" xmlns:a16="http://schemas.microsoft.com/office/drawing/2014/main" id="{212453F1-25B4-E523-287C-3CB393C099BB}"/>
              </a:ext>
            </a:extLst>
          </p:cNvPr>
          <p:cNvGrpSpPr/>
          <p:nvPr/>
        </p:nvGrpSpPr>
        <p:grpSpPr>
          <a:xfrm>
            <a:off x="6881826" y="2865208"/>
            <a:ext cx="1486644" cy="1486644"/>
            <a:chOff x="3476294" y="3239905"/>
            <a:chExt cx="1486644" cy="1486644"/>
          </a:xfrm>
        </p:grpSpPr>
        <p:pic>
          <p:nvPicPr>
            <p:cNvPr id="54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294" y="3239905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675152" y="3441840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56" name="Групувати 10">
            <a:extLst>
              <a:ext uri="{FF2B5EF4-FFF2-40B4-BE49-F238E27FC236}">
                <a16:creationId xmlns="" xmlns:a16="http://schemas.microsoft.com/office/drawing/2014/main" id="{261D0574-5154-434D-4168-59603C1A34FD}"/>
              </a:ext>
            </a:extLst>
          </p:cNvPr>
          <p:cNvGrpSpPr/>
          <p:nvPr/>
        </p:nvGrpSpPr>
        <p:grpSpPr>
          <a:xfrm>
            <a:off x="9145956" y="2665482"/>
            <a:ext cx="1486644" cy="1524219"/>
            <a:chOff x="4990107" y="3234214"/>
            <a:chExt cx="1486644" cy="1524219"/>
          </a:xfrm>
        </p:grpSpPr>
        <p:pic>
          <p:nvPicPr>
            <p:cNvPr id="57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107" y="3271789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452614" y="323421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9" name="Групувати 11">
            <a:extLst>
              <a:ext uri="{FF2B5EF4-FFF2-40B4-BE49-F238E27FC236}">
                <a16:creationId xmlns="" xmlns:a16="http://schemas.microsoft.com/office/drawing/2014/main" id="{74DB876B-4B42-181A-93E0-8BFE04AE70CB}"/>
              </a:ext>
            </a:extLst>
          </p:cNvPr>
          <p:cNvGrpSpPr/>
          <p:nvPr/>
        </p:nvGrpSpPr>
        <p:grpSpPr>
          <a:xfrm>
            <a:off x="661340" y="4738174"/>
            <a:ext cx="1486644" cy="1524221"/>
            <a:chOff x="7920096" y="3168773"/>
            <a:chExt cx="1486644" cy="1524221"/>
          </a:xfrm>
        </p:grpSpPr>
        <p:pic>
          <p:nvPicPr>
            <p:cNvPr id="60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96" y="3206350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416349" y="3168773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00" name="Групувати 12">
            <a:extLst>
              <a:ext uri="{FF2B5EF4-FFF2-40B4-BE49-F238E27FC236}">
                <a16:creationId xmlns="" xmlns:a16="http://schemas.microsoft.com/office/drawing/2014/main" id="{310D7DDC-96D1-DD46-98D6-91D23C947A3D}"/>
              </a:ext>
            </a:extLst>
          </p:cNvPr>
          <p:cNvGrpSpPr/>
          <p:nvPr/>
        </p:nvGrpSpPr>
        <p:grpSpPr>
          <a:xfrm>
            <a:off x="2623068" y="4783078"/>
            <a:ext cx="1486644" cy="1509848"/>
            <a:chOff x="941024" y="4845176"/>
            <a:chExt cx="1486644" cy="1509848"/>
          </a:xfrm>
        </p:grpSpPr>
        <p:pic>
          <p:nvPicPr>
            <p:cNvPr id="101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24" y="4868380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0420" y="4845176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03" name="Групувати 13">
            <a:extLst>
              <a:ext uri="{FF2B5EF4-FFF2-40B4-BE49-F238E27FC236}">
                <a16:creationId xmlns="" xmlns:a16="http://schemas.microsoft.com/office/drawing/2014/main" id="{2B52EBCC-7BF3-A6C3-38CF-02F158505757}"/>
              </a:ext>
            </a:extLst>
          </p:cNvPr>
          <p:cNvGrpSpPr/>
          <p:nvPr/>
        </p:nvGrpSpPr>
        <p:grpSpPr>
          <a:xfrm>
            <a:off x="4898489" y="4745397"/>
            <a:ext cx="1486644" cy="1486644"/>
            <a:chOff x="3619209" y="4907274"/>
            <a:chExt cx="1486644" cy="1486644"/>
          </a:xfrm>
        </p:grpSpPr>
        <p:pic>
          <p:nvPicPr>
            <p:cNvPr id="104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209" y="4907274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4098644" y="490727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06" name="Групувати 14">
            <a:extLst>
              <a:ext uri="{FF2B5EF4-FFF2-40B4-BE49-F238E27FC236}">
                <a16:creationId xmlns="" xmlns:a16="http://schemas.microsoft.com/office/drawing/2014/main" id="{2D74C5D2-9795-31DB-42EC-E29ACCD70F47}"/>
              </a:ext>
            </a:extLst>
          </p:cNvPr>
          <p:cNvGrpSpPr/>
          <p:nvPr/>
        </p:nvGrpSpPr>
        <p:grpSpPr>
          <a:xfrm>
            <a:off x="7227778" y="4758433"/>
            <a:ext cx="1486644" cy="1486644"/>
            <a:chOff x="6378430" y="4914854"/>
            <a:chExt cx="1486644" cy="1486644"/>
          </a:xfrm>
        </p:grpSpPr>
        <p:pic>
          <p:nvPicPr>
            <p:cNvPr id="107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430" y="4914854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6820279" y="491485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09" name="Групувати 15">
            <a:extLst>
              <a:ext uri="{FF2B5EF4-FFF2-40B4-BE49-F238E27FC236}">
                <a16:creationId xmlns="" xmlns:a16="http://schemas.microsoft.com/office/drawing/2014/main" id="{5749ADD9-F6EE-FCF3-34A0-F71BF3B55447}"/>
              </a:ext>
            </a:extLst>
          </p:cNvPr>
          <p:cNvGrpSpPr/>
          <p:nvPr/>
        </p:nvGrpSpPr>
        <p:grpSpPr>
          <a:xfrm>
            <a:off x="9459380" y="4738174"/>
            <a:ext cx="1486790" cy="1493867"/>
            <a:chOff x="9270683" y="4913103"/>
            <a:chExt cx="1486790" cy="1493867"/>
          </a:xfrm>
        </p:grpSpPr>
        <p:pic>
          <p:nvPicPr>
            <p:cNvPr id="110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83" y="4920326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9527162" y="4913103"/>
              <a:ext cx="12303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35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1769300" y="1238117"/>
            <a:ext cx="6201800" cy="154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Порахуй двійками вперед і назад. 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 smtClean="0">
                <a:solidFill>
                  <a:srgbClr val="7030A0"/>
                </a:solidFill>
              </a:rPr>
              <a:t>порядкові числа вперед </a:t>
            </a:r>
            <a:r>
              <a:rPr lang="uk-UA" sz="2400" b="1" dirty="0" smtClean="0">
                <a:solidFill>
                  <a:srgbClr val="7030A0"/>
                </a:solidFill>
              </a:rPr>
              <a:t>і назад. 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Назви найменше і найбільше одноцифрове число, найменше двоцифрове число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83113" y="669001"/>
            <a:ext cx="8732066" cy="6557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«Потяг»</a:t>
            </a:r>
          </a:p>
        </p:txBody>
      </p:sp>
      <p:grpSp>
        <p:nvGrpSpPr>
          <p:cNvPr id="13" name="Групувати 28">
            <a:extLst>
              <a:ext uri="{FF2B5EF4-FFF2-40B4-BE49-F238E27FC236}">
                <a16:creationId xmlns="" xmlns:a16="http://schemas.microsoft.com/office/drawing/2014/main" id="{4F914006-7542-AE71-A92B-ADAF09C8626E}"/>
              </a:ext>
            </a:extLst>
          </p:cNvPr>
          <p:cNvGrpSpPr/>
          <p:nvPr/>
        </p:nvGrpSpPr>
        <p:grpSpPr>
          <a:xfrm>
            <a:off x="0" y="2502699"/>
            <a:ext cx="12763308" cy="1900782"/>
            <a:chOff x="0" y="3004458"/>
            <a:chExt cx="12763308" cy="1900782"/>
          </a:xfrm>
        </p:grpSpPr>
        <p:pic>
          <p:nvPicPr>
            <p:cNvPr id="14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кутник: округлені кути 27">
              <a:extLst>
                <a:ext uri="{FF2B5EF4-FFF2-40B4-BE49-F238E27FC236}">
                  <a16:creationId xmlns="" xmlns:a16="http://schemas.microsoft.com/office/drawing/2014/main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Прямокутник: округлені кути 40">
              <a:extLst>
                <a:ext uri="{FF2B5EF4-FFF2-40B4-BE49-F238E27FC236}">
                  <a16:creationId xmlns="" xmlns:a16="http://schemas.microsoft.com/office/drawing/2014/main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Прямокутник: округлені кути 42">
              <a:extLst>
                <a:ext uri="{FF2B5EF4-FFF2-40B4-BE49-F238E27FC236}">
                  <a16:creationId xmlns="" xmlns:a16="http://schemas.microsoft.com/office/drawing/2014/main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Прямокутник: округлені кути 44">
              <a:extLst>
                <a:ext uri="{FF2B5EF4-FFF2-40B4-BE49-F238E27FC236}">
                  <a16:creationId xmlns="" xmlns:a16="http://schemas.microsoft.com/office/drawing/2014/main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Прямокутник: округлені кути 45">
              <a:extLst>
                <a:ext uri="{FF2B5EF4-FFF2-40B4-BE49-F238E27FC236}">
                  <a16:creationId xmlns="" xmlns:a16="http://schemas.microsoft.com/office/drawing/2014/main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Прямокутник: округлені кути 46">
              <a:extLst>
                <a:ext uri="{FF2B5EF4-FFF2-40B4-BE49-F238E27FC236}">
                  <a16:creationId xmlns="" xmlns:a16="http://schemas.microsoft.com/office/drawing/2014/main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4" name="Виноска: зі стрілкою вниз 47">
            <a:extLst>
              <a:ext uri="{FF2B5EF4-FFF2-40B4-BE49-F238E27FC236}">
                <a16:creationId xmlns="" xmlns:a16="http://schemas.microsoft.com/office/drawing/2014/main" id="{AAA4E46E-F730-9A9D-F337-EA8A28830F9B}"/>
              </a:ext>
            </a:extLst>
          </p:cNvPr>
          <p:cNvSpPr/>
          <p:nvPr/>
        </p:nvSpPr>
        <p:spPr>
          <a:xfrm>
            <a:off x="3658743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Виноска: зі стрілкою вниз 48">
            <a:extLst>
              <a:ext uri="{FF2B5EF4-FFF2-40B4-BE49-F238E27FC236}">
                <a16:creationId xmlns="" xmlns:a16="http://schemas.microsoft.com/office/drawing/2014/main" id="{FB2C6983-2D43-1B12-3E83-24C6F143037E}"/>
              </a:ext>
            </a:extLst>
          </p:cNvPr>
          <p:cNvSpPr/>
          <p:nvPr/>
        </p:nvSpPr>
        <p:spPr>
          <a:xfrm>
            <a:off x="530000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</a:p>
        </p:txBody>
      </p:sp>
      <p:sp>
        <p:nvSpPr>
          <p:cNvPr id="26" name="Виноска: зі стрілкою вниз 49">
            <a:extLst>
              <a:ext uri="{FF2B5EF4-FFF2-40B4-BE49-F238E27FC236}">
                <a16:creationId xmlns="" xmlns:a16="http://schemas.microsoft.com/office/drawing/2014/main" id="{364A6800-54FC-27B9-835C-78AFBEAAD27E}"/>
              </a:ext>
            </a:extLst>
          </p:cNvPr>
          <p:cNvSpPr/>
          <p:nvPr/>
        </p:nvSpPr>
        <p:spPr>
          <a:xfrm>
            <a:off x="697628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Виноска: зі стрілкою вниз 50">
            <a:extLst>
              <a:ext uri="{FF2B5EF4-FFF2-40B4-BE49-F238E27FC236}">
                <a16:creationId xmlns="" xmlns:a16="http://schemas.microsoft.com/office/drawing/2014/main" id="{F2F08996-576E-3189-FC38-1385A636F6ED}"/>
              </a:ext>
            </a:extLst>
          </p:cNvPr>
          <p:cNvSpPr/>
          <p:nvPr/>
        </p:nvSpPr>
        <p:spPr>
          <a:xfrm>
            <a:off x="8633405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Виноска: зі стрілкою вниз 51">
            <a:extLst>
              <a:ext uri="{FF2B5EF4-FFF2-40B4-BE49-F238E27FC236}">
                <a16:creationId xmlns="" xmlns:a16="http://schemas.microsoft.com/office/drawing/2014/main" id="{2B7E43C5-5249-C473-6E94-82EFC427359F}"/>
              </a:ext>
            </a:extLst>
          </p:cNvPr>
          <p:cNvSpPr/>
          <p:nvPr/>
        </p:nvSpPr>
        <p:spPr>
          <a:xfrm>
            <a:off x="10291527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799EE8B-303C-7220-8164-8D55516EFAEF}"/>
              </a:ext>
            </a:extLst>
          </p:cNvPr>
          <p:cNvSpPr txBox="1"/>
          <p:nvPr/>
        </p:nvSpPr>
        <p:spPr>
          <a:xfrm>
            <a:off x="10700180" y="2963006"/>
            <a:ext cx="52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27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3233724" y="4940331"/>
            <a:ext cx="7466456" cy="8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пасажирів везе кожний вагон потяга?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1B8ED05-33B9-7151-E2D7-011E240B2835}"/>
              </a:ext>
            </a:extLst>
          </p:cNvPr>
          <p:cNvSpPr txBox="1"/>
          <p:nvPr/>
        </p:nvSpPr>
        <p:spPr>
          <a:xfrm>
            <a:off x="2430993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716FF75-D2B4-BABC-0B09-5301EE52C5FC}"/>
              </a:ext>
            </a:extLst>
          </p:cNvPr>
          <p:cNvSpPr txBox="1"/>
          <p:nvPr/>
        </p:nvSpPr>
        <p:spPr>
          <a:xfrm>
            <a:off x="4029866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5C21EF6-DED9-EECC-2557-2DD1F9E78227}"/>
              </a:ext>
            </a:extLst>
          </p:cNvPr>
          <p:cNvSpPr txBox="1"/>
          <p:nvPr/>
        </p:nvSpPr>
        <p:spPr>
          <a:xfrm>
            <a:off x="5628739" y="2985928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E4C2DA-2A43-0B31-EFAC-0D2EA1DA74DB}"/>
              </a:ext>
            </a:extLst>
          </p:cNvPr>
          <p:cNvSpPr txBox="1"/>
          <p:nvPr/>
        </p:nvSpPr>
        <p:spPr>
          <a:xfrm>
            <a:off x="735665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A24CF20-C9AC-50FF-FEC3-3E284EB1AB1B}"/>
              </a:ext>
            </a:extLst>
          </p:cNvPr>
          <p:cNvSpPr txBox="1"/>
          <p:nvPr/>
        </p:nvSpPr>
        <p:spPr>
          <a:xfrm>
            <a:off x="902014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3" grpId="0"/>
      <p:bldP spid="34" grpId="0"/>
      <p:bldP spid="3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3416" y="491167"/>
            <a:ext cx="8732066" cy="7619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яжи</a:t>
            </a:r>
            <a:r>
              <a:rPr lang="uk-UA" sz="4000" b="1" dirty="0">
                <a:solidFill>
                  <a:schemeClr val="bg1"/>
                </a:solidFill>
              </a:rPr>
              <a:t> усно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707498" y="1518408"/>
            <a:ext cx="7077365" cy="1384995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Олі було 7 прапорців.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прапорці дівчинка подарувала подрузі. Скільки прапорців залишилося в Олі?</a:t>
            </a:r>
            <a:endParaRPr lang="uk-UA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7DE4003-6810-F0E3-193A-FC569752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18" y="3785266"/>
            <a:ext cx="32194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B09E9C01-3783-E1C8-732D-16D1AA2E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8" y="2392578"/>
            <a:ext cx="3343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158FDE3D-24EA-3F88-98F7-5216E1DA7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3"/>
          <a:stretch/>
        </p:blipFill>
        <p:spPr bwMode="auto">
          <a:xfrm>
            <a:off x="8013696" y="5178477"/>
            <a:ext cx="3373276" cy="1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EE91E730-678E-7122-B5F9-57009F758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84718" y="888205"/>
            <a:ext cx="3678314" cy="17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11FDEE-4ADC-3EA7-2A87-4AEA4B7EF01B}"/>
              </a:ext>
            </a:extLst>
          </p:cNvPr>
          <p:cNvSpPr txBox="1"/>
          <p:nvPr/>
        </p:nvSpPr>
        <p:spPr>
          <a:xfrm>
            <a:off x="9104369" y="5777650"/>
            <a:ext cx="1181113" cy="830997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628F27-E065-5B5E-C1EE-354AB4D60C76}"/>
              </a:ext>
            </a:extLst>
          </p:cNvPr>
          <p:cNvSpPr txBox="1"/>
          <p:nvPr/>
        </p:nvSpPr>
        <p:spPr>
          <a:xfrm>
            <a:off x="9104369" y="1518408"/>
            <a:ext cx="1181113" cy="830997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037578-473B-5764-D537-946BB57FB5E7}"/>
              </a:ext>
            </a:extLst>
          </p:cNvPr>
          <p:cNvSpPr txBox="1"/>
          <p:nvPr/>
        </p:nvSpPr>
        <p:spPr>
          <a:xfrm>
            <a:off x="9021813" y="2967130"/>
            <a:ext cx="1181113" cy="830997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D4EB77-0A6B-8A0E-94BC-84A84E3995F4}"/>
              </a:ext>
            </a:extLst>
          </p:cNvPr>
          <p:cNvSpPr txBox="1"/>
          <p:nvPr/>
        </p:nvSpPr>
        <p:spPr>
          <a:xfrm>
            <a:off x="8984730" y="4347480"/>
            <a:ext cx="1181113" cy="830997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572605" y="3054818"/>
            <a:ext cx="7077365" cy="95410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автобусі сиділо 5 пасажирів. Зайшло ще 4 особи. Скільки пасажирів стало в автобусі?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572605" y="4203499"/>
            <a:ext cx="7077365" cy="138499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Жучки народилося 5 цуценят,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Лайки – 3. Скільки всього цуценят народилося?</a:t>
            </a:r>
          </a:p>
        </p:txBody>
      </p:sp>
    </p:spTree>
    <p:extLst>
      <p:ext uri="{BB962C8B-B14F-4D97-AF65-F5344CB8AC3E}">
        <p14:creationId xmlns:p14="http://schemas.microsoft.com/office/powerpoint/2010/main" val="17012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3933" y="641285"/>
            <a:ext cx="8732066" cy="8149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086" y="1920459"/>
            <a:ext cx="57750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 на уроці ми </a:t>
            </a:r>
            <a:r>
              <a:rPr lang="uk-UA" sz="2800" b="1" dirty="0" smtClean="0">
                <a:solidFill>
                  <a:schemeClr val="bg1"/>
                </a:solidFill>
              </a:rPr>
              <a:t>повторимо знання про математичні дії, закон додавання;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напишемо математичний диктант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будемо розв'язувати задачі,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додавати </a:t>
            </a:r>
            <a:r>
              <a:rPr lang="uk-UA" sz="2800" b="1" dirty="0">
                <a:solidFill>
                  <a:schemeClr val="bg1"/>
                </a:solidFill>
              </a:rPr>
              <a:t>і віднімати число </a:t>
            </a:r>
            <a:r>
              <a:rPr lang="uk-UA" sz="2800" b="1" dirty="0" smtClean="0">
                <a:solidFill>
                  <a:schemeClr val="bg1"/>
                </a:solidFill>
              </a:rPr>
              <a:t>7.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5FFE7B90-0DC1-33B9-D8C2-0FB04B47E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93752" y="1386424"/>
            <a:ext cx="9146692" cy="52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89362" y="494528"/>
            <a:ext cx="8732066" cy="80369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</a:t>
            </a: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C7A09FD8-EA89-9B8F-697C-10BD6C28A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63161" y="2034805"/>
            <a:ext cx="2561579" cy="39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17EB8D-DE64-9C33-2C87-C6E2C4B82C80}"/>
              </a:ext>
            </a:extLst>
          </p:cNvPr>
          <p:cNvSpPr txBox="1"/>
          <p:nvPr/>
        </p:nvSpPr>
        <p:spPr>
          <a:xfrm>
            <a:off x="2962172" y="2034805"/>
            <a:ext cx="84098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</a:rPr>
              <a:t>Яку </a:t>
            </a:r>
            <a:r>
              <a:rPr lang="uk-UA" sz="2400" b="1" dirty="0">
                <a:solidFill>
                  <a:srgbClr val="7030A0"/>
                </a:solidFill>
              </a:rPr>
              <a:t>арифметичну дію необхідно виконати, щоб стало на...більше? на... менше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7030A0"/>
                </a:solidFill>
              </a:rPr>
              <a:t>Як називають числа при додаванні?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називаються числа при відніманні?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7030A0"/>
                </a:solidFill>
              </a:rPr>
              <a:t>Яка арифметична дія є оберненою до дії додавання?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</a:rPr>
              <a:t>Сформулюйте </a:t>
            </a:r>
            <a:r>
              <a:rPr lang="uk-UA" sz="2400" b="1" dirty="0">
                <a:solidFill>
                  <a:srgbClr val="7030A0"/>
                </a:solidFill>
              </a:rPr>
              <a:t>переставний закон додавання. Коли його застосовують?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числа менше 5.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7030A0"/>
                </a:solidFill>
              </a:rPr>
              <a:t>Які числа більше 5, але менше 10? </a:t>
            </a: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4796" y="494529"/>
            <a:ext cx="8732066" cy="6682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753266" y="1479608"/>
            <a:ext cx="4857312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на 1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753266" y="2065247"/>
            <a:ext cx="4857312" cy="5232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на 1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753266" y="3796007"/>
            <a:ext cx="4857312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Різниця чисел 9 і 6.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753266" y="4386959"/>
            <a:ext cx="4857312" cy="52322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 чисел 4 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753266" y="2641175"/>
            <a:ext cx="4857312" cy="523220"/>
          </a:xfrm>
          <a:prstGeom prst="rect">
            <a:avLst/>
          </a:prstGeom>
          <a:solidFill>
            <a:srgbClr val="FF3300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зліва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640378" y="5629087"/>
            <a:ext cx="593843" cy="64633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1279377" y="5629087"/>
            <a:ext cx="593843" cy="64633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2604168" y="5643382"/>
            <a:ext cx="56720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903538" y="5643382"/>
            <a:ext cx="502624" cy="646331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1946597" y="5643382"/>
            <a:ext cx="593843" cy="646331"/>
          </a:xfrm>
          <a:prstGeom prst="rect">
            <a:avLst/>
          </a:prstGeom>
          <a:solidFill>
            <a:srgbClr val="FF3300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753266" y="3215137"/>
            <a:ext cx="485731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справа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3256035" y="5643381"/>
            <a:ext cx="567201" cy="646331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042110" y="1479608"/>
            <a:ext cx="4857313" cy="95410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доданок 5, другий доданок 2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суму.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4449168" y="5629086"/>
            <a:ext cx="502624" cy="646331"/>
          </a:xfrm>
          <a:prstGeom prst="rect">
            <a:avLst/>
          </a:prstGeom>
          <a:solidFill>
            <a:srgbClr val="00B050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5019526" y="5629085"/>
            <a:ext cx="502624" cy="646331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042111" y="2489732"/>
            <a:ext cx="4857312" cy="95410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Зменшуване 8, від’ємник 6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різницю.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042111" y="3501540"/>
            <a:ext cx="4857312" cy="523220"/>
          </a:xfrm>
          <a:prstGeom prst="rect">
            <a:avLst/>
          </a:prstGeom>
          <a:solidFill>
            <a:srgbClr val="FF3399"/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 7 на 6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5606817" y="5629087"/>
            <a:ext cx="502624" cy="646331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042110" y="4102284"/>
            <a:ext cx="48573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 0 на 10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149516" y="5629084"/>
            <a:ext cx="80443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20272" y="4447921"/>
            <a:ext cx="3484620" cy="122669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212583" y="4447921"/>
            <a:ext cx="3484620" cy="1226694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xmlns="" id="{32BC328D-661B-34F1-AB74-583A76F94E62}"/>
              </a:ext>
            </a:extLst>
          </p:cNvPr>
          <p:cNvSpPr/>
          <p:nvPr/>
        </p:nvSpPr>
        <p:spPr>
          <a:xfrm>
            <a:off x="1241858" y="388315"/>
            <a:ext cx="9818914" cy="7801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Розв’язування задачі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4468837" y="1522013"/>
            <a:ext cx="2367693" cy="12220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Умова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036605" y="1625295"/>
            <a:ext cx="461352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 </a:t>
            </a:r>
            <a:r>
              <a:rPr lang="uk-UA" sz="2400" b="1" dirty="0" smtClean="0">
                <a:solidFill>
                  <a:schemeClr val="bg1"/>
                </a:solidFill>
              </a:rPr>
              <a:t>автобусі їхало </a:t>
            </a:r>
            <a:r>
              <a:rPr lang="uk-UA" sz="2400" b="1" dirty="0">
                <a:solidFill>
                  <a:schemeClr val="bg1"/>
                </a:solidFill>
              </a:rPr>
              <a:t>10 </a:t>
            </a:r>
            <a:r>
              <a:rPr lang="uk-UA" sz="2400" b="1" dirty="0" smtClean="0">
                <a:solidFill>
                  <a:schemeClr val="bg1"/>
                </a:solidFill>
              </a:rPr>
              <a:t>пасажирів.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 пасажири вийшли на зупинці.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Стрілка: вправо 23">
            <a:extLst>
              <a:ext uri="{FF2B5EF4-FFF2-40B4-BE49-F238E27FC236}">
                <a16:creationId xmlns:a16="http://schemas.microsoft.com/office/drawing/2014/main" xmlns="" id="{970A108E-8B17-8CEC-6350-2EA75F9A46DF}"/>
              </a:ext>
            </a:extLst>
          </p:cNvPr>
          <p:cNvSpPr/>
          <p:nvPr/>
        </p:nvSpPr>
        <p:spPr>
          <a:xfrm>
            <a:off x="4468837" y="2828040"/>
            <a:ext cx="2367693" cy="12220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Запитання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243572" y="2913693"/>
            <a:ext cx="3817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пасажирів залишилось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7601059" y="4444944"/>
            <a:ext cx="3484620" cy="12266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0AF2373-8890-B9BC-6AA8-1BDA5A3F0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697203" y="4750306"/>
            <a:ext cx="424330" cy="6868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28991" y="4958140"/>
            <a:ext cx="336084" cy="2206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0A2E56-525F-6767-9B19-0337D2A0D73A}"/>
              </a:ext>
            </a:extLst>
          </p:cNvPr>
          <p:cNvSpPr txBox="1"/>
          <p:nvPr/>
        </p:nvSpPr>
        <p:spPr>
          <a:xfrm>
            <a:off x="1074410" y="5841087"/>
            <a:ext cx="782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b="1" dirty="0" smtClean="0">
                <a:solidFill>
                  <a:srgbClr val="7030A0"/>
                </a:solidFill>
              </a:rPr>
              <a:t>6 пасажирів залишилось.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8761" y="4722137"/>
            <a:ext cx="1374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(     .)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04945" y="5295091"/>
            <a:ext cx="3799490" cy="284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0AF2373-8890-B9BC-6AA8-1BDA5A3F0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618005" y="5178763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976B959-439F-5D88-A59A-7A2C6F18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539752" y="4002085"/>
            <a:ext cx="381740" cy="604335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 rot="18066296">
            <a:off x="2270491" y="3678374"/>
            <a:ext cx="3771612" cy="6568032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1037" y="5133202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03152" y="5135801"/>
            <a:ext cx="10886" cy="2783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Безпека пасажира. | Урок на 7 завдання. Основи здоров'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14728"/>
          <a:stretch/>
        </p:blipFill>
        <p:spPr bwMode="auto">
          <a:xfrm>
            <a:off x="544306" y="1522013"/>
            <a:ext cx="3765971" cy="23916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05269" y="4020423"/>
            <a:ext cx="455016" cy="56766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3107179" y="4251324"/>
            <a:ext cx="288287" cy="214009"/>
            <a:chOff x="4878560" y="3728480"/>
            <a:chExt cx="1477852" cy="985372"/>
          </a:xfrm>
        </p:grpSpPr>
        <p:sp>
          <p:nvSpPr>
            <p:cNvPr id="62" name="Полилиния 61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128695" y="5416360"/>
            <a:ext cx="288287" cy="214009"/>
            <a:chOff x="4878560" y="3728480"/>
            <a:chExt cx="1477852" cy="985372"/>
          </a:xfrm>
        </p:grpSpPr>
        <p:sp>
          <p:nvSpPr>
            <p:cNvPr id="65" name="Полилиния 64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924296" y="5414148"/>
            <a:ext cx="288287" cy="214009"/>
            <a:chOff x="4878560" y="3728480"/>
            <a:chExt cx="1477852" cy="985372"/>
          </a:xfrm>
        </p:grpSpPr>
        <p:sp>
          <p:nvSpPr>
            <p:cNvPr id="68" name="Полилиния 67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9976B959-439F-5D88-A59A-7A2C6F18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643580" y="4809987"/>
            <a:ext cx="381740" cy="60433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0A8D476-1A7C-18B4-0815-E5A4B88F3B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21986" y="4809922"/>
            <a:ext cx="455016" cy="5676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33721" y="4704348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/>
              <a:t>-</a:t>
            </a:r>
            <a:endParaRPr lang="uk-UA" sz="4000" b="1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4A1889C-C989-CAFF-2191-8E1623707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453908" y="4750305"/>
            <a:ext cx="381740" cy="686891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9280726" y="5028796"/>
            <a:ext cx="288287" cy="214009"/>
            <a:chOff x="4878560" y="3728480"/>
            <a:chExt cx="1477852" cy="985372"/>
          </a:xfrm>
        </p:grpSpPr>
        <p:sp>
          <p:nvSpPr>
            <p:cNvPr id="74" name="Полилиния 73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4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3" grpId="0"/>
      <p:bldP spid="2" grpId="0"/>
      <p:bldP spid="5" grpId="0" animBg="1"/>
      <p:bldP spid="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</TotalTime>
  <Words>760</Words>
  <Application>Microsoft Office PowerPoint</Application>
  <PresentationFormat>Произвольный</PresentationFormat>
  <Paragraphs>184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919</cp:revision>
  <dcterms:created xsi:type="dcterms:W3CDTF">2018-01-05T16:38:53Z</dcterms:created>
  <dcterms:modified xsi:type="dcterms:W3CDTF">2023-12-13T20:58:55Z</dcterms:modified>
</cp:coreProperties>
</file>