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924" r:id="rId3"/>
    <p:sldId id="921" r:id="rId4"/>
    <p:sldId id="789" r:id="rId5"/>
    <p:sldId id="795" r:id="rId6"/>
    <p:sldId id="796" r:id="rId7"/>
    <p:sldId id="824" r:id="rId8"/>
    <p:sldId id="919" r:id="rId9"/>
    <p:sldId id="918" r:id="rId10"/>
    <p:sldId id="917" r:id="rId11"/>
    <p:sldId id="922" r:id="rId12"/>
    <p:sldId id="926" r:id="rId13"/>
    <p:sldId id="925" r:id="rId14"/>
    <p:sldId id="92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322ADA"/>
    <a:srgbClr val="463EDE"/>
    <a:srgbClr val="FA6B00"/>
    <a:srgbClr val="FFE697"/>
    <a:srgbClr val="FFDE75"/>
    <a:srgbClr val="EF71CE"/>
    <a:srgbClr val="E838BA"/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3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7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3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Natalia\ЖОНКИНА ПИСАНИНА\для тренажеров\0_6d4f0_8d0560ae_L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204" y="-315415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27" name="Picture 3" descr="D:\Natalia\ЖОНКИНА ПИСАНИНА\для тренажеров\91773b4ad116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49" y="4387510"/>
            <a:ext cx="3115403" cy="24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2.jpe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7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E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4350" y="4253341"/>
            <a:ext cx="10904219" cy="1736646"/>
          </a:xfrm>
          <a:prstGeom prst="roundRect">
            <a:avLst/>
          </a:prstGeom>
          <a:solidFill>
            <a:srgbClr val="FA6B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Закріплення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вміння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читати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Новорічний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квест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«В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ліс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 </a:t>
            </a:r>
            <a:r>
              <a:rPr lang="ru-RU" sz="4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ялинкою</a:t>
            </a:r>
            <a:r>
              <a:rPr lang="ru-RU" sz="4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  <a:endParaRPr lang="ru-RU" sz="48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1298" y="1371599"/>
            <a:ext cx="4191512" cy="2009061"/>
          </a:xfrm>
          <a:prstGeom prst="roundRect">
            <a:avLst/>
          </a:prstGeom>
          <a:solidFill>
            <a:srgbClr val="FA6B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03" y="933346"/>
            <a:ext cx="3094597" cy="3086001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4440" y="604085"/>
            <a:ext cx="7932420" cy="94050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Стоянка Олафа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87F17B-C97A-4F1D-8B18-ED133610D51B}"/>
              </a:ext>
            </a:extLst>
          </p:cNvPr>
          <p:cNvSpPr txBox="1"/>
          <p:nvPr/>
        </p:nvSpPr>
        <p:spPr>
          <a:xfrm>
            <a:off x="8789670" y="3711528"/>
            <a:ext cx="32004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322ADA"/>
                </a:solidFill>
                <a:cs typeface="Arial" panose="020B0604020202020204" pitchFamily="34" charset="0"/>
              </a:rPr>
              <a:t>Назви тварин, яких зображено на малюнках.</a:t>
            </a:r>
            <a:endParaRPr lang="uk-UA" sz="2400" b="1" dirty="0">
              <a:solidFill>
                <a:srgbClr val="322AD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322ADA"/>
                </a:solidFill>
              </a:rPr>
              <a:t>Вибери серед тварин у вірші тих, які водяться в лісах.</a:t>
            </a:r>
            <a:endParaRPr lang="uk-UA" sz="2400" b="1" dirty="0">
              <a:solidFill>
                <a:srgbClr val="322ADA"/>
              </a:solidFill>
            </a:endParaRPr>
          </a:p>
        </p:txBody>
      </p:sp>
      <p:pic>
        <p:nvPicPr>
          <p:cNvPr id="4098" name="Picture 2" descr="D:\1 клас\1. Навчання грамоти\1 УРОКИ 2023\Читання\Для тих хто вміє читати\2023-12-23_221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8" y="2214198"/>
            <a:ext cx="7656135" cy="365379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4440" y="1544586"/>
            <a:ext cx="6117969" cy="56447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Послухай </a:t>
            </a:r>
            <a:r>
              <a:rPr lang="uk-UA" sz="2400" b="1" dirty="0" smtClean="0">
                <a:solidFill>
                  <a:schemeClr val="bg1"/>
                </a:solidFill>
              </a:rPr>
              <a:t>вірш  Олега Орача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24" y="679237"/>
            <a:ext cx="1051340" cy="579783"/>
          </a:xfrm>
          <a:prstGeom prst="rect">
            <a:avLst/>
          </a:prstGeom>
        </p:spPr>
      </p:pic>
      <p:pic>
        <p:nvPicPr>
          <p:cNvPr id="8" name="Picture 4" descr="Olaf - Переклад на українську, значення, синоніми, антоніми, вимова,  приклади речень, транскрипція, визначення, фраз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6956"/>
          <a:stretch/>
        </p:blipFill>
        <p:spPr bwMode="auto">
          <a:xfrm>
            <a:off x="9784080" y="254632"/>
            <a:ext cx="2062800" cy="331875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787F17B-C97A-4F1D-8B18-ED133610D51B}"/>
              </a:ext>
            </a:extLst>
          </p:cNvPr>
          <p:cNvSpPr txBox="1"/>
          <p:nvPr/>
        </p:nvSpPr>
        <p:spPr>
          <a:xfrm>
            <a:off x="880107" y="5927519"/>
            <a:ext cx="765613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322ADA"/>
                </a:solidFill>
                <a:cs typeface="Arial" panose="020B0604020202020204" pitchFamily="34" charset="0"/>
              </a:rPr>
              <a:t>Назви тварин, </a:t>
            </a:r>
            <a:r>
              <a:rPr lang="uk-UA" sz="2400" b="1" dirty="0" smtClean="0">
                <a:solidFill>
                  <a:srgbClr val="322ADA"/>
                </a:solidFill>
                <a:cs typeface="Arial" panose="020B0604020202020204" pitchFamily="34" charset="0"/>
              </a:rPr>
              <a:t>в назві яких 1 склад, два склади.</a:t>
            </a:r>
            <a:endParaRPr lang="uk-UA" sz="2400" b="1" dirty="0">
              <a:solidFill>
                <a:srgbClr val="322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6376" y="449775"/>
            <a:ext cx="6687701" cy="707886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Чаклунка Зима</a:t>
            </a:r>
            <a:endParaRPr lang="ru-RU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2584" y="1347712"/>
            <a:ext cx="2002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3392584" y="1923487"/>
            <a:ext cx="2128985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381839" y="1438375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прикраси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7435356" y="2030219"/>
            <a:ext cx="3128692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0505" y="2710516"/>
            <a:ext cx="164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2280505" y="3283965"/>
            <a:ext cx="1753223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171765" y="2911458"/>
            <a:ext cx="245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8199978" y="3490368"/>
            <a:ext cx="2386584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21650" y="4179984"/>
            <a:ext cx="337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Новий рік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458650" y="4713517"/>
            <a:ext cx="3575078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101476" y="4685601"/>
            <a:ext cx="2918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гірлянда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074"/>
          <a:stretch/>
        </p:blipFill>
        <p:spPr>
          <a:xfrm>
            <a:off x="8005549" y="5260269"/>
            <a:ext cx="3014097" cy="55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02" y="1320258"/>
            <a:ext cx="1051340" cy="5797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22" y="1286980"/>
            <a:ext cx="1051340" cy="5797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18" y="3107089"/>
            <a:ext cx="1051340" cy="5797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07" y="2733916"/>
            <a:ext cx="1051340" cy="5797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3" y="3872376"/>
            <a:ext cx="1051340" cy="579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00" y="4351756"/>
            <a:ext cx="1051340" cy="579783"/>
          </a:xfrm>
          <a:prstGeom prst="rect">
            <a:avLst/>
          </a:prstGeom>
        </p:spPr>
      </p:pic>
      <p:pic>
        <p:nvPicPr>
          <p:cNvPr id="1026" name="Picture 2" descr="Лісова красуня | Маленький читайли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0" r="20001"/>
          <a:stretch/>
        </p:blipFill>
        <p:spPr bwMode="auto">
          <a:xfrm>
            <a:off x="4394076" y="2475470"/>
            <a:ext cx="3346967" cy="4123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1" y="180598"/>
            <a:ext cx="2695307" cy="2018879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1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2277" y="446106"/>
            <a:ext cx="9882554" cy="707886"/>
          </a:xfrm>
          <a:prstGeom prst="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Лісова красуня</a:t>
            </a:r>
            <a:endParaRPr lang="ru-RU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948" y="463188"/>
            <a:ext cx="1051340" cy="579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36" y="463188"/>
            <a:ext cx="1051340" cy="5797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B9D0827-4815-4CD2-AE41-7947A4C28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1990245"/>
            <a:ext cx="3212124" cy="4773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00102" y="1263065"/>
            <a:ext cx="6587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Вона зелена і </a:t>
            </a:r>
            <a:r>
              <a:rPr lang="ru-RU" sz="3600" b="1" dirty="0" err="1">
                <a:solidFill>
                  <a:srgbClr val="002060"/>
                </a:solidFill>
              </a:rPr>
              <a:t>пухнаста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Весела, </a:t>
            </a:r>
            <a:r>
              <a:rPr lang="ru-RU" sz="3600" b="1" dirty="0" err="1">
                <a:solidFill>
                  <a:srgbClr val="002060"/>
                </a:solidFill>
              </a:rPr>
              <a:t>радісна</a:t>
            </a:r>
            <a:r>
              <a:rPr lang="ru-RU" sz="3600" b="1" dirty="0">
                <a:solidFill>
                  <a:srgbClr val="002060"/>
                </a:solidFill>
              </a:rPr>
              <a:t> й </a:t>
            </a:r>
            <a:r>
              <a:rPr lang="ru-RU" sz="3600" b="1" dirty="0" err="1">
                <a:solidFill>
                  <a:srgbClr val="002060"/>
                </a:solidFill>
              </a:rPr>
              <a:t>срібляста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002060"/>
                </a:solidFill>
              </a:rPr>
              <a:t>Ялинка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вогниками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грає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З </a:t>
            </a:r>
            <a:r>
              <a:rPr lang="ru-RU" sz="3600" b="1" dirty="0" err="1">
                <a:solidFill>
                  <a:srgbClr val="002060"/>
                </a:solidFill>
              </a:rPr>
              <a:t>Новим</a:t>
            </a:r>
            <a:r>
              <a:rPr lang="ru-RU" sz="3600" b="1" dirty="0">
                <a:solidFill>
                  <a:srgbClr val="002060"/>
                </a:solidFill>
              </a:rPr>
              <a:t> Роком </a:t>
            </a:r>
            <a:r>
              <a:rPr lang="ru-RU" sz="3600" b="1" dirty="0" err="1">
                <a:solidFill>
                  <a:srgbClr val="002060"/>
                </a:solidFill>
              </a:rPr>
              <a:t>всіх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вітає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З </a:t>
            </a:r>
            <a:r>
              <a:rPr lang="ru-RU" sz="3600" b="1" dirty="0" err="1">
                <a:solidFill>
                  <a:srgbClr val="002060"/>
                </a:solidFill>
              </a:rPr>
              <a:t>лісу</a:t>
            </a:r>
            <a:r>
              <a:rPr lang="ru-RU" sz="3600" b="1" dirty="0">
                <a:solidFill>
                  <a:srgbClr val="002060"/>
                </a:solidFill>
              </a:rPr>
              <a:t> вона </a:t>
            </a:r>
            <a:r>
              <a:rPr lang="ru-RU" sz="3600" b="1" dirty="0" err="1">
                <a:solidFill>
                  <a:srgbClr val="002060"/>
                </a:solidFill>
              </a:rPr>
              <a:t>довго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йшла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002060"/>
                </a:solidFill>
              </a:rPr>
              <a:t>Подарунки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всім</a:t>
            </a:r>
            <a:r>
              <a:rPr lang="ru-RU" sz="3600" b="1" dirty="0">
                <a:solidFill>
                  <a:srgbClr val="002060"/>
                </a:solidFill>
              </a:rPr>
              <a:t> несла.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002060"/>
                </a:solidFill>
              </a:rPr>
              <a:t>Їй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раді</a:t>
            </a:r>
            <a:r>
              <a:rPr lang="ru-RU" sz="3600" b="1" dirty="0">
                <a:solidFill>
                  <a:srgbClr val="002060"/>
                </a:solidFill>
              </a:rPr>
              <a:t> пташки і </a:t>
            </a:r>
            <a:r>
              <a:rPr lang="ru-RU" sz="3600" b="1" dirty="0" err="1">
                <a:solidFill>
                  <a:srgbClr val="002060"/>
                </a:solidFill>
              </a:rPr>
              <a:t>звірята</a:t>
            </a:r>
            <a:r>
              <a:rPr lang="ru-RU" sz="3600" b="1" dirty="0">
                <a:solidFill>
                  <a:srgbClr val="002060"/>
                </a:solidFill>
              </a:rPr>
              <a:t>,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002060"/>
                </a:solidFill>
              </a:rPr>
              <a:t>Дорослі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раді</a:t>
            </a:r>
            <a:r>
              <a:rPr lang="ru-RU" sz="3600" b="1" dirty="0">
                <a:solidFill>
                  <a:srgbClr val="002060"/>
                </a:solidFill>
              </a:rPr>
              <a:t> і </a:t>
            </a:r>
            <a:r>
              <a:rPr lang="ru-RU" sz="3600" b="1" dirty="0" err="1">
                <a:solidFill>
                  <a:srgbClr val="002060"/>
                </a:solidFill>
              </a:rPr>
              <a:t>малята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8983" y="1430219"/>
            <a:ext cx="199293" cy="375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35911" y="1954725"/>
            <a:ext cx="199293" cy="402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1689" y="2356790"/>
            <a:ext cx="362297" cy="629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54965" y="2520459"/>
            <a:ext cx="199293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38744" y="2520459"/>
            <a:ext cx="199293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33335" y="2560846"/>
            <a:ext cx="275495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93819" y="3099713"/>
            <a:ext cx="304801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951173" y="3099713"/>
            <a:ext cx="199293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77551" y="3589841"/>
            <a:ext cx="398586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428890" y="4733451"/>
            <a:ext cx="199293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18244" y="4552841"/>
            <a:ext cx="362297" cy="629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39805" y="5238632"/>
            <a:ext cx="298940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54612" y="4748497"/>
            <a:ext cx="398586" cy="425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367853" y="4015351"/>
            <a:ext cx="2693381" cy="226215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Знайди і </a:t>
            </a:r>
            <a:r>
              <a:rPr lang="uk-UA" sz="2000" b="1" dirty="0" smtClean="0">
                <a:solidFill>
                  <a:schemeClr val="bg1"/>
                </a:solidFill>
              </a:rPr>
              <a:t>п</a:t>
            </a:r>
            <a:r>
              <a:rPr lang="uk-UA" sz="2000" b="1" dirty="0" smtClean="0">
                <a:solidFill>
                  <a:schemeClr val="bg1"/>
                </a:solidFill>
              </a:rPr>
              <a:t>рочитай: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- яка ялинка?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- Які дії вона виконує?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- Хто радий ялинці?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0585" y="1245334"/>
            <a:ext cx="2688769" cy="74491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вірш.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 кого він?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367491" y="514072"/>
            <a:ext cx="8267518" cy="904419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2387" y="1649319"/>
            <a:ext cx="6879489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Які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запропонованих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завдань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були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для тебе </a:t>
            </a:r>
            <a:r>
              <a:rPr lang="ru-RU" sz="3600" b="1" dirty="0" err="1" smtClean="0">
                <a:solidFill>
                  <a:srgbClr val="002060"/>
                </a:solidFill>
              </a:rPr>
              <a:t>найцікавішими</a:t>
            </a:r>
            <a:r>
              <a:rPr lang="ru-RU" sz="3600" b="1" dirty="0" smtClean="0">
                <a:solidFill>
                  <a:srgbClr val="002060"/>
                </a:solidFill>
              </a:rPr>
              <a:t>? </a:t>
            </a:r>
            <a:r>
              <a:rPr lang="ru-RU" sz="3600" b="1" dirty="0" err="1" smtClean="0">
                <a:solidFill>
                  <a:srgbClr val="002060"/>
                </a:solidFill>
              </a:rPr>
              <a:t>Чому</a:t>
            </a:r>
            <a:r>
              <a:rPr lang="uk-UA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6846" y="3911874"/>
            <a:ext cx="696155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Які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запропонованих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завдань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були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складними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для тебе? </a:t>
            </a:r>
            <a:r>
              <a:rPr lang="ru-RU" sz="3600" b="1" dirty="0" err="1" smtClean="0">
                <a:solidFill>
                  <a:srgbClr val="002060"/>
                </a:solidFill>
              </a:rPr>
              <a:t>Чому</a:t>
            </a:r>
            <a:r>
              <a:rPr lang="uk-UA" sz="36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747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68214" y="433752"/>
            <a:ext cx="9143999" cy="9879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Рефлексія. Оціни свою роботу сніжинкою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761569" y="1538934"/>
            <a:ext cx="3215428" cy="958081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впорався!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937776" y="1538935"/>
            <a:ext cx="3042773" cy="726521"/>
          </a:xfrm>
          <a:prstGeom prst="plaque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Відчув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4401" y="1538935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915554" y="4950283"/>
            <a:ext cx="2889583" cy="9818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4536572" y="5537990"/>
            <a:ext cx="2714811" cy="967710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9" y="2419012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74" y="361655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8" y="2303147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14" y="3878720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7" y="2347688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9760" y="529658"/>
            <a:ext cx="8732066" cy="87901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13693" y="1479690"/>
            <a:ext cx="2658208" cy="764212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7666892" y="1495285"/>
            <a:ext cx="3415631" cy="726521"/>
          </a:xfrm>
          <a:prstGeom prst="plaque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53211" y="1543729"/>
            <a:ext cx="2499155" cy="704967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9081881" y="4801691"/>
            <a:ext cx="2969442" cy="1071571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3137830" y="5742429"/>
            <a:ext cx="3683976" cy="808426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7" y="2158864"/>
            <a:ext cx="2269007" cy="2269008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42" y="3599490"/>
            <a:ext cx="2142939" cy="2142939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18" y="2279259"/>
            <a:ext cx="2124725" cy="21247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56" y="3730127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70" y="2303147"/>
            <a:ext cx="2143125" cy="2143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376" r="1406" b="3195"/>
          <a:stretch/>
        </p:blipFill>
        <p:spPr>
          <a:xfrm>
            <a:off x="2382981" y="188641"/>
            <a:ext cx="9639180" cy="52977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t="1130" r="10267" b="9535"/>
          <a:stretch/>
        </p:blipFill>
        <p:spPr bwMode="auto">
          <a:xfrm>
            <a:off x="45877" y="4192848"/>
            <a:ext cx="2519910" cy="25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43" y="404664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256" y="3212976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134076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5" y="428404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3212976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32" y="134076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5" y="2316190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5" y="2876959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2268205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5" y="322888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134076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7" y="322888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71" y="2302691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6" y="322888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985" y="2327920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34" y="533132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86" y="2316190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2" y="533132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87" y="1340768"/>
            <a:ext cx="1103875" cy="608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1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32369" y="445746"/>
            <a:ext cx="8756193" cy="891564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66260" y="1762173"/>
            <a:ext cx="6995160" cy="39159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Сьогодні на уроці читання ми </a:t>
            </a:r>
            <a:r>
              <a:rPr lang="uk-UA" sz="3200" b="1" dirty="0" smtClean="0">
                <a:solidFill>
                  <a:srgbClr val="FFFF00"/>
                </a:solidFill>
              </a:rPr>
              <a:t>проведемо новорічний </a:t>
            </a:r>
            <a:r>
              <a:rPr lang="uk-UA" sz="3200" b="1" dirty="0" err="1" smtClean="0">
                <a:solidFill>
                  <a:srgbClr val="FFFF00"/>
                </a:solidFill>
              </a:rPr>
              <a:t>квест</a:t>
            </a:r>
            <a:r>
              <a:rPr lang="uk-UA" sz="3200" b="1" dirty="0" smtClean="0">
                <a:solidFill>
                  <a:srgbClr val="FFFF00"/>
                </a:solidFill>
              </a:rPr>
              <a:t> «За ялинкою», </a:t>
            </a:r>
            <a:r>
              <a:rPr lang="uk-UA" sz="3200" b="1" dirty="0" smtClean="0">
                <a:solidFill>
                  <a:srgbClr val="FFFF00"/>
                </a:solidFill>
              </a:rPr>
              <a:t>в якому удосконалимо вміння </a:t>
            </a:r>
            <a:r>
              <a:rPr lang="uk-UA" sz="3200" b="1" dirty="0" smtClean="0">
                <a:solidFill>
                  <a:srgbClr val="FFFF00"/>
                </a:solidFill>
              </a:rPr>
              <a:t>читати, відгадувати загадки,  </a:t>
            </a:r>
            <a:r>
              <a:rPr lang="uk-UA" sz="3200" b="1" dirty="0">
                <a:solidFill>
                  <a:srgbClr val="FFFF00"/>
                </a:solidFill>
              </a:rPr>
              <a:t>працювати з </a:t>
            </a:r>
            <a:r>
              <a:rPr lang="uk-UA" sz="3200" b="1" dirty="0" smtClean="0">
                <a:solidFill>
                  <a:srgbClr val="FFFF00"/>
                </a:solidFill>
              </a:rPr>
              <a:t>прочитаним твором.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81" y="1961753"/>
            <a:ext cx="3526601" cy="3516805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76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375" y="471669"/>
            <a:ext cx="11203625" cy="10347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Карта </a:t>
            </a:r>
            <a:r>
              <a:rPr lang="uk-UA" sz="4000" b="1" dirty="0" smtClean="0">
                <a:solidFill>
                  <a:schemeClr val="bg1"/>
                </a:solidFill>
              </a:rPr>
              <a:t>випробувань «За ялинкою в ліс»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45881" y="3574883"/>
            <a:ext cx="2180717" cy="1393222"/>
          </a:xfrm>
          <a:prstGeom prst="roundRect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Замок Снігової королеви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624" y="1828208"/>
            <a:ext cx="1947545" cy="924730"/>
          </a:xfrm>
          <a:prstGeom prst="roundRect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Впізнай сліди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20203" y="5181339"/>
            <a:ext cx="2188181" cy="90371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Стоянка Олафа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21316" y="1550416"/>
            <a:ext cx="2369381" cy="905759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Галявина лісовика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7227" y="3463642"/>
            <a:ext cx="2228800" cy="74204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Дорога в ліс за ялинкою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69" y="3928148"/>
            <a:ext cx="2326845" cy="174288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MAAzAMBIgACEQEDEQH/xAAbAAACAwEBAQAAAAAAAAAAAAAFBgIDBAEHAP/EAD0QAAIBAwMCBAMFBgUEAwEAAAECAwAEEQUSITFBEyJRYQZxgRQyQpGhI7HB0eHwBxUzUmIWkqLxNHKCJP/EABkBAAMBAQEAAAAAAAAAAAAAAAECAwQABf/EACMRAAICAwEBAQACAwEAAAAAAAABAhEDEiExQSIEYRMycUL/2gAMAwEAAhEDEQA/AF1rOHXYm/y98SeL4cUM+xHdsAjB6Ybjr0NBTZXdnNJDcLJFMj42MMEH5dqP2Vrax6eb3TxeXCiHMsEkIxOhyJOQeMcnIz3wTzQvV7ie8uoJ5TKSqclm8RiuepI6nOfz+lJNk8S/RHSb6WyuDJPtZV5JeMPg9vKete1/AmoRXNipW9Ei4GyMWoiwe+eWyfrXnHwxNpf+amCUqIZRtAlQDdkDdz8x39c9jXsWmpbQoI4P9MAbF3Ahf/r+dKpAcfoRz0x0+ealUCTkZGPKa7vppZNfQxjZI1wCvhJj8OamHz2xQU2/BnjOqpPXpXzIM8Niu5HduKllMcUbo7X4QVPfNWbfLUQy10uoobB1OeHxUGSpmT0rm7dxQ2oOhDZXCmOamRiq+vG3NLtYyjR8dveo7VNT2N2WvtnrR2BqVMrrygQ+zMV/nWa5tZrrj7S1uRyPAAyp+bZH/iK3ba42dp29aDnSO0Ast3qWmndc+FeQ55e3iKyL7lMnd/8Ann0WhOl6tHe3Wp2EV0kuwAKoyD4bDuMAgjkHijd4Jc8nI9KDapYW+oAeKGhuIuY54Th4/r/A8Vmlmb9NEMS9R45MpivJIC2HBII+VG/gi9ePWIwGYG4VoAV67mwF49M4+grB8SyTx61Hb3Yj8eD9mZlAXxl7OQB97pk0Q+GI1tdS0ufcVWS5ySR0GCuQfnz/AOqo1+Q+nrNzP9ihWLczLGOo68cYoXPqNqzhmjyWAODOgx7YzQTXL15dQdo5jNHjysykEcD3+lBgfEy/iA5J5ZOv5/l9KmoN9NMYxS6J1trSQr+xhFmOS7Q5GSVIyQMZGNvHXit+m/FGpWfhieVXjXysu1V4BIIwABzx2PqPSh2o6ZLZLHIY3xLzyvDH0/LIrPbND9uiYF2txIpbI5HqPc1tcmeVCKtB+6iTUN0mnONm/IgcDGe5XP3QSOmf4U+/Bjapb3Ef224nljZCdxYBAfQjqMcigllpmmNceLpj+Isw3kbcbOTypPXpzTZprAyeFKB/p9cdfc/lWXJKSfC2LGmujLDcJIfM5x0VcYr55tkwULuyKqigVow5YjsMVxpY425xlQSKlOU2ujqKXhsil3ACrhntQ6G9ifLfiAqUt6scZPrTQy6oOjYRA45qQXNDobxXToc+1b4nygP76ZZbEcaJ7a6FXvXQMiu4phbI4Havqltr7FHhxDbmujiu4r7bzRtHHC2KiX4qZWoMNvOKGySs5HM1mu5winHXFU3c7KxxWK4YTLlyayyytloY+9MxuyWZmk2kHAzQ7VL3Y4aGYkEYyazao3nxAcKOG9T86Hlk8QeNCwx1IbPypFbN0cddEX45JXWvE6FlRh/f0quxvGiubfHK+Mu3/iSf6Vr/AMQ1M9zbXHlAKbPL7H+tXaX8Ov8AEHw8bjSrhGvLd8iBztPGCOfp+tb8cHJIyZJKEm2FZNVjKywXKAgrtCggc+tYPGbnw2bZk7e3Fa9ftorRgZbu0hmfnYfMynvwKAlrdyW+3Wyc9PFC/oatDHquAnmtmX7XdLPtuGyjEE28kp8MKR69hz1ohNBFd2QeKe2PhgukS8bXHAVvmO/9KMXem26pJJIFkaSRtxUcBduQB7Aj9a8+sVX7X9nZi65Zc9/Kf5CkhK1ZneJxPStJewgsTf2VzKtxGpMseD4cgJIyoPvzRXTdXR75FyVAiOdw6svQ159p7zWM4Qgvb7WQn0VuDz8xRNLeRZVDzOueQ+7IIOf5Ckmk+o7HJpanqi3UsFvHGMbVUDg9c/uodqF7KIVkXkg7WGfegGnXjxxhHnLsD88/Ko3UgExiidnV+dx9ueazvrNsYKKC9pfMjMJBuK8AA9auOqruCFl/PpSvd30NqpN55WUlQ6HgD1pZeSH/ADZJoZLie3LbmVG+8Pb3HWgsTkCeSMWevW96Auc8H0ozb3QaMBRx60laPqdlfweJYtIUQ7W8VdrA+4pq04oxC5UnPGDUmtXQJpSVh+Bty5znirBVEAAGB2NXVpimkZH6SrtQr7B9aqv+AonXDUOfQGvvN8qLOolmqpZVXA9a6zFQSTxQy9lRvxFSPSs+XIkqQ8I7H2pjdjZ9aB6h4ixN4fB/fWtr4q+CchaEaxqJIOYjjHWsq6zdig16CZ5LhYtxcZ6cnFQtJIpIWF1jjoVOSawtc5mCM2VkGVz2rHPdSL4iooVCRn99ascOlpN0YfjeAC2tXhKbCx24OcZFLUF0IbfMc0sTlNp2HaT+Xypj+JZVl04KFPlZT+h/nSazFmCH/dj+/wA61JMxzpsP2lvGYYmZndyuQ0hLcfOoybVbDGT2211Exp0IQ/tMMu0fPHP996x+JPvcM+CG6dce1XVJGaUpfAlHfXsMa2zEbFyVTOc5wMA+38aCfD6iTV8uA4BkfDHGe9M18txeSG7t1sI2hBkjZBs3ngspUcHuD86Vbcw2+oKbYNPaqwaPOVY57H3zx7496kq+BbddGxLqyjzbNjAztK8kCqJPGSZCVfwtvlfOB16AfwrEsNtPdSRmMwyOyukW7cxyfX++QatMUkaokcu5SxPPIzmkcaJKTl8GKG48Nxtj245A967IXuJDJkK2Dt+dDF8UkrjDN02HvVo8ZQHkZljPB6cfxFLpRtUz7UZGiH+i06qmRjB575z2FY9Gt4b2aSSO38Of8MKkBW9+elZLiO+zMIdzIDlCCSQprNaWc8l3F4cTiUsRgygEn29KeMVRlyz/AFwd9HbwUZXhaKRW2shbof403284ieMI43EZpLtpIp/JucyRDadw5z86NWxkRVkJ9MD0rJlh3hth+oj7pd14rdCM+tEDMqnGaWLCXwtoZ+3UUaVsjNUwKXhkzrRm0TqTjJqW4HoaxA1Ln1q7gyOxrY4GRUFk3cVQJMDaWBHpXBIBN4atyVyo+XX+H51KUWhk0zU+1Y2J5oHfXMZGUHK8GjKnfF5hgMOncUD1ixVYC0fQ8kZ5NZsqNGGtui7qN/BAm9w2P+NBV1eO4Lpjhjxu5/I0VuEGfCRQc/hNCb3T5RKFG1QR34/KjBI3pg+/hXwnOX35ypXGB86DXl26h8YYkjPtmmF450TDGOQEYUEEEmlrV/DzGI/usD1Pp2PvmtWPpL+RKlwradntJrRyHZcYPXHPFLUpVLlGbldwOB68j+VHkJPiuf2fI8ioTzxjn0pfv1C3EiZzskI+fT+tXkumLHPZBoxyymRYyqguSA7Yydx/91k2yElg4bJOSfWuGCe/kEcRyJVD7TwDgEH68GrYLfyYO9SCQQxGaNWiMpfthrUbBI7Sd7DUlkmtydtqEP7TgEhWycnDA4PXPrxQW2s30qaAXscqCWIsAUwATwMHvyDxWw6hc2d3HqMTpDMqu6LCwcKw+9v9M5HTtRSf4hbU9PtILqW3aKdvEcNEqhD1yB6Ak447nqOipJ+DtuKBUEaz3W6dtgCEqwOSgB/rW+CJvBtpXbCtPsZuuTzXUs1ubNNa0wQBGYJJbQrjaMYJ2jtn09T6VbaahJDpFqQ5UKyYKtnKk9aWaa4NhlGSv6atPsb3Ur8Q2Skrjcz8qoXPduxox8R6KLaD7Vpyl7WSP9oE3OFcdee496sXVJrCeS2sbB7i1khV72ePzN64wOfu1bDo+tW8Ubae3jWMZJtLd5APFhcfdye/tiqKH5slLK9qEy4uLiztVeO9EDu+MJyQu3n6VUut3QmdZo7bdDH4bMBluvH6Vi1GO4t7ySKW2kRo22NA64MfoD68d6uxGoDLEpklO52ZvKg7ZP8AupLOl3thW2ZF1aGexmc2xT7kiHOT1BHOPnTZbyNJCZCqoQRkZJxmvP8ASBcS3y/ZXYxk5Plx+vfpTIl/JG2HJYE4OwEis+VO/DZ/FnHV9HO0uxlBjgdfej8M48Pk9egFJugX9s7LG5fB6E9AaZbd4nkVYycLSYpf430OeKmGI33AZP8AOrAwHQ5PvQ/Y47keh9a79peJhvAJFbf8sWYXja8Nz4YZ6MPShV/etDcW7OuFEgUsD68HP6VGbVQxZCenagl9eq7mKV3eCUYJxwv9Kz5ci8iacGCX1DVp10ZIRtOdrEAHvWbUrtJbfcj4BzkHv60hzfEcthGIYXLsOFBx5vfNbnvzPpSzSsVd+3fP/uo5E5RRaGOMchomkjVt3ILEAbfWgeu6pMHxs83sKqlvXjI2kuw5+705odq9zPOoJCM55UjjP0roY3Y+bIlHhrj1Ga4ti6EKVOCOmMCl/U8faYxbAOGf7gOcEivraW5hByoDMcndxj6dalctvtklRfKsocuqZyT5e3YVtgjHLJtEn9jW4haa4kMAjBIijA3gL0JOecnjpS5rkP2fUpSfuiUj+Na7nUJzcPCJHZgcZK4OPU/lVGshpt0hycJEWI5yfDG6ml6SwPrDWg7otFmuEgE01rMFYbwD4TZBznsGXj/7Gj9ne2VzDumSNGU7NpkZCuOxwwB+dDPhm3ura/udLKov2uyYGRwGUOuGU+/IBx86AyXcUzeL4aIXAbG3d2/T5U8GtSefkyEtvcuL5m8MR28ZSZVIGV5GQe/9aGi3fCvGGkXna23rgnHFNXxLepe6M2oDTZ7eR18KSTwGRSQAF8+PN5QPvc5A55FBdCmUmAGVEEKO4aRcrnnrjtz17ZqVV4aX2IQt9Zii02K1sQ9rPFKJpGeRthYfexjkZ44HpW+GOW/kSNIkErTglwSI26Hd7Ae9YrnSo3d5lnT7Qd0hSLBikT1VvnkHvyKZfgq28Gzup3Rmgg5BJ8uWX17cNXN7cZLHBwTkar2W407WTd6ZdrcRxJ9ouI4wo2LwhzzwD69uTRu3hXUZBb3U0sKQET2sQkG8E5wGU53jryDShp/xJBo81zO9g0kAuGg3odpZQ+4Bh3AGR8zRTUviCUWkd7Pok01o5iNg2za0IGM/tMZXpx68CrszXbMHxfe2OqMs0LiWW3uEXcMrhdmSpGQeCKU9S1FLllVYnjDN+1RJsqxz6duPpRz4j1mw1q7guIrVobogG5wiqdxyNpx+IY56Urt9gIZTNcJJzuYIrLkei8Efmal9KP8A1Cgi06CFLzTbu7jkjYARu65TnPbqtbLoy3n7QziR3O/aq4+vXH096X0Z4YvBnW1YuM5aQOV/7TgcdjzTFptjItuY5ZIEZm3jzc49B60k0UxJ2ENDRSyk53Ac5/XpXoOgxBmMsg43cYPpSFpUogVgVIy7MAwxnzHGKdtKhkVFCPtIG5gT69f41hzenoY1+Rku7sRwlwAfTFBI9TZzJ43lXsQKJXojNnl/vAdFpQnvN0m2MBSDxnvUVZTHBM1Xd0d2RLs9/WhF7fMoLvg46eatm5y4Plk4+6ewoRrEayQO6uIgDnayc59Pf9PnV4RtlJvRGVGlvJjNGFaJuC6MEaM9ue/yq57l7ScWSCNTgsdpBGD6GgtszC7WS6M6WyjHjiHaoA6EgHr7kn5VC/uoJrcmO5jn/aZxFgKM+2Bn9cVpcDzVn7ZuuLuIgCW7QBTysa7mI+fT/wAqwXEVuWE+yZEDeUNKH3fIYGPrxVd9fQpFbpGU3x84KkHOe/aopO8iFEa8/wB26JSBGD2LEYA+X5U8Y0JKWzo3TJp9xOk1zeKI0XmLwzuBP+3a4U/UisVy+lE5iLyRDBCklc/xH/d+dRv7iKGMQltqj/TCgIMj1x1/Kh120BjiuWKK7HBjToV+mME/3imTbBLVNWHNNvorgOn+W2q2C7/LLsAbHX8IPceYHIPc9KIWsnwysEtrJHercyPl4rhFKoMBcBwOQPXHzFJMyzzK6Ro3gIvJ5ChSc9frRWdhLbpLM4O+CJhIDg7sYz/OmbSFirbXhPTrxYtVjEg/ZwTgFiT9zJBJ+mfzFdYaPAFjE5nwozKu2IMfkUJ+ufy6UP0iVJNRdZn/ANcrGrY4Ul18/wC4fWuJNp1oPCni3y8FzwcHHQZB6DAow/sX+QrSI6jfXN1ZMZ3ZtoCgsSSAWyOT86n8MRyTXe6BovtccZaBZFBDuMkL5sDJ5x7nvUtXiXwFc4WVQIpEznDK2SPfr171b8Ki2gnE9wrFR5l2ANkjnuR70idmqS5Qbn1GzurXfFHHFJbFsiBDGrKc712NyO56dR+bXq14NL+C7b7SgltPBAe2HlMu8ja//I4BPXI/ShEtloepp9thleyvhiN0lxtbgncB+L/13rBaCf8AyYXGsySXSW8ixadbA+W5nxtDH2Axnvjp1OXMbdRpjG/xLpEMcCzW0dksyKI1lQIgiYnB8nAC96s0bWtVu4I7XR0sbiGH9hKGLrJjcT5M8MOnrwa+l+H7Ox+GWg1KSa8uUiHjtn/Ty3Kj2BPPPrQjR9Y/6esTarK803hpNFIIz5h/sZlwcEdD2NU+EwL8U6d9g1GRFdCzXPjNtUqV/wCJB6UFuLO38HbBIhneQCQAMWQE9SOh+lek3yr8SaDLqu3M6PtUkgsEJ+6wHcfurzS6hfM8udu8E5Bxkg8VG6kaEriXXGgT2sayRSrcwkDa8KE8+hGeD/SrtMmeLMcrHLEAd8HNUWur3iWawXaboI1bw324bOB1ORn+tabOaKePxJondjgjec7ef1+tDJwXG3Yw2lukm9Au5i4ZX46HH86b9Ps4o0jTxmwQCSW578fupS05/DtppYpcBFX7pz/t4prtIndAMkkY5rFmPUw9QU1G6ljAiRUYP1A5oA+WfDKint5aY2hl+zDIBYdD3xS+yPBCGnGTtypP6fXg1GNWWTVUcmsJJVx4Z6csTtwBQhXjt7h1fcZO0ZOBntx3+VE1v5w/+o21sqm9uAOcfWgbJIbua4FvG8sRIBOOTjqPce/etcYxa4Zp5Zp0wRrdrcWqtc3V34AYnYFYM7+2FPA9+tB7RwGQJNceMDv5jEiKM85U+39ioX0jSf60rkk5UyEk49h0/WpWtvBI+bee6VsER/sh5mHYnONv51phFHmSbbbNmtLFPcC7t7pPszHY5gQhA+M4x2z8j9az2kouAYDaQKFwqtEoDf1z61bp0MtxdTWcsSRC6XiLHh5ZeQcGttpDFEiTJBvuQQuzbgICeuAuMD3NcvWN8TBGqswu2hhDgYGWIAJ9/au2ely6hdBQVgyoO50JAOKvvWBmXckDHkMSh3MM85PQ0UuNdsl0uQWdrHG2RExIO7b3IOev9mmiuWdOVukAbjQt0pt4plmljGcs4QZ9gSST7Yq7VYXTRbJuQBhDn/cD0NQ0qwbUYpciYh/L4uzPuPMenat1+rroKQv1i1Jl59Nkf8c0k34VxLtgXT43MvixgO65IBP4lO4Y+goh8TWYsfiLULUMY1jmygMQY7WAYE56ZDZxWHRpxb3iPI7qm/axB6AnDfLg/oKbf8RPh++1/VLLU7HMfjWKCXaOGZWdQ3HqqpTx6DN6Kd0pfw2LMfELbR/yAP8AX9KJadbNBoqXh4IuEXODwB1+f3qx3lu4CLGpV48l1PVX3AEfw+lNmjxC/wDgm9trcxq7eZRIccgHBB9chT7jNTirKylqDPhW20u5v7yfVZSLayt2nMSsQzbWJwO/HtzXoltpg1m20rU9RAs7WFd1tZoRknJwCc98L35xnivMdI0TVICb640W4kiQuETJAkY8YOOSOv0piXVdT1HSn0y6lgSJrhEkSPOYkO1sj2AAX/8ARq0I16YskrfDONV1v4v+I/s0jvbW7YimWNdrcOSOevHGRnBx3rXJoN1pOrRHSro/aWBaElh4Vwg4Kj/ac8belEdOvNEttMF/BN9mhtJggeVPMJMZ7+o4HvWsaFbfa4ZzKmq6c0niQxSMEaB25JBHXqaeuE7L4bi2t7O3urJRaR3nkuLUxgYYZ3YHbJ/dSydHFxoDXgXeFaTOWxjBIoh8R20N1qrWlrJImp6ejN4cmdt1GOQVPc4Nc+EXaayktuWXe2UIzgE5rFl2UrN+FxlBpHm9swE0gaOWR5fLGyPgo45+tG7K1eSdIoIgVZcqpI3HjPIHemMfC832+VY9Nlmgb7oVuVbqGXHQ1fbfCGtC7aS2dCdoUpdRkZA9/X3qzqSsljTjJ2B4pgkTxKhVnuEBBPyBr0DSJd8hYcjO3aB35oGPhLVAbk3FizNIQ37JtwJHQg9j7UW0HTdZDxxXljJCoOfEAxz6moTxWjVjyajTBDsyZUlRcHBdcc0u6q8BLqzjOXCL2IL7h+hI+lPRhWSDw5JDyME5pc1D4Ks7t96Xc8bkEZOGAqawHLMvvp5pLeMXMUrsEDEbkAP7+3P6VbJpjWlrLc31zEts5DRscnJOOpHbjqaY5v8AClWuvHg1nwWB7W4/ia0t/h1HCY2j1JIgqlXVYCUkGO4Lda0wUYrplnKc5HlWu3JkuViiZRaxyBoxtG0DjoQM9/1rRY3FvqFvcR3cMSQIcK8EQDZByCHwMfXOa9Nk/wAO9NntxHe6rI6ls5SJUJJGOuazQf4a6DBOqJf3RUEnw2AwfmR1+Rp00I4yEC40u40/TPG0+Rb0yuDI8bk+GMZCkcZPuawW91cJc28sTyrbTSZdF6Z7gg9817DB8I2McZia4k8PGNiIFBz+dDNb+ENP0/T2m0mByqP4k0eclgO6+460ZrloMOPp5dqY33bbRhQM4x3PJq7TbX7PdRtOkcseTndyBn++lemaD8KaZqEMV/cwzSyyjcARtUj5Gt2o/BltcmIWvg22w+YM2c/T++tFL8oX/wBs8+kukmtzbgSlcBIWChSMnByPwj5dawzqs1lcf7ftrSD/ALV/lXomufD9tY2UrWFu9zeycIVX7nvSdf6fJY/CMK3ETRXMl0d4Yc8tgfpU8vpfExAgAZpVc4ye/b1/TP517b/hpfpd/DCLdGMvBIYv2kRY9Ax/8mavFpUAu5gvPbj0INHNK+JL7SLdobW6ESSP4pUrnkgDP6CjF9HyR2Rr0yyeS6ubeWUXHiGbEvqcsQfmTRD4UtYVt4Uv1aQIZf8A+cnbv2DI/M8Vq0CKSW7ivLtR4W9Um4x6+b25FZL/AEya41zVLa0mMcsF0JIiPxKVU8D55+tNrSEc9jeU1PUNQvBaaqY7q5uDH4EZDiEsv3Ae20KeRwMe9Er/AFWw+FPHSBEZrBYInJHnl38t79CD+dBYNUbQtWtZXt41t4wsLEcsz4Ylzj1PX6VX8VajZ67fWt3Li1tzt+0RyfedQQQTj2yKuYjLPHZX2ui2srhxBNP45ijztkO3I8vrkkU7xfDdva6RCoaWAwXHixMh4DcgnA6jml601G1Gvi8soUa12iNpSMeGm8jI9sD8qhq8lzf3c9jbX0jaYJX8G4hl8yqVC7eOxJoB4HdWtL+7j0+6AP8AmemEsMj/AORHjnafkehpU0LVXttVuUBZGlkLAD160R/6qnnjRzFIkcMvhzQsMMyrjIX3yM0c0z4csb3U59QjPiWt1tZVlQhh61HJCy2GerY3fDOqRXMRSQcjA3AZH50wiONuQwpatLFLKTxY8RoQPKKKLMTDlGIbGTxkYqGriaZPZ2giYwPSvginp+lYoJy3m3nd6NztrQ7SqmcjHem6JRZ4Yz2+td2471UhbYGJwDUt/ufpXAIzMY1JPT1oTqBvZ8fZEXK+ZWZsA1D4h1Ex20kUDASDGS/A7Ug3GsambMSR3OyJWO5SwwQOBgZz06/KkavhWC+jJewXrT+FdXVtbo2DvD5IGewoimpWseIEdZZEQ5MjDL/lXnjXFxNeSrcSqvlUBXOCQ3UAd+n5Vts7OCS6le3MoniG1Y4xlXYkdD6DFNCFDSkmj1OBkZF8MKfp1oH/AJvPe3Ei2K7LfBCyGMZ3A4I9ua22gk2RqWJKgdD3oPa2E1ublLnTlkt3uHcFJPMQe+PWrVRnXS6yldXtHuNSh8SHKMjyA7iewHaqLn4ptIJtrxXLI0ixB/D2qu5sZJPGBmlvTn0jT4JLr7A5umupEDJAWcDPHXjihur6w9/JPbwrLtLYLMNp2n0HzFdtwOnR60zUxPc3MctndNtUoJZXARyOmADxnPWlj4+uJ5rayW5tbeGI3sSKInLZyTnP6UG057hYFmW4Cqr4YBstt45x867rjTXGiRzzXDSQQ3SeGCu0rtV2P64pH2I6pSEUIP8AMni5O5lAB+dWCCJmZJQA8TGM5HpwP0xVd8TDrKkkqW25Pp70ZHw9q2pO91pcXiwOeWyB5sDP8/rU5JosnGj0f4Uu7e8t5pHiVZUUBk7EZJGfzo3eaXCVM9rbIkjoEaaIDxF44x6irLOwtY4sw20Ue4AeUYzWK11BoTJBsHhqoB25OD5v4g1rRgtfBT1bSJNFmFzbWjXkibc+L+FM5O0epoRqV5Y6lrtxHcRbYIRHNEzx7PL+NSP1r0yS4iut54wrbWJ5OcUC1vTrTwp57orKpTKoF5X3zTWTcWC9B1OPTriTRoLGMXMu7ZO5DRuPwDPpS5rGlai+p3Oo2KxAPKBNZ274MZAAzjvzTLH8L2FsFvLGeWMEho2Y7gpHT6e1XS/Cii7k1BLydJZQWPcMcdc9qJ2rQtadpl7NtefTyviY/bRucq47sp7+tPfwfcSxwmK6dGGNuV4wc0talqlzYxxxtM0hXzLv6jj1qz4cv4p5UWMkP1lHYnHWkcvhWOJpWejSgEBlYlevXr7VneRUQvFIdiNlkzkr61ksLgCIukiyru4wc1pkRpf29oCHXlgOh9QaSUS0HXDdaT4kVfvc4dtoojJsdQDxnrilzSrmcSzQzcASMigdVGcjH0NGEkDLhSzH3qWpz4XJJ9n8pI29ua7K58zDnNZ3QMuXHA9e1R/0/wDTbeB1zTKILBes2UmoRhTtCjOdx6157r+my2F1GPszMo5R1Gfof316vH4U/I/KpmxjkGGUY96Z0BSaPNFguHe2c2+biROfGQsoyMHoPXHHbNM+i2ksIaa/soYj+F1mPT096Zvse1SVIHrmstzbwOx8TMuPwnpRVI5ysy/5gpiVoziMNtDAZBqxZHfnGM/iNSyR5T5RjjAroRpPMxbaO2Kb0TwB61BL4SRw2xZcnd4RwVz3HvSNqUFnbSl5U8Q7SWZ5DHsPY+/XpXqMxym1UBz/ALqAS/DMN7NJ9rYy+L98leB8qWUb8GjOvRN06zfTYFuP2dwZWDFCuWRRnBBHUZ59cAVdrbp/kpXxF88sbhQMDnIJx25/jT3YfDdnBAqzRq5HXC8Z9qXv8QLUXOoafotnCnjT4ZsYGFGep9OppZRqId02IXxzpU1q9pfRxj7JIqpExxn7vQ+3X8q0fDd/eQaeUtfMviEks2OcDp7dKefjXQWm+HL2KKbLWqxTLDt/EmC5X1BQ5PuB715HbXklmjRJIUG7JAP0/hRkujR/UT3nSLuzMLx2zkeY5JPG489a+mW2gmlmj2iVxyuSQTu44+dJfw9NcXu2S3WddjYzg+H9Ce/t/Otep+OuoR7kuHQLwdpIDfTjjqPn7VS+WTcaYzWlgt5A8k+5ZJMnehwSvY/l++qovh9o9zm+kmRxhVkA8o7/ADqrTbwku2x45FjVjDuHIPp9c0QbU7ee3PjeXylsbSGFEUzIi6baGLwlaNRlVXpVb6hBLYsEZHLJ+zQDkmhuqFbrSmfTrmTOM7XPLfI0K0x5ICZ5rdhjgLjr8/TH51z/AKCl9FTUbyS/uSfCfMflaNQdwHsPzq20vBb3A+zR+VioOSD06DNH9Qt7LVZZBF+wnk7o+zdWnSvhc2TpJcXKsmfMWXGf1OTUXB7GhZI6hzR9Ua5thvg2PsOASMNj1/lW62uXguE2HdFMBuzxhv8A1+6heoTW2n28KsVIJAYkYyPl9auvb2D7Mijw15Bi833j+E/3707Jpm/S7mKXVBBKTkCUh8YD4Kj8xxR1o/MHibYw9KVdDYzXE9xGiyO2CscbjKggFj9WJ/KmSGcso3oQ34jjH6UpzZoWWRoz+zwR1B7/ACrq4byqxU981HOQCrgEdDn+FdQpL94AsPSu8BdliR7CTxn2rqyAtsJO/wBDXRjA3Dk1CWFW823J7c9KGyBRa7EAdOPXvVBxI5DR4PzxXxUx8k7lPTPaub1x5W/M5opo5osNuMcgj0xXEhQZLsw+ZriSOPuke4zUo5TIxVVyR1FOhGRaOLqoLexqUYwvCAVY7lABtAPtUPEXoFJc9aKAyuV1gjaaZgEQHNId1Iza3f3U526lFtlRVZTiP8MZ9OmT86dLyKWdwNv3em/gZ9fel/8A6aW2trqOO8c3V3JunuiMueeg7YrqtnJgj4V+NrfUYCNawJklyg28fIH88/PFDtZ/womub97jRb62js5fOsc0bEx5J8uR2Hb+zTJZ/wCH+iC2xPbzTtu3ZaYqd2OvHameC3htYlhjjlKqOMS5A9smhrfoXLX/AEPMLO58NIpZJo1OQUjmXIjO7zDpng55PpTKAJrSR7bKttO5Q2Rj1Xt+VLNtpwcs0mFK4RomOA3GOD8sc1u0U3FukQQbePMCwbJ7/rnpRUXXQ7L0z6drNytwsN8pnZH2hh5WCng59fajl1ZX968Y065RoueJuGU9xkVmvnSFTdJbl0xu8hAIb61ni1N3lBieYFThgzA5+vGfqKamC0atTtJtKtDPO+7AwwTJA+YNc+FLzxF2vukWRzgBckDtnHSmC2vre+th42yXjBL/AHh/CrIora2IWCMxAnkIwGfc4NK+BtUZNQ+ELbU5BcW0z2cvrGMAn86s0z4YnsML9tEg94wCfn1zRWC5QeUHp71f42QRhcHvzmuFsidNV49kyQSL/wAkJoff/DFpeIFMjw7eRswQD9RmiSuc7SflyakW2ng1zVhTYI0f4at9IUi2d33nLFyOT/D+poxwQC8ZOPwvz+tQ8UluBzU0dj97kUHE62djEIJyCvzOf4V9IGQCS2nXPdGU4NSIU8hKgcY4DY9sUui+jbF1tdJKzC4WJHHQA5P61oLR7eGJ+Qocq4fIBz3yo/fV4IHQAH1BrtTmyyTaRjaffPesTogY7Iuf1rWx465NQU4PHBo6gTK40kwCW246YJJ/dV3h73V5XJwOverAwIGeTUHkXB8vSjQLJnwwOFTJ6k1WXEflVPrWaeQAjbkGqGnbuee1EWmbpMBMSMOfU5/Ksc0P7PEPJPOaySGSVgFbk9jVsUMo+8xH1oho128bpGfEbJ9K+8Rhwq8Co/dXBaqyB3OK4V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50297"/>
            <a:ext cx="3017764" cy="226332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зима малюнок фарбам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2"/>
          <a:stretch/>
        </p:blipFill>
        <p:spPr bwMode="auto">
          <a:xfrm>
            <a:off x="2601869" y="1506389"/>
            <a:ext cx="1728000" cy="19256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намалювати малюнок про зиму 2 кла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41" y="2515548"/>
            <a:ext cx="2731135" cy="189618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 замку Снігової Королеви..., Сергей Сонник - Украинский портал поэз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49" y="1506389"/>
            <a:ext cx="2857500" cy="21431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af - Переклад на українську, значення, синоніми, антоніми, вимова,  приклади речень, транскрипція, визначення, фраз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6956"/>
          <a:stretch/>
        </p:blipFill>
        <p:spPr bwMode="auto">
          <a:xfrm>
            <a:off x="10188000" y="4250297"/>
            <a:ext cx="1476000" cy="23746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0" y="1169891"/>
            <a:ext cx="1051340" cy="5797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2" y="1029301"/>
            <a:ext cx="1051340" cy="57978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391237" y="5444993"/>
            <a:ext cx="2188181" cy="903716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Чаклунка Зима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0376" y="312738"/>
            <a:ext cx="8001730" cy="8392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Дорога в ліс за ялинкою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1590" y="1265012"/>
            <a:ext cx="6755130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Відгадай загадки. Назви звуки в словах-відгадках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807" y="2028886"/>
            <a:ext cx="4070984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Росте вона </a:t>
            </a:r>
            <a:r>
              <a:rPr lang="ru-RU" sz="2000" b="1" dirty="0" err="1">
                <a:solidFill>
                  <a:srgbClr val="002060"/>
                </a:solidFill>
              </a:rPr>
              <a:t>додолу</a:t>
            </a:r>
            <a:r>
              <a:rPr lang="ru-RU" sz="2000" b="1" dirty="0">
                <a:solidFill>
                  <a:srgbClr val="002060"/>
                </a:solidFill>
              </a:rPr>
              <a:t> головою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Росте </a:t>
            </a:r>
            <a:r>
              <a:rPr lang="ru-RU" sz="2000" b="1" dirty="0">
                <a:solidFill>
                  <a:srgbClr val="002060"/>
                </a:solidFill>
              </a:rPr>
              <a:t>вона холодною зимою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 err="1">
                <a:solidFill>
                  <a:srgbClr val="002060"/>
                </a:solidFill>
              </a:rPr>
              <a:t>тільки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сонечко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засяє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Вона </a:t>
            </a:r>
            <a:r>
              <a:rPr lang="ru-RU" sz="2000" b="1" dirty="0" err="1">
                <a:solidFill>
                  <a:srgbClr val="002060"/>
                </a:solidFill>
              </a:rPr>
              <a:t>заплаче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 smtClean="0">
                <a:solidFill>
                  <a:srgbClr val="002060"/>
                </a:solidFill>
              </a:rPr>
              <a:t>зникає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Конспект заняття з ліплення у старшій групі &quot;Чарів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87981"/>
            <a:ext cx="4103370" cy="215623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58035" y="2040913"/>
            <a:ext cx="3604070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err="1">
                <a:solidFill>
                  <a:srgbClr val="002060"/>
                </a:solidFill>
              </a:rPr>
              <a:t>небі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хмарка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пролетіла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Білий</a:t>
            </a:r>
            <a:r>
              <a:rPr lang="ru-RU" sz="2000" b="1" dirty="0">
                <a:solidFill>
                  <a:srgbClr val="002060"/>
                </a:solidFill>
              </a:rPr>
              <a:t> пух </a:t>
            </a:r>
            <a:r>
              <a:rPr lang="ru-RU" sz="2000" b="1" dirty="0" err="1">
                <a:solidFill>
                  <a:srgbClr val="002060"/>
                </a:solidFill>
              </a:rPr>
              <a:t>розсипала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Він</a:t>
            </a:r>
            <a:r>
              <a:rPr lang="ru-RU" sz="2000" b="1" dirty="0">
                <a:solidFill>
                  <a:srgbClr val="002060"/>
                </a:solidFill>
              </a:rPr>
              <a:t> на землю </a:t>
            </a:r>
            <a:r>
              <a:rPr lang="ru-RU" sz="2000" b="1" dirty="0" err="1">
                <a:solidFill>
                  <a:srgbClr val="002060"/>
                </a:solidFill>
              </a:rPr>
              <a:t>міцно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ліг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Називають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його</a:t>
            </a:r>
            <a:r>
              <a:rPr lang="ru-RU" sz="2000" b="1" dirty="0">
                <a:solidFill>
                  <a:srgbClr val="002060"/>
                </a:solidFill>
              </a:rPr>
              <a:t>…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7711" y="5762114"/>
            <a:ext cx="1937965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Бурулька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52160" y="5772893"/>
            <a:ext cx="1291590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4" descr="Снігур: картинки, стокові Снігур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Погода в Турійську 21 березня: буде сніж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Звідки береться сніг? Роздуми дітей – КалушNews.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20" y="3633379"/>
            <a:ext cx="3771901" cy="21063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83307" y="2769246"/>
            <a:ext cx="3086485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</a:rPr>
              <a:t>Хто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малюнок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вікні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err="1">
                <a:solidFill>
                  <a:srgbClr val="002060"/>
                </a:solidFill>
              </a:rPr>
              <a:t>уночі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зробив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мені</a:t>
            </a:r>
            <a:r>
              <a:rPr lang="ru-RU" sz="20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02550" y="5794526"/>
            <a:ext cx="2030731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Мороз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07" y="312738"/>
            <a:ext cx="3086485" cy="2314864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Як намалювати зимові морозні візерунки для дітей на папері фарбами, гуашшю  поетапно: інструкція, фото. Візерунки на вікні взимку — малюнки дітей на  папері: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93" y="3687981"/>
            <a:ext cx="2735712" cy="205178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50" y="442484"/>
            <a:ext cx="1051340" cy="5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1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868680" y="664287"/>
            <a:ext cx="8241030" cy="834483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Впізнай сліди на снігу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2360" y="5440812"/>
            <a:ext cx="2408512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ЛЯЗУКО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2359" y="2671201"/>
            <a:ext cx="2901469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АНОРОВ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72359" y="3974174"/>
            <a:ext cx="2169391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КАЗАЙ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9195" y="4708287"/>
            <a:ext cx="2845003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КАСОБА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72360" y="3974174"/>
            <a:ext cx="2169391" cy="59312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ЗАЙКА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2359" y="2711986"/>
            <a:ext cx="2996224" cy="59312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ВОРОНА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76255" y="4674373"/>
            <a:ext cx="2845003" cy="59312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СОБАКА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Тваринний світ України | **Щоб зимові прогулянки не були сумними - пограємо  в слідопи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21346" r="5234" b="1580"/>
          <a:stretch/>
        </p:blipFill>
        <p:spPr bwMode="auto">
          <a:xfrm>
            <a:off x="861850" y="2671201"/>
            <a:ext cx="2116340" cy="3456689"/>
          </a:xfrm>
          <a:prstGeom prst="round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195454" y="3346757"/>
            <a:ext cx="2169391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КАБІЛ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95454" y="3381049"/>
            <a:ext cx="2244580" cy="59312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БІЛКА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6110" y="1659028"/>
            <a:ext cx="5943600" cy="878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Відгадай тварин, переставляючи склади в словах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2360" y="5417869"/>
            <a:ext cx="2607790" cy="593125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КОЗУЛЯ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94172" y="3643321"/>
            <a:ext cx="3824985" cy="2094054"/>
          </a:xfrm>
          <a:prstGeom prst="roundRect">
            <a:avLst/>
          </a:prstGeom>
          <a:solidFill>
            <a:srgbClr val="322ADA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Поміркуй, яка тварина може бути зайвою серед інших.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 чому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791636"/>
            <a:ext cx="1051340" cy="579783"/>
          </a:xfrm>
          <a:prstGeom prst="rect">
            <a:avLst/>
          </a:prstGeom>
        </p:spPr>
      </p:pic>
      <p:pic>
        <p:nvPicPr>
          <p:cNvPr id="22" name="Picture 5" descr="зима малюнок фарбам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2"/>
          <a:stretch/>
        </p:blipFill>
        <p:spPr bwMode="auto">
          <a:xfrm>
            <a:off x="9426266" y="205893"/>
            <a:ext cx="2478356" cy="276187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3754" y="577215"/>
            <a:ext cx="8733692" cy="981953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Замок </a:t>
            </a:r>
            <a:r>
              <a:rPr lang="ru-RU" sz="4000" b="1" dirty="0" err="1">
                <a:solidFill>
                  <a:schemeClr val="bg1"/>
                </a:solidFill>
              </a:rPr>
              <a:t>Снігової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Королеви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944134" y="1928610"/>
            <a:ext cx="1297731" cy="617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сніг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668915" y="2543862"/>
            <a:ext cx="1848169" cy="703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сні-</a:t>
            </a:r>
            <a:r>
              <a:rPr lang="uk-UA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endParaRPr lang="uk-UA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393151" y="3230234"/>
            <a:ext cx="2399699" cy="66005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сні-гур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316626" y="3929949"/>
            <a:ext cx="2685803" cy="6638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сні-го-ва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085164" y="4593056"/>
            <a:ext cx="3148728" cy="805224"/>
          </a:xfrm>
          <a:prstGeom prst="roundRect">
            <a:avLst/>
          </a:prstGeom>
          <a:solidFill>
            <a:srgbClr val="322ADA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сні-го-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</a:t>
            </a:r>
            <a:endParaRPr lang="uk-UA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142" y="1861425"/>
            <a:ext cx="3428535" cy="22763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Прочитай піраміду слів.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Чим </a:t>
            </a:r>
            <a:r>
              <a:rPr lang="uk-UA" sz="24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вона цікава? Яке слово відповідає на питання ЯКА?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85164" y="1861425"/>
            <a:ext cx="3516746" cy="3746718"/>
          </a:xfrm>
          <a:prstGeom prst="roundRect">
            <a:avLst/>
          </a:prstGeom>
          <a:solidFill>
            <a:srgbClr val="295FFF"/>
          </a:solidFill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Па-дав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си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-пав</a:t>
            </a:r>
          </a:p>
          <a:p>
            <a:pPr algn="ctr"/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ле-тів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за-мі-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тав</a:t>
            </a:r>
            <a:endParaRPr lang="uk-UA" sz="3600" b="1" spc="50" dirty="0" smtClean="0">
              <a:ln w="11430"/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по-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кри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-вав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при-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кра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-</a:t>
            </a:r>
            <a:r>
              <a:rPr lang="uk-UA" sz="3600" b="1" spc="50" dirty="0" err="1" smtClean="0">
                <a:ln w="11430"/>
                <a:solidFill>
                  <a:schemeClr val="bg1"/>
                </a:solidFill>
                <a:cs typeface="Arial" pitchFamily="34" charset="0"/>
              </a:rPr>
              <a:t>сив</a:t>
            </a:r>
            <a:endParaRPr lang="uk-UA" sz="3600" b="1" spc="50" dirty="0">
              <a:ln w="11430"/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97" y="2999582"/>
            <a:ext cx="1960727" cy="356198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У замку Снігової Королеви..., Сергей Сонник - Украинский портал поэз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6177" r="20430" b="-1743"/>
          <a:stretch/>
        </p:blipFill>
        <p:spPr bwMode="auto">
          <a:xfrm>
            <a:off x="9495289" y="130328"/>
            <a:ext cx="2534671" cy="276509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80341" y="1844385"/>
            <a:ext cx="3312136" cy="2553891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Прочитай слова. Який предмет може виконувати ці дії? Склади речення зі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словами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1" y="778298"/>
            <a:ext cx="814289" cy="5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64" y="2800824"/>
            <a:ext cx="1225923" cy="1838885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2775" y="463741"/>
            <a:ext cx="7491095" cy="8392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Галявина лісовика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775" y="1453205"/>
            <a:ext cx="5394265" cy="593125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Додай останнє слово в реченні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584" y="2196227"/>
            <a:ext cx="47815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Взимку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прилетів</a:t>
            </a:r>
            <a:r>
              <a:rPr lang="ru-RU" sz="3200" b="1" dirty="0" smtClean="0">
                <a:solidFill>
                  <a:srgbClr val="002060"/>
                </a:solidFill>
              </a:rPr>
              <a:t>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01472" y="2201239"/>
            <a:ext cx="1713578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нігур.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AutoShape 4" descr="Снігур: картинки, стокові Снігур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t="4313" r="7002" b="5323"/>
          <a:stretch/>
        </p:blipFill>
        <p:spPr bwMode="auto">
          <a:xfrm>
            <a:off x="6189920" y="1555171"/>
            <a:ext cx="2048767" cy="1469767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 descr="Погода в Турійську 21 березня: буде сніж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0375" y="3877895"/>
            <a:ext cx="47815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Із</a:t>
            </a:r>
            <a:r>
              <a:rPr lang="ru-RU" sz="3200" b="1" dirty="0" smtClean="0">
                <a:solidFill>
                  <a:srgbClr val="002060"/>
                </a:solidFill>
              </a:rPr>
              <a:t> сосни упала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314" y="4639709"/>
            <a:ext cx="47815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 дупло </a:t>
            </a:r>
            <a:r>
              <a:rPr lang="ru-RU" sz="3200" b="1" dirty="0" err="1" smtClean="0">
                <a:solidFill>
                  <a:srgbClr val="002060"/>
                </a:solidFill>
              </a:rPr>
              <a:t>стрибнула</a:t>
            </a:r>
            <a:r>
              <a:rPr lang="ru-RU" sz="3200" b="1" dirty="0" smtClean="0">
                <a:solidFill>
                  <a:srgbClr val="002060"/>
                </a:solidFill>
              </a:rPr>
              <a:t>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" name="Picture 6" descr="Детский рисунок шишки (69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37" y="3618063"/>
            <a:ext cx="1326209" cy="132620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намалювати малюнок про зиму 2 кл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64" y="312738"/>
            <a:ext cx="3352499" cy="232759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530089" y="4639709"/>
            <a:ext cx="1584961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білка.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076" y="3024938"/>
            <a:ext cx="50349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Дятел </a:t>
            </a:r>
            <a:r>
              <a:rPr lang="ru-RU" sz="3200" b="1" dirty="0" err="1" smtClean="0">
                <a:solidFill>
                  <a:srgbClr val="002060"/>
                </a:solidFill>
              </a:rPr>
              <a:t>довго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довбив</a:t>
            </a:r>
            <a:r>
              <a:rPr lang="ru-RU" sz="3200" b="1" dirty="0" smtClean="0">
                <a:solidFill>
                  <a:srgbClr val="002060"/>
                </a:solidFill>
              </a:rPr>
              <a:t> 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77443" y="3859661"/>
            <a:ext cx="1825381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шишка.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2695" y="3024938"/>
            <a:ext cx="2080259" cy="593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товбур.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до тестів\Тварини\Біл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26" y="5096648"/>
            <a:ext cx="1986038" cy="13207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411314" y="5596509"/>
            <a:ext cx="5886616" cy="98717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Надрукуй перше речення в зошиті. </a:t>
            </a:r>
            <a:r>
              <a:rPr lang="uk-UA" sz="2400" b="1" dirty="0" smtClean="0">
                <a:solidFill>
                  <a:schemeClr val="bg1"/>
                </a:solidFill>
              </a:rPr>
              <a:t>Поділи всі слова в ньому на склади.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41" y="593488"/>
            <a:ext cx="1051340" cy="5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Зимний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Зимний4</Template>
  <TotalTime>52809</TotalTime>
  <Words>386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Зимний4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3311</cp:revision>
  <dcterms:created xsi:type="dcterms:W3CDTF">2018-01-05T16:38:53Z</dcterms:created>
  <dcterms:modified xsi:type="dcterms:W3CDTF">2023-12-25T15:45:39Z</dcterms:modified>
</cp:coreProperties>
</file>