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680" r:id="rId3"/>
    <p:sldId id="1663" r:id="rId4"/>
    <p:sldId id="1300" r:id="rId5"/>
    <p:sldId id="1674" r:id="rId6"/>
    <p:sldId id="1577" r:id="rId7"/>
    <p:sldId id="1664" r:id="rId8"/>
    <p:sldId id="1665" r:id="rId9"/>
    <p:sldId id="1681" r:id="rId10"/>
    <p:sldId id="1591" r:id="rId11"/>
    <p:sldId id="1667" r:id="rId12"/>
    <p:sldId id="1668" r:id="rId13"/>
    <p:sldId id="1659" r:id="rId14"/>
    <p:sldId id="151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B7FF"/>
    <a:srgbClr val="ECDAB2"/>
    <a:srgbClr val="354B80"/>
    <a:srgbClr val="FF3300"/>
    <a:srgbClr val="FF3399"/>
    <a:srgbClr val="99FFCC"/>
    <a:srgbClr val="CCFF66"/>
    <a:srgbClr val="FF99FF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98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467079" y="4275134"/>
            <a:ext cx="8925018" cy="173664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Порівняння числа і виразу. 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</a:rPr>
              <a:t>Порівняння довжин відрізків</a:t>
            </a:r>
            <a:endParaRPr lang="x-none" sz="4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0" r="416" b="24848"/>
          <a:stretch/>
        </p:blipFill>
        <p:spPr>
          <a:xfrm>
            <a:off x="1258727" y="958078"/>
            <a:ext cx="4790603" cy="2258952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43057" y="958078"/>
            <a:ext cx="3238335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57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690081" y="430196"/>
            <a:ext cx="8732066" cy="6886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Порівнюю довжину відрізків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1" name="Picture 6" descr="Mr Peabody Stickers | Redbubble">
            <a:extLst>
              <a:ext uri="{FF2B5EF4-FFF2-40B4-BE49-F238E27FC236}">
                <a16:creationId xmlns="" xmlns:a16="http://schemas.microsoft.com/office/drawing/2014/main" id="{169C5884-FB84-AF38-E737-31E5B4D29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6663" y="2548035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B95CEA0-0430-C371-17F4-F4D9388CCDDE}"/>
              </a:ext>
            </a:extLst>
          </p:cNvPr>
          <p:cNvSpPr/>
          <p:nvPr/>
        </p:nvSpPr>
        <p:spPr>
          <a:xfrm>
            <a:off x="1653407" y="1860002"/>
            <a:ext cx="8768740" cy="5757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Щоб порівняти довжини відрізків, треба порівняти числа.</a:t>
            </a:r>
          </a:p>
        </p:txBody>
      </p:sp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A604B5EA-C6DF-7078-9B6C-B104EE226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91"/>
          <a:stretch/>
        </p:blipFill>
        <p:spPr>
          <a:xfrm>
            <a:off x="3377963" y="5457692"/>
            <a:ext cx="8150738" cy="950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19" name="Пряма сполучна лінія 21">
            <a:extLst>
              <a:ext uri="{FF2B5EF4-FFF2-40B4-BE49-F238E27FC236}">
                <a16:creationId xmlns="" xmlns:a16="http://schemas.microsoft.com/office/drawing/2014/main" id="{FD770660-9790-E26E-64D9-E263186C2CCA}"/>
              </a:ext>
            </a:extLst>
          </p:cNvPr>
          <p:cNvCxnSpPr>
            <a:cxnSpLocks/>
          </p:cNvCxnSpPr>
          <p:nvPr/>
        </p:nvCxnSpPr>
        <p:spPr>
          <a:xfrm>
            <a:off x="4536571" y="2739664"/>
            <a:ext cx="5307711" cy="8002"/>
          </a:xfrm>
          <a:prstGeom prst="line">
            <a:avLst/>
          </a:prstGeom>
          <a:ln w="762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2" descr="Точка PNG">
            <a:extLst>
              <a:ext uri="{FF2B5EF4-FFF2-40B4-BE49-F238E27FC236}">
                <a16:creationId xmlns="" xmlns:a16="http://schemas.microsoft.com/office/drawing/2014/main" id="{B6301A3D-4B1A-70C2-011A-10C36BB6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72" y="2548035"/>
            <a:ext cx="199631" cy="3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 descr="Точка PNG">
            <a:extLst>
              <a:ext uri="{FF2B5EF4-FFF2-40B4-BE49-F238E27FC236}">
                <a16:creationId xmlns="" xmlns:a16="http://schemas.microsoft.com/office/drawing/2014/main" id="{521F0FA5-BBC6-9F5D-122B-9DBDF232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66" y="2548035"/>
            <a:ext cx="199631" cy="3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2" name="Пряма сполучна лінія 24">
            <a:extLst>
              <a:ext uri="{FF2B5EF4-FFF2-40B4-BE49-F238E27FC236}">
                <a16:creationId xmlns="" xmlns:a16="http://schemas.microsoft.com/office/drawing/2014/main" id="{444FAA4B-80E4-BBE4-626E-B95F0E21FFA4}"/>
              </a:ext>
            </a:extLst>
          </p:cNvPr>
          <p:cNvCxnSpPr>
            <a:cxnSpLocks/>
          </p:cNvCxnSpPr>
          <p:nvPr/>
        </p:nvCxnSpPr>
        <p:spPr>
          <a:xfrm>
            <a:off x="4536571" y="3902702"/>
            <a:ext cx="381731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2" descr="Точка PNG">
            <a:extLst>
              <a:ext uri="{FF2B5EF4-FFF2-40B4-BE49-F238E27FC236}">
                <a16:creationId xmlns="" xmlns:a16="http://schemas.microsoft.com/office/drawing/2014/main" id="{9650B9F5-1490-D63D-E08F-EA06F57C4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72" y="3711073"/>
            <a:ext cx="199631" cy="3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Точка PNG">
            <a:extLst>
              <a:ext uri="{FF2B5EF4-FFF2-40B4-BE49-F238E27FC236}">
                <a16:creationId xmlns="" xmlns:a16="http://schemas.microsoft.com/office/drawing/2014/main" id="{51DCABCE-4306-FAFE-67C4-121CA392B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71" y="3711073"/>
            <a:ext cx="199631" cy="39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08614D63-9D8F-66D1-73D8-D1C72BA22F5A}"/>
              </a:ext>
            </a:extLst>
          </p:cNvPr>
          <p:cNvSpPr txBox="1"/>
          <p:nvPr/>
        </p:nvSpPr>
        <p:spPr>
          <a:xfrm>
            <a:off x="1656482" y="1225279"/>
            <a:ext cx="8765665" cy="58174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Накресли </a:t>
            </a:r>
            <a:r>
              <a:rPr lang="uk-UA" dirty="0" smtClean="0">
                <a:solidFill>
                  <a:srgbClr val="7030A0"/>
                </a:solidFill>
              </a:rPr>
              <a:t>два </a:t>
            </a:r>
            <a:r>
              <a:rPr lang="uk-UA" dirty="0" smtClean="0">
                <a:solidFill>
                  <a:srgbClr val="7030A0"/>
                </a:solidFill>
              </a:rPr>
              <a:t>відрізка 7см і 5 см.</a:t>
            </a:r>
            <a:r>
              <a:rPr lang="uk-UA" dirty="0">
                <a:solidFill>
                  <a:srgbClr val="7030A0"/>
                </a:solidFill>
              </a:rPr>
              <a:t> </a:t>
            </a:r>
            <a:r>
              <a:rPr lang="uk-UA" dirty="0" smtClean="0">
                <a:solidFill>
                  <a:srgbClr val="7030A0"/>
                </a:solidFill>
              </a:rPr>
              <a:t>Порівняй </a:t>
            </a:r>
            <a:r>
              <a:rPr lang="uk-UA" dirty="0">
                <a:solidFill>
                  <a:srgbClr val="7030A0"/>
                </a:solidFill>
              </a:rPr>
              <a:t>їхні довжини.</a:t>
            </a:r>
            <a:endParaRPr lang="x-none" dirty="0">
              <a:solidFill>
                <a:srgbClr val="7030A0"/>
              </a:solidFill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8584572E-0FED-22FC-53A9-7BE532D8A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591"/>
          <a:stretch/>
        </p:blipFill>
        <p:spPr>
          <a:xfrm>
            <a:off x="3377963" y="5457692"/>
            <a:ext cx="8150738" cy="950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E2EAF945-1982-740F-0030-EC79D6C1E264}"/>
              </a:ext>
            </a:extLst>
          </p:cNvPr>
          <p:cNvSpPr txBox="1"/>
          <p:nvPr/>
        </p:nvSpPr>
        <p:spPr>
          <a:xfrm>
            <a:off x="6341766" y="2143362"/>
            <a:ext cx="124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7030A0"/>
                </a:solidFill>
              </a:rPr>
              <a:t>7 см</a:t>
            </a:r>
            <a:endParaRPr lang="x-none" sz="3200" b="1" i="1" dirty="0">
              <a:solidFill>
                <a:srgbClr val="7030A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96F5862C-AC3C-2C49-7059-B5D8DEF130CF}"/>
              </a:ext>
            </a:extLst>
          </p:cNvPr>
          <p:cNvSpPr txBox="1"/>
          <p:nvPr/>
        </p:nvSpPr>
        <p:spPr>
          <a:xfrm>
            <a:off x="5869817" y="3341726"/>
            <a:ext cx="1242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7030A0"/>
                </a:solidFill>
              </a:rPr>
              <a:t>5 см</a:t>
            </a:r>
            <a:endParaRPr lang="x-none" sz="3200" b="1" i="1" dirty="0">
              <a:solidFill>
                <a:srgbClr val="7030A0"/>
              </a:solidFill>
            </a:endParaRPr>
          </a:p>
        </p:txBody>
      </p:sp>
      <p:sp>
        <p:nvSpPr>
          <p:cNvPr id="129" name="Прямокутник: округлені кути 31">
            <a:extLst>
              <a:ext uri="{FF2B5EF4-FFF2-40B4-BE49-F238E27FC236}">
                <a16:creationId xmlns="" xmlns:a16="http://schemas.microsoft.com/office/drawing/2014/main" id="{473F6BC5-014F-1E51-802B-1B5A4C0F47F1}"/>
              </a:ext>
            </a:extLst>
          </p:cNvPr>
          <p:cNvSpPr/>
          <p:nvPr/>
        </p:nvSpPr>
        <p:spPr>
          <a:xfrm>
            <a:off x="4510194" y="4110335"/>
            <a:ext cx="3022700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7 см 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&gt;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5 см</a:t>
            </a:r>
            <a:endParaRPr lang="x-none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31">
            <a:extLst>
              <a:ext uri="{FF2B5EF4-FFF2-40B4-BE49-F238E27FC236}">
                <a16:creationId xmlns="" xmlns:a16="http://schemas.microsoft.com/office/drawing/2014/main" id="{473F6BC5-014F-1E51-802B-1B5A4C0F47F1}"/>
              </a:ext>
            </a:extLst>
          </p:cNvPr>
          <p:cNvSpPr/>
          <p:nvPr/>
        </p:nvSpPr>
        <p:spPr>
          <a:xfrm>
            <a:off x="4510194" y="5187195"/>
            <a:ext cx="3804145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7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</a:rPr>
              <a:t>см – 5 см = 2 см</a:t>
            </a:r>
            <a:endParaRPr lang="x-none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15400" y="3928897"/>
            <a:ext cx="2782545" cy="711309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>
                <a:solidFill>
                  <a:srgbClr val="7030A0"/>
                </a:solidFill>
              </a:rPr>
              <a:t>4 см       8 см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42862" y="4028269"/>
            <a:ext cx="414888" cy="50800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5" name="TextBox 24"/>
          <p:cNvSpPr txBox="1"/>
          <p:nvPr/>
        </p:nvSpPr>
        <p:spPr>
          <a:xfrm>
            <a:off x="10058266" y="4035965"/>
            <a:ext cx="414888" cy="52322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&lt;</a:t>
            </a:r>
            <a:endParaRPr lang="uk-UA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915400" y="5204378"/>
            <a:ext cx="2816198" cy="711309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>
                <a:solidFill>
                  <a:srgbClr val="7030A0"/>
                </a:solidFill>
              </a:rPr>
              <a:t>9 см       6 см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26914" y="5307385"/>
            <a:ext cx="414888" cy="50800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>
            <a:off x="10026914" y="5292165"/>
            <a:ext cx="414888" cy="52322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&gt;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40485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03 -0.38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-1939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03 -0.2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-108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7" grpId="0"/>
      <p:bldP spid="128" grpId="0"/>
      <p:bldP spid="12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10">
            <a:extLst>
              <a:ext uri="{FF2B5EF4-FFF2-40B4-BE49-F238E27FC236}">
                <a16:creationId xmlns="" xmlns:a16="http://schemas.microsoft.com/office/drawing/2014/main" id="{E8B838D3-9F86-F79C-22C2-82BB4115D3AB}"/>
              </a:ext>
            </a:extLst>
          </p:cNvPr>
          <p:cNvSpPr/>
          <p:nvPr/>
        </p:nvSpPr>
        <p:spPr>
          <a:xfrm>
            <a:off x="562396" y="1585007"/>
            <a:ext cx="5389343" cy="32655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10">
            <a:extLst>
              <a:ext uri="{FF2B5EF4-FFF2-40B4-BE49-F238E27FC236}">
                <a16:creationId xmlns="" xmlns:a16="http://schemas.microsoft.com/office/drawing/2014/main" id="{B16B1C9F-94FE-500F-D641-6274759D1488}"/>
              </a:ext>
            </a:extLst>
          </p:cNvPr>
          <p:cNvSpPr/>
          <p:nvPr/>
        </p:nvSpPr>
        <p:spPr>
          <a:xfrm>
            <a:off x="6076505" y="1585007"/>
            <a:ext cx="5389343" cy="32655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927928" y="5146358"/>
            <a:ext cx="5763491" cy="127993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92889" y="439694"/>
            <a:ext cx="9999654" cy="79039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вивченого матеріалу. Порівняння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185059" y="4797294"/>
            <a:ext cx="3716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rot="20584665">
            <a:off x="6404021" y="3956238"/>
            <a:ext cx="530157" cy="23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41848" y="5438943"/>
            <a:ext cx="929166" cy="7187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094940" y="5232329"/>
            <a:ext cx="1441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89160" y="5232329"/>
            <a:ext cx="22713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+ 3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39996" y="5230975"/>
            <a:ext cx="562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6904B92B-38FE-C2AA-8EBC-292E3FCF31BA}"/>
              </a:ext>
            </a:extLst>
          </p:cNvPr>
          <p:cNvSpPr/>
          <p:nvPr/>
        </p:nvSpPr>
        <p:spPr>
          <a:xfrm>
            <a:off x="1092888" y="2193869"/>
            <a:ext cx="719188" cy="711200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797078DE-CA36-2BEC-3997-D7552804316D}"/>
              </a:ext>
            </a:extLst>
          </p:cNvPr>
          <p:cNvSpPr/>
          <p:nvPr/>
        </p:nvSpPr>
        <p:spPr>
          <a:xfrm>
            <a:off x="1935644" y="2193869"/>
            <a:ext cx="719188" cy="711200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F42D9D94-EDE8-1A7C-DFA1-708D706F8151}"/>
              </a:ext>
            </a:extLst>
          </p:cNvPr>
          <p:cNvSpPr/>
          <p:nvPr/>
        </p:nvSpPr>
        <p:spPr>
          <a:xfrm>
            <a:off x="2778400" y="2193869"/>
            <a:ext cx="719188" cy="711200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Овал 60">
            <a:extLst>
              <a:ext uri="{FF2B5EF4-FFF2-40B4-BE49-F238E27FC236}">
                <a16:creationId xmlns="" xmlns:a16="http://schemas.microsoft.com/office/drawing/2014/main" id="{93CCFA28-44D9-10B6-06B7-271FE3AC7397}"/>
              </a:ext>
            </a:extLst>
          </p:cNvPr>
          <p:cNvSpPr/>
          <p:nvPr/>
        </p:nvSpPr>
        <p:spPr>
          <a:xfrm>
            <a:off x="3621156" y="2193869"/>
            <a:ext cx="719188" cy="711200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F18A46E2-EC95-FAAF-4FDF-508510FBE005}"/>
              </a:ext>
            </a:extLst>
          </p:cNvPr>
          <p:cNvSpPr/>
          <p:nvPr/>
        </p:nvSpPr>
        <p:spPr>
          <a:xfrm>
            <a:off x="4463912" y="2193869"/>
            <a:ext cx="719188" cy="711200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85D7A071-3658-56F6-EB02-A620CC13387A}"/>
              </a:ext>
            </a:extLst>
          </p:cNvPr>
          <p:cNvSpPr/>
          <p:nvPr/>
        </p:nvSpPr>
        <p:spPr>
          <a:xfrm>
            <a:off x="1092888" y="3194574"/>
            <a:ext cx="719188" cy="711200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4D57FB17-B973-E9A4-EFB7-670FE187ED0A}"/>
              </a:ext>
            </a:extLst>
          </p:cNvPr>
          <p:cNvSpPr/>
          <p:nvPr/>
        </p:nvSpPr>
        <p:spPr>
          <a:xfrm>
            <a:off x="1935644" y="3194574"/>
            <a:ext cx="719188" cy="711200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434061F2-7B33-3B3A-077D-D3F292DB1C12}"/>
              </a:ext>
            </a:extLst>
          </p:cNvPr>
          <p:cNvSpPr/>
          <p:nvPr/>
        </p:nvSpPr>
        <p:spPr>
          <a:xfrm>
            <a:off x="2778400" y="3194574"/>
            <a:ext cx="719188" cy="711200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36FFF20D-D267-F2D0-FC80-A4445C13E16F}"/>
              </a:ext>
            </a:extLst>
          </p:cNvPr>
          <p:cNvSpPr/>
          <p:nvPr/>
        </p:nvSpPr>
        <p:spPr>
          <a:xfrm>
            <a:off x="3621156" y="3194574"/>
            <a:ext cx="719188" cy="711200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EB21F387-E2CB-E844-7550-81E71780DA98}"/>
              </a:ext>
            </a:extLst>
          </p:cNvPr>
          <p:cNvSpPr/>
          <p:nvPr/>
        </p:nvSpPr>
        <p:spPr>
          <a:xfrm>
            <a:off x="4463912" y="3194574"/>
            <a:ext cx="719188" cy="711200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Прямокутник 2">
            <a:extLst>
              <a:ext uri="{FF2B5EF4-FFF2-40B4-BE49-F238E27FC236}">
                <a16:creationId xmlns="" xmlns:a16="http://schemas.microsoft.com/office/drawing/2014/main" id="{2BACF815-B03F-8893-D766-71517B83D15B}"/>
              </a:ext>
            </a:extLst>
          </p:cNvPr>
          <p:cNvSpPr/>
          <p:nvPr/>
        </p:nvSpPr>
        <p:spPr>
          <a:xfrm>
            <a:off x="6956457" y="2193869"/>
            <a:ext cx="783615" cy="71120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Прямокутник 36">
            <a:extLst>
              <a:ext uri="{FF2B5EF4-FFF2-40B4-BE49-F238E27FC236}">
                <a16:creationId xmlns="" xmlns:a16="http://schemas.microsoft.com/office/drawing/2014/main" id="{51103BD6-2BE7-7855-0FC3-4995D6C1394C}"/>
              </a:ext>
            </a:extLst>
          </p:cNvPr>
          <p:cNvSpPr/>
          <p:nvPr/>
        </p:nvSpPr>
        <p:spPr>
          <a:xfrm>
            <a:off x="8427537" y="2193869"/>
            <a:ext cx="783615" cy="71120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Прямокутник 37">
            <a:extLst>
              <a:ext uri="{FF2B5EF4-FFF2-40B4-BE49-F238E27FC236}">
                <a16:creationId xmlns="" xmlns:a16="http://schemas.microsoft.com/office/drawing/2014/main" id="{3D4DB543-C013-13F3-1A49-D037E27D10CA}"/>
              </a:ext>
            </a:extLst>
          </p:cNvPr>
          <p:cNvSpPr/>
          <p:nvPr/>
        </p:nvSpPr>
        <p:spPr>
          <a:xfrm>
            <a:off x="9864548" y="2193869"/>
            <a:ext cx="783615" cy="71120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Прямокутник 38">
            <a:extLst>
              <a:ext uri="{FF2B5EF4-FFF2-40B4-BE49-F238E27FC236}">
                <a16:creationId xmlns="" xmlns:a16="http://schemas.microsoft.com/office/drawing/2014/main" id="{20DDCF56-8004-1838-75CE-C07560ABE6F7}"/>
              </a:ext>
            </a:extLst>
          </p:cNvPr>
          <p:cNvSpPr/>
          <p:nvPr/>
        </p:nvSpPr>
        <p:spPr>
          <a:xfrm>
            <a:off x="6973492" y="3407942"/>
            <a:ext cx="783615" cy="711200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Прямокутник 39">
            <a:extLst>
              <a:ext uri="{FF2B5EF4-FFF2-40B4-BE49-F238E27FC236}">
                <a16:creationId xmlns="" xmlns:a16="http://schemas.microsoft.com/office/drawing/2014/main" id="{107608A5-8396-2DFF-C560-47CFCFCD5D80}"/>
              </a:ext>
            </a:extLst>
          </p:cNvPr>
          <p:cNvSpPr/>
          <p:nvPr/>
        </p:nvSpPr>
        <p:spPr>
          <a:xfrm>
            <a:off x="8444572" y="3407942"/>
            <a:ext cx="783615" cy="711200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Прямокутник 40">
            <a:extLst>
              <a:ext uri="{FF2B5EF4-FFF2-40B4-BE49-F238E27FC236}">
                <a16:creationId xmlns="" xmlns:a16="http://schemas.microsoft.com/office/drawing/2014/main" id="{DDD765DC-1A0F-A040-5911-74AAFA3B258B}"/>
              </a:ext>
            </a:extLst>
          </p:cNvPr>
          <p:cNvSpPr/>
          <p:nvPr/>
        </p:nvSpPr>
        <p:spPr>
          <a:xfrm>
            <a:off x="9881583" y="3407942"/>
            <a:ext cx="783615" cy="711200"/>
          </a:xfrm>
          <a:prstGeom prst="rect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66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10">
            <a:extLst>
              <a:ext uri="{FF2B5EF4-FFF2-40B4-BE49-F238E27FC236}">
                <a16:creationId xmlns="" xmlns:a16="http://schemas.microsoft.com/office/drawing/2014/main" id="{E8B838D3-9F86-F79C-22C2-82BB4115D3AB}"/>
              </a:ext>
            </a:extLst>
          </p:cNvPr>
          <p:cNvSpPr/>
          <p:nvPr/>
        </p:nvSpPr>
        <p:spPr>
          <a:xfrm>
            <a:off x="562396" y="1585007"/>
            <a:ext cx="5389343" cy="32655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10">
            <a:extLst>
              <a:ext uri="{FF2B5EF4-FFF2-40B4-BE49-F238E27FC236}">
                <a16:creationId xmlns="" xmlns:a16="http://schemas.microsoft.com/office/drawing/2014/main" id="{B16B1C9F-94FE-500F-D641-6274759D1488}"/>
              </a:ext>
            </a:extLst>
          </p:cNvPr>
          <p:cNvSpPr/>
          <p:nvPr/>
        </p:nvSpPr>
        <p:spPr>
          <a:xfrm>
            <a:off x="6076505" y="1585007"/>
            <a:ext cx="5389343" cy="32655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27928" y="5146358"/>
            <a:ext cx="5763491" cy="127993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185059" y="4797294"/>
            <a:ext cx="37162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ED61D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24717" y="5422286"/>
            <a:ext cx="929166" cy="71876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168551" y="5213301"/>
            <a:ext cx="2853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uk-UA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93552" y="5188115"/>
            <a:ext cx="1033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 rot="10800000">
            <a:off x="6208009" y="5272993"/>
            <a:ext cx="5625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endParaRPr lang="ru-RU" sz="6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6904B92B-38FE-C2AA-8EBC-292E3FCF31BA}"/>
              </a:ext>
            </a:extLst>
          </p:cNvPr>
          <p:cNvSpPr/>
          <p:nvPr/>
        </p:nvSpPr>
        <p:spPr>
          <a:xfrm>
            <a:off x="1092888" y="2193869"/>
            <a:ext cx="719188" cy="711200"/>
          </a:xfrm>
          <a:prstGeom prst="ellipse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Овал 46">
            <a:extLst>
              <a:ext uri="{FF2B5EF4-FFF2-40B4-BE49-F238E27FC236}">
                <a16:creationId xmlns="" xmlns:a16="http://schemas.microsoft.com/office/drawing/2014/main" id="{797078DE-CA36-2BEC-3997-D7552804316D}"/>
              </a:ext>
            </a:extLst>
          </p:cNvPr>
          <p:cNvSpPr/>
          <p:nvPr/>
        </p:nvSpPr>
        <p:spPr>
          <a:xfrm>
            <a:off x="1935644" y="2193869"/>
            <a:ext cx="719188" cy="711200"/>
          </a:xfrm>
          <a:prstGeom prst="ellipse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F42D9D94-EDE8-1A7C-DFA1-708D706F8151}"/>
              </a:ext>
            </a:extLst>
          </p:cNvPr>
          <p:cNvSpPr/>
          <p:nvPr/>
        </p:nvSpPr>
        <p:spPr>
          <a:xfrm>
            <a:off x="2778400" y="2193869"/>
            <a:ext cx="719188" cy="711200"/>
          </a:xfrm>
          <a:prstGeom prst="ellipse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Овал 48">
            <a:extLst>
              <a:ext uri="{FF2B5EF4-FFF2-40B4-BE49-F238E27FC236}">
                <a16:creationId xmlns="" xmlns:a16="http://schemas.microsoft.com/office/drawing/2014/main" id="{93CCFA28-44D9-10B6-06B7-271FE3AC7397}"/>
              </a:ext>
            </a:extLst>
          </p:cNvPr>
          <p:cNvSpPr/>
          <p:nvPr/>
        </p:nvSpPr>
        <p:spPr>
          <a:xfrm>
            <a:off x="3621156" y="2193869"/>
            <a:ext cx="719188" cy="711200"/>
          </a:xfrm>
          <a:prstGeom prst="ellipse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Овал 49">
            <a:extLst>
              <a:ext uri="{FF2B5EF4-FFF2-40B4-BE49-F238E27FC236}">
                <a16:creationId xmlns="" xmlns:a16="http://schemas.microsoft.com/office/drawing/2014/main" id="{F18A46E2-EC95-FAAF-4FDF-508510FBE005}"/>
              </a:ext>
            </a:extLst>
          </p:cNvPr>
          <p:cNvSpPr/>
          <p:nvPr/>
        </p:nvSpPr>
        <p:spPr>
          <a:xfrm>
            <a:off x="4463912" y="2193869"/>
            <a:ext cx="719188" cy="711200"/>
          </a:xfrm>
          <a:prstGeom prst="ellipse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85D7A071-3658-56F6-EB02-A620CC13387A}"/>
              </a:ext>
            </a:extLst>
          </p:cNvPr>
          <p:cNvSpPr/>
          <p:nvPr/>
        </p:nvSpPr>
        <p:spPr>
          <a:xfrm>
            <a:off x="1092888" y="3194574"/>
            <a:ext cx="719188" cy="711200"/>
          </a:xfrm>
          <a:prstGeom prst="ellipse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4D57FB17-B973-E9A4-EFB7-670FE187ED0A}"/>
              </a:ext>
            </a:extLst>
          </p:cNvPr>
          <p:cNvSpPr/>
          <p:nvPr/>
        </p:nvSpPr>
        <p:spPr>
          <a:xfrm>
            <a:off x="1935644" y="3194574"/>
            <a:ext cx="719188" cy="711200"/>
          </a:xfrm>
          <a:prstGeom prst="ellipse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434061F2-7B33-3B3A-077D-D3F292DB1C12}"/>
              </a:ext>
            </a:extLst>
          </p:cNvPr>
          <p:cNvSpPr/>
          <p:nvPr/>
        </p:nvSpPr>
        <p:spPr>
          <a:xfrm>
            <a:off x="2778400" y="3194574"/>
            <a:ext cx="719188" cy="711200"/>
          </a:xfrm>
          <a:prstGeom prst="ellipse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36FFF20D-D267-F2D0-FC80-A4445C13E16F}"/>
              </a:ext>
            </a:extLst>
          </p:cNvPr>
          <p:cNvSpPr/>
          <p:nvPr/>
        </p:nvSpPr>
        <p:spPr>
          <a:xfrm>
            <a:off x="3621156" y="3194574"/>
            <a:ext cx="719188" cy="711200"/>
          </a:xfrm>
          <a:prstGeom prst="ellipse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EB21F387-E2CB-E844-7550-81E71780DA98}"/>
              </a:ext>
            </a:extLst>
          </p:cNvPr>
          <p:cNvSpPr/>
          <p:nvPr/>
        </p:nvSpPr>
        <p:spPr>
          <a:xfrm>
            <a:off x="4463912" y="3194574"/>
            <a:ext cx="719188" cy="711200"/>
          </a:xfrm>
          <a:prstGeom prst="ellipse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Прямокутник 2">
            <a:extLst>
              <a:ext uri="{FF2B5EF4-FFF2-40B4-BE49-F238E27FC236}">
                <a16:creationId xmlns="" xmlns:a16="http://schemas.microsoft.com/office/drawing/2014/main" id="{2BACF815-B03F-8893-D766-71517B83D15B}"/>
              </a:ext>
            </a:extLst>
          </p:cNvPr>
          <p:cNvSpPr/>
          <p:nvPr/>
        </p:nvSpPr>
        <p:spPr>
          <a:xfrm>
            <a:off x="6689526" y="2218658"/>
            <a:ext cx="783615" cy="711200"/>
          </a:xfrm>
          <a:prstGeom prst="rect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Прямокутник 36">
            <a:extLst>
              <a:ext uri="{FF2B5EF4-FFF2-40B4-BE49-F238E27FC236}">
                <a16:creationId xmlns="" xmlns:a16="http://schemas.microsoft.com/office/drawing/2014/main" id="{51103BD6-2BE7-7855-0FC3-4995D6C1394C}"/>
              </a:ext>
            </a:extLst>
          </p:cNvPr>
          <p:cNvSpPr/>
          <p:nvPr/>
        </p:nvSpPr>
        <p:spPr>
          <a:xfrm>
            <a:off x="7806519" y="2218658"/>
            <a:ext cx="783615" cy="711200"/>
          </a:xfrm>
          <a:prstGeom prst="rect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Прямокутник 37">
            <a:extLst>
              <a:ext uri="{FF2B5EF4-FFF2-40B4-BE49-F238E27FC236}">
                <a16:creationId xmlns="" xmlns:a16="http://schemas.microsoft.com/office/drawing/2014/main" id="{3D4DB543-C013-13F3-1A49-D037E27D10CA}"/>
              </a:ext>
            </a:extLst>
          </p:cNvPr>
          <p:cNvSpPr/>
          <p:nvPr/>
        </p:nvSpPr>
        <p:spPr>
          <a:xfrm>
            <a:off x="8940547" y="2239716"/>
            <a:ext cx="783615" cy="711200"/>
          </a:xfrm>
          <a:prstGeom prst="rect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Прямокутник 38">
            <a:extLst>
              <a:ext uri="{FF2B5EF4-FFF2-40B4-BE49-F238E27FC236}">
                <a16:creationId xmlns="" xmlns:a16="http://schemas.microsoft.com/office/drawing/2014/main" id="{20DDCF56-8004-1838-75CE-C07560ABE6F7}"/>
              </a:ext>
            </a:extLst>
          </p:cNvPr>
          <p:cNvSpPr/>
          <p:nvPr/>
        </p:nvSpPr>
        <p:spPr>
          <a:xfrm>
            <a:off x="6706561" y="3432731"/>
            <a:ext cx="783615" cy="711200"/>
          </a:xfrm>
          <a:prstGeom prst="rect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Прямокутник 39">
            <a:extLst>
              <a:ext uri="{FF2B5EF4-FFF2-40B4-BE49-F238E27FC236}">
                <a16:creationId xmlns="" xmlns:a16="http://schemas.microsoft.com/office/drawing/2014/main" id="{107608A5-8396-2DFF-C560-47CFCFCD5D80}"/>
              </a:ext>
            </a:extLst>
          </p:cNvPr>
          <p:cNvSpPr/>
          <p:nvPr/>
        </p:nvSpPr>
        <p:spPr>
          <a:xfrm>
            <a:off x="7823554" y="3432731"/>
            <a:ext cx="783615" cy="711200"/>
          </a:xfrm>
          <a:prstGeom prst="rect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Прямокутник 40">
            <a:extLst>
              <a:ext uri="{FF2B5EF4-FFF2-40B4-BE49-F238E27FC236}">
                <a16:creationId xmlns="" xmlns:a16="http://schemas.microsoft.com/office/drawing/2014/main" id="{DDD765DC-1A0F-A040-5911-74AAFA3B258B}"/>
              </a:ext>
            </a:extLst>
          </p:cNvPr>
          <p:cNvSpPr/>
          <p:nvPr/>
        </p:nvSpPr>
        <p:spPr>
          <a:xfrm>
            <a:off x="8957582" y="3453789"/>
            <a:ext cx="783615" cy="711200"/>
          </a:xfrm>
          <a:prstGeom prst="rect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6" name="Пряма сполучна лінія 4">
            <a:extLst>
              <a:ext uri="{FF2B5EF4-FFF2-40B4-BE49-F238E27FC236}">
                <a16:creationId xmlns="" xmlns:a16="http://schemas.microsoft.com/office/drawing/2014/main" id="{FB9D3761-6F47-D274-0EC3-C8676DEE836D}"/>
              </a:ext>
            </a:extLst>
          </p:cNvPr>
          <p:cNvCxnSpPr>
            <a:cxnSpLocks/>
          </p:cNvCxnSpPr>
          <p:nvPr/>
        </p:nvCxnSpPr>
        <p:spPr>
          <a:xfrm>
            <a:off x="1142846" y="3102210"/>
            <a:ext cx="640180" cy="895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42">
            <a:extLst>
              <a:ext uri="{FF2B5EF4-FFF2-40B4-BE49-F238E27FC236}">
                <a16:creationId xmlns="" xmlns:a16="http://schemas.microsoft.com/office/drawing/2014/main" id="{EA150A7F-4ED4-9F27-ECF2-4B0DE967E7BC}"/>
              </a:ext>
            </a:extLst>
          </p:cNvPr>
          <p:cNvCxnSpPr>
            <a:cxnSpLocks/>
          </p:cNvCxnSpPr>
          <p:nvPr/>
        </p:nvCxnSpPr>
        <p:spPr>
          <a:xfrm>
            <a:off x="1975148" y="3102210"/>
            <a:ext cx="640180" cy="895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 сполучна лінія 43">
            <a:extLst>
              <a:ext uri="{FF2B5EF4-FFF2-40B4-BE49-F238E27FC236}">
                <a16:creationId xmlns="" xmlns:a16="http://schemas.microsoft.com/office/drawing/2014/main" id="{BC6E91C1-328A-1DFC-E56C-DB9C9ECCD2C9}"/>
              </a:ext>
            </a:extLst>
          </p:cNvPr>
          <p:cNvCxnSpPr>
            <a:cxnSpLocks/>
          </p:cNvCxnSpPr>
          <p:nvPr/>
        </p:nvCxnSpPr>
        <p:spPr>
          <a:xfrm>
            <a:off x="2807450" y="3102210"/>
            <a:ext cx="640180" cy="895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 сполучна лінія 44">
            <a:extLst>
              <a:ext uri="{FF2B5EF4-FFF2-40B4-BE49-F238E27FC236}">
                <a16:creationId xmlns="" xmlns:a16="http://schemas.microsoft.com/office/drawing/2014/main" id="{E2865392-6A24-7454-6A8F-498E9412B22E}"/>
              </a:ext>
            </a:extLst>
          </p:cNvPr>
          <p:cNvCxnSpPr>
            <a:cxnSpLocks/>
          </p:cNvCxnSpPr>
          <p:nvPr/>
        </p:nvCxnSpPr>
        <p:spPr>
          <a:xfrm>
            <a:off x="3616323" y="3102210"/>
            <a:ext cx="640180" cy="895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 сполучна лінія 45">
            <a:extLst>
              <a:ext uri="{FF2B5EF4-FFF2-40B4-BE49-F238E27FC236}">
                <a16:creationId xmlns="" xmlns:a16="http://schemas.microsoft.com/office/drawing/2014/main" id="{A27DDD62-A565-5CE3-0178-0C3811CC9BF1}"/>
              </a:ext>
            </a:extLst>
          </p:cNvPr>
          <p:cNvCxnSpPr>
            <a:cxnSpLocks/>
          </p:cNvCxnSpPr>
          <p:nvPr/>
        </p:nvCxnSpPr>
        <p:spPr>
          <a:xfrm>
            <a:off x="4503416" y="3102210"/>
            <a:ext cx="640180" cy="89592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кутник 46">
            <a:extLst>
              <a:ext uri="{FF2B5EF4-FFF2-40B4-BE49-F238E27FC236}">
                <a16:creationId xmlns="" xmlns:a16="http://schemas.microsoft.com/office/drawing/2014/main" id="{A62D0C4B-8B77-EB01-9848-8A0A38757C11}"/>
              </a:ext>
            </a:extLst>
          </p:cNvPr>
          <p:cNvSpPr/>
          <p:nvPr/>
        </p:nvSpPr>
        <p:spPr>
          <a:xfrm>
            <a:off x="10006912" y="2239716"/>
            <a:ext cx="783615" cy="711200"/>
          </a:xfrm>
          <a:prstGeom prst="rect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Прямокутник 47">
            <a:extLst>
              <a:ext uri="{FF2B5EF4-FFF2-40B4-BE49-F238E27FC236}">
                <a16:creationId xmlns="" xmlns:a16="http://schemas.microsoft.com/office/drawing/2014/main" id="{D6646B10-AA07-EA71-B730-DFBD06FCD47A}"/>
              </a:ext>
            </a:extLst>
          </p:cNvPr>
          <p:cNvSpPr/>
          <p:nvPr/>
        </p:nvSpPr>
        <p:spPr>
          <a:xfrm>
            <a:off x="10023947" y="3453789"/>
            <a:ext cx="783615" cy="711200"/>
          </a:xfrm>
          <a:prstGeom prst="rect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Прямоугольник 35"/>
          <p:cNvSpPr/>
          <p:nvPr/>
        </p:nvSpPr>
        <p:spPr>
          <a:xfrm>
            <a:off x="1092889" y="439694"/>
            <a:ext cx="9999654" cy="79039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Закріплення вивченого матеріалу. Порівняння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941439" y="1253738"/>
            <a:ext cx="8732066" cy="11260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Петрусь вирізав б квадратів, а Марійка 4 трикутники та 2 кола. Петрусь стверджує, що він </a:t>
            </a:r>
            <a:r>
              <a:rPr lang="uk-UA" sz="2000" b="1" dirty="0" smtClean="0">
                <a:solidFill>
                  <a:srgbClr val="7030A0"/>
                </a:solidFill>
              </a:rPr>
              <a:t>вирізав більше </a:t>
            </a:r>
            <a:r>
              <a:rPr lang="uk-UA" sz="2000" b="1" dirty="0">
                <a:solidFill>
                  <a:srgbClr val="7030A0"/>
                </a:solidFill>
              </a:rPr>
              <a:t>геометричних фігур, а Марійка з ним не згодна. </a:t>
            </a:r>
            <a:r>
              <a:rPr lang="uk-UA" sz="2000" b="1" dirty="0" smtClean="0">
                <a:solidFill>
                  <a:srgbClr val="7030A0"/>
                </a:solidFill>
              </a:rPr>
              <a:t>Хто </a:t>
            </a:r>
            <a:r>
              <a:rPr lang="uk-UA" sz="2000" b="1" dirty="0">
                <a:solidFill>
                  <a:srgbClr val="7030A0"/>
                </a:solidFill>
              </a:rPr>
              <a:t>з дітей має рацію? Доведіть свою думку.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41438" y="494529"/>
            <a:ext cx="8732066" cy="68464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Логічне завдання </a:t>
            </a:r>
          </a:p>
        </p:txBody>
      </p:sp>
      <p:pic>
        <p:nvPicPr>
          <p:cNvPr id="15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33051" y="1816768"/>
            <a:ext cx="1855305" cy="232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мальчик с ножницами, девочка с карандашом,клипарт, отрисовки">
            <a:extLst>
              <a:ext uri="{FF2B5EF4-FFF2-40B4-BE49-F238E27FC236}">
                <a16:creationId xmlns="" xmlns:a16="http://schemas.microsoft.com/office/drawing/2014/main" id="{A36C52DC-3496-4796-5AAF-4597C3BC5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5"/>
          <a:stretch/>
        </p:blipFill>
        <p:spPr bwMode="auto">
          <a:xfrm>
            <a:off x="7805718" y="2950634"/>
            <a:ext cx="2187550" cy="36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lipart Of Whenever, Antique Scissors And Belongs - Ножницы На Прозрачном  Фоне , Transparent Cartoon - Jing.fm">
            <a:extLst>
              <a:ext uri="{FF2B5EF4-FFF2-40B4-BE49-F238E27FC236}">
                <a16:creationId xmlns="" xmlns:a16="http://schemas.microsoft.com/office/drawing/2014/main" id="{13E2CE5F-9D6E-D6B2-2AAF-683942FC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4685">
            <a:off x="7766492" y="4397304"/>
            <a:ext cx="628526" cy="6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кутник 1">
            <a:extLst>
              <a:ext uri="{FF2B5EF4-FFF2-40B4-BE49-F238E27FC236}">
                <a16:creationId xmlns="" xmlns:a16="http://schemas.microsoft.com/office/drawing/2014/main" id="{5848113D-D7B3-7879-1696-75C95FDADA21}"/>
              </a:ext>
            </a:extLst>
          </p:cNvPr>
          <p:cNvSpPr/>
          <p:nvPr/>
        </p:nvSpPr>
        <p:spPr>
          <a:xfrm>
            <a:off x="2421251" y="3517078"/>
            <a:ext cx="896588" cy="781235"/>
          </a:xfrm>
          <a:prstGeom prst="rect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рямокутник 12">
            <a:extLst>
              <a:ext uri="{FF2B5EF4-FFF2-40B4-BE49-F238E27FC236}">
                <a16:creationId xmlns="" xmlns:a16="http://schemas.microsoft.com/office/drawing/2014/main" id="{835D6E40-16EF-9A60-9CEA-CD7CA8DE2A94}"/>
              </a:ext>
            </a:extLst>
          </p:cNvPr>
          <p:cNvSpPr/>
          <p:nvPr/>
        </p:nvSpPr>
        <p:spPr>
          <a:xfrm>
            <a:off x="3549214" y="3517078"/>
            <a:ext cx="896588" cy="781235"/>
          </a:xfrm>
          <a:prstGeom prst="rect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Прямокутник 15">
            <a:extLst>
              <a:ext uri="{FF2B5EF4-FFF2-40B4-BE49-F238E27FC236}">
                <a16:creationId xmlns="" xmlns:a16="http://schemas.microsoft.com/office/drawing/2014/main" id="{3C722627-A4B9-34DA-4F82-E70F3183B74F}"/>
              </a:ext>
            </a:extLst>
          </p:cNvPr>
          <p:cNvSpPr/>
          <p:nvPr/>
        </p:nvSpPr>
        <p:spPr>
          <a:xfrm>
            <a:off x="2421251" y="4549657"/>
            <a:ext cx="896588" cy="781235"/>
          </a:xfrm>
          <a:prstGeom prst="rect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Прямокутник 18">
            <a:extLst>
              <a:ext uri="{FF2B5EF4-FFF2-40B4-BE49-F238E27FC236}">
                <a16:creationId xmlns="" xmlns:a16="http://schemas.microsoft.com/office/drawing/2014/main" id="{F772BAE1-8ADF-86F1-1F7E-8125E3B7B55E}"/>
              </a:ext>
            </a:extLst>
          </p:cNvPr>
          <p:cNvSpPr/>
          <p:nvPr/>
        </p:nvSpPr>
        <p:spPr>
          <a:xfrm>
            <a:off x="3549214" y="4549657"/>
            <a:ext cx="896588" cy="781235"/>
          </a:xfrm>
          <a:prstGeom prst="rect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Прямокутник 19">
            <a:extLst>
              <a:ext uri="{FF2B5EF4-FFF2-40B4-BE49-F238E27FC236}">
                <a16:creationId xmlns="" xmlns:a16="http://schemas.microsoft.com/office/drawing/2014/main" id="{D3DF7836-B05E-B817-A795-F43B38EBDBBA}"/>
              </a:ext>
            </a:extLst>
          </p:cNvPr>
          <p:cNvSpPr/>
          <p:nvPr/>
        </p:nvSpPr>
        <p:spPr>
          <a:xfrm>
            <a:off x="2421251" y="5582236"/>
            <a:ext cx="896588" cy="781235"/>
          </a:xfrm>
          <a:prstGeom prst="rect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Прямокутник 20">
            <a:extLst>
              <a:ext uri="{FF2B5EF4-FFF2-40B4-BE49-F238E27FC236}">
                <a16:creationId xmlns="" xmlns:a16="http://schemas.microsoft.com/office/drawing/2014/main" id="{7D2E0C6E-A1DE-2DDA-AB35-ABE45D02E7D5}"/>
              </a:ext>
            </a:extLst>
          </p:cNvPr>
          <p:cNvSpPr/>
          <p:nvPr/>
        </p:nvSpPr>
        <p:spPr>
          <a:xfrm>
            <a:off x="3549214" y="5582236"/>
            <a:ext cx="896588" cy="781235"/>
          </a:xfrm>
          <a:prstGeom prst="rect">
            <a:avLst/>
          </a:prstGeom>
          <a:solidFill>
            <a:srgbClr val="37CB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Рівнобедрений трикутник 4">
            <a:extLst>
              <a:ext uri="{FF2B5EF4-FFF2-40B4-BE49-F238E27FC236}">
                <a16:creationId xmlns="" xmlns:a16="http://schemas.microsoft.com/office/drawing/2014/main" id="{7C2A54FA-26E7-EFCE-F084-371312475C86}"/>
              </a:ext>
            </a:extLst>
          </p:cNvPr>
          <p:cNvSpPr/>
          <p:nvPr/>
        </p:nvSpPr>
        <p:spPr>
          <a:xfrm>
            <a:off x="5130738" y="4549657"/>
            <a:ext cx="1034254" cy="817285"/>
          </a:xfrm>
          <a:prstGeom prst="triangle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Рівнобедрений трикутник 21">
            <a:extLst>
              <a:ext uri="{FF2B5EF4-FFF2-40B4-BE49-F238E27FC236}">
                <a16:creationId xmlns="" xmlns:a16="http://schemas.microsoft.com/office/drawing/2014/main" id="{A237B720-60B4-7C26-76F7-7FE36BF92F1C}"/>
              </a:ext>
            </a:extLst>
          </p:cNvPr>
          <p:cNvSpPr/>
          <p:nvPr/>
        </p:nvSpPr>
        <p:spPr>
          <a:xfrm>
            <a:off x="6307471" y="4549657"/>
            <a:ext cx="1034254" cy="817285"/>
          </a:xfrm>
          <a:prstGeom prst="triangle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Рівнобедрений трикутник 22">
            <a:extLst>
              <a:ext uri="{FF2B5EF4-FFF2-40B4-BE49-F238E27FC236}">
                <a16:creationId xmlns="" xmlns:a16="http://schemas.microsoft.com/office/drawing/2014/main" id="{FDC14CDD-8567-BC26-5815-E3EB5D2C3AC5}"/>
              </a:ext>
            </a:extLst>
          </p:cNvPr>
          <p:cNvSpPr/>
          <p:nvPr/>
        </p:nvSpPr>
        <p:spPr>
          <a:xfrm>
            <a:off x="5130738" y="5514278"/>
            <a:ext cx="1034254" cy="817285"/>
          </a:xfrm>
          <a:prstGeom prst="triangle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Рівнобедрений трикутник 23">
            <a:extLst>
              <a:ext uri="{FF2B5EF4-FFF2-40B4-BE49-F238E27FC236}">
                <a16:creationId xmlns="" xmlns:a16="http://schemas.microsoft.com/office/drawing/2014/main" id="{B1D2A24C-22EB-8068-4D46-D7A7E27144AE}"/>
              </a:ext>
            </a:extLst>
          </p:cNvPr>
          <p:cNvSpPr/>
          <p:nvPr/>
        </p:nvSpPr>
        <p:spPr>
          <a:xfrm>
            <a:off x="6307471" y="5514278"/>
            <a:ext cx="1034254" cy="817285"/>
          </a:xfrm>
          <a:prstGeom prst="triangle">
            <a:avLst/>
          </a:prstGeom>
          <a:solidFill>
            <a:srgbClr val="00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75426A43-B0A2-7916-99C0-07A246485868}"/>
              </a:ext>
            </a:extLst>
          </p:cNvPr>
          <p:cNvSpPr/>
          <p:nvPr/>
        </p:nvSpPr>
        <p:spPr>
          <a:xfrm>
            <a:off x="5233603" y="3429000"/>
            <a:ext cx="931389" cy="866538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97BCA4A9-B754-06A0-1FC4-927D01EF61D6}"/>
              </a:ext>
            </a:extLst>
          </p:cNvPr>
          <p:cNvSpPr/>
          <p:nvPr/>
        </p:nvSpPr>
        <p:spPr>
          <a:xfrm>
            <a:off x="6307471" y="3429000"/>
            <a:ext cx="931389" cy="866538"/>
          </a:xfrm>
          <a:prstGeom prst="ellipse">
            <a:avLst/>
          </a:prstGeom>
          <a:solidFill>
            <a:srgbClr val="FF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3" name="Picture 2" descr="мальчик с ножницами, девочка с карандашом,клипарт, отрисовки">
            <a:extLst>
              <a:ext uri="{FF2B5EF4-FFF2-40B4-BE49-F238E27FC236}">
                <a16:creationId xmlns="" xmlns:a16="http://schemas.microsoft.com/office/drawing/2014/main" id="{69DF370E-717E-CA60-AC55-5ED2D6019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25"/>
          <a:stretch/>
        </p:blipFill>
        <p:spPr bwMode="auto">
          <a:xfrm>
            <a:off x="212783" y="2880608"/>
            <a:ext cx="2187549" cy="36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Кубик рубика гифки, анимированные GIF изображения кубик рубика - скачать гиф  картинки на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4" y="1764129"/>
            <a:ext cx="3393613" cy="339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505728" y="4033774"/>
            <a:ext cx="2245614" cy="2033394"/>
          </a:xfrm>
          <a:prstGeom prst="rect">
            <a:avLst/>
          </a:prstGeom>
          <a:solidFill>
            <a:srgbClr val="FFE503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434787" y="4033774"/>
            <a:ext cx="2245614" cy="2033394"/>
          </a:xfrm>
          <a:prstGeom prst="rect">
            <a:avLst/>
          </a:prstGeom>
          <a:solidFill>
            <a:srgbClr val="C41E3A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363846" y="4033774"/>
            <a:ext cx="2245614" cy="2033394"/>
          </a:xfrm>
          <a:prstGeom prst="rect">
            <a:avLst/>
          </a:prstGeom>
          <a:solidFill>
            <a:srgbClr val="0051BA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85930" y="1462085"/>
            <a:ext cx="7271397" cy="1404683"/>
          </a:xfrm>
          <a:prstGeom prst="roundRect">
            <a:avLst/>
          </a:prstGeom>
          <a:gradFill flip="none" rotWithShape="1">
            <a:gsLst>
              <a:gs pos="0">
                <a:srgbClr val="00C664">
                  <a:tint val="66000"/>
                  <a:satMod val="160000"/>
                </a:srgbClr>
              </a:gs>
              <a:gs pos="50000">
                <a:srgbClr val="00C664">
                  <a:tint val="44500"/>
                  <a:satMod val="160000"/>
                </a:srgbClr>
              </a:gs>
              <a:gs pos="100000">
                <a:srgbClr val="00C664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47453" y="1764129"/>
            <a:ext cx="371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Кубик, діти не простий,</a:t>
            </a:r>
          </a:p>
          <a:p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Незвичайний – чарівний.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82731" y="1764129"/>
            <a:ext cx="3714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Він знання перевіряє,</a:t>
            </a:r>
          </a:p>
          <a:p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Працювать допомагає.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69053" y="494529"/>
            <a:ext cx="8732066" cy="6266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«Чарівний кубик»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05728" y="4573416"/>
            <a:ext cx="223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просто!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5746" y="4142528"/>
            <a:ext cx="22365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довелося докласти зусилля.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72887" y="4569971"/>
            <a:ext cx="223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нічого не вдалося!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Цікава математика: вивчаємо геометричні фігури — Журнал «Н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89" y="1657573"/>
            <a:ext cx="8832075" cy="4427539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61588" y="548009"/>
            <a:ext cx="8832075" cy="9632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Налаштування «Геометричний </a:t>
            </a:r>
            <a:r>
              <a:rPr lang="uk-UA" sz="2800" b="1" dirty="0"/>
              <a:t>настрій». </a:t>
            </a:r>
            <a:endParaRPr lang="uk-UA" sz="2800" b="1" dirty="0" smtClean="0"/>
          </a:p>
          <a:p>
            <a:pPr algn="ctr"/>
            <a:r>
              <a:rPr lang="uk-UA" sz="2800" b="1" dirty="0" err="1" smtClean="0"/>
              <a:t>Обери</a:t>
            </a:r>
            <a:r>
              <a:rPr lang="uk-UA" sz="2800" b="1" dirty="0" smtClean="0"/>
              <a:t> </a:t>
            </a:r>
            <a:r>
              <a:rPr lang="uk-UA" sz="2800" b="1" dirty="0"/>
              <a:t>емотикон, який відповідає твоєму </a:t>
            </a:r>
            <a:r>
              <a:rPr lang="uk-UA" sz="2800" b="1" dirty="0" smtClean="0"/>
              <a:t>настрою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0510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820506" y="500090"/>
            <a:ext cx="8732066" cy="74088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«Математичний футбол» </a:t>
            </a:r>
          </a:p>
        </p:txBody>
      </p:sp>
      <p:pic>
        <p:nvPicPr>
          <p:cNvPr id="23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7" y="1480275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84" y="2301089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1699224" y="1700309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7 + 3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1244" y="244807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04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01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654041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9 – 7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07057" y="240050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29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6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9050766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7 + 2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40944" y="2435723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17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1750857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7 –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72404" y="51604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79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6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5596716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7 + 1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1108" y="5160401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38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35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Скругленный прямоугольник 52"/>
          <p:cNvSpPr/>
          <p:nvPr/>
        </p:nvSpPr>
        <p:spPr>
          <a:xfrm>
            <a:off x="9442575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7 – 5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966344" y="51258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9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 animBg="1"/>
      <p:bldP spid="30" grpId="0"/>
      <p:bldP spid="41" grpId="0" animBg="1"/>
      <p:bldP spid="42" grpId="0"/>
      <p:bldP spid="45" grpId="0" animBg="1"/>
      <p:bldP spid="46" grpId="0"/>
      <p:bldP spid="49" grpId="0" animBg="1"/>
      <p:bldP spid="50" grpId="0"/>
      <p:bldP spid="53" grpId="0" animBg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3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80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36320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2 + 3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8340" y="242419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06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03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043543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9 – 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6559" y="2400507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29" y="1456402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26" y="2277216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9050766" y="1676436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7 + 0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40944" y="2435723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17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1750857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7 – 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72404" y="51604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79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6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5596716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0 + 8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41501" y="5160399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Picture 4" descr="Картинки по запросу футбольные ворота | Картинки, Воро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38" y="4172708"/>
            <a:ext cx="2575433" cy="214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Футбольный мяч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935" y="4993522"/>
            <a:ext cx="1159652" cy="11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9442575" y="4392742"/>
            <a:ext cx="1572768" cy="3807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10 – 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66344" y="5125800"/>
            <a:ext cx="9496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20506" y="500090"/>
            <a:ext cx="8732066" cy="74088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«Математичний футбол» </a:t>
            </a:r>
          </a:p>
        </p:txBody>
      </p:sp>
    </p:spTree>
    <p:extLst>
      <p:ext uri="{BB962C8B-B14F-4D97-AF65-F5344CB8AC3E}">
        <p14:creationId xmlns:p14="http://schemas.microsoft.com/office/powerpoint/2010/main" val="3516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22" grpId="0"/>
      <p:bldP spid="26" grpId="0" animBg="1"/>
      <p:bldP spid="27" grpId="0"/>
      <p:bldP spid="30" grpId="0" animBg="1"/>
      <p:bldP spid="31" grpId="0"/>
      <p:bldP spid="34" grpId="0" animBg="1"/>
      <p:bldP spid="35" grpId="0"/>
      <p:bldP spid="3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841898" y="467433"/>
            <a:ext cx="8732066" cy="7517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9202" y="3824842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10" idx="0"/>
          </p:cNvCxnSpPr>
          <p:nvPr/>
        </p:nvCxnSpPr>
        <p:spPr>
          <a:xfrm>
            <a:off x="1427651" y="3824842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851985" y="41684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14349" y="393850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8256" y="438130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631847" y="43386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36977" y="397142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92655" y="2301789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stCxn id="24" idx="0"/>
          </p:cNvCxnSpPr>
          <p:nvPr/>
        </p:nvCxnSpPr>
        <p:spPr>
          <a:xfrm>
            <a:off x="3851104" y="2301789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537802" y="24154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011709" y="28582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28529" y="2301789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>
            <a:stCxn id="28" idx="0"/>
          </p:cNvCxnSpPr>
          <p:nvPr/>
        </p:nvCxnSpPr>
        <p:spPr>
          <a:xfrm>
            <a:off x="6186978" y="2301789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846007" y="242291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362135" y="28582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405131" y="2301789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32" idx="0"/>
          </p:cNvCxnSpPr>
          <p:nvPr/>
        </p:nvCxnSpPr>
        <p:spPr>
          <a:xfrm>
            <a:off x="8463580" y="2301789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8150278" y="24154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624185" y="28582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914472" y="264538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878960" y="24154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352945" y="286354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572722" y="24154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046629" y="28582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841899" y="1369731"/>
            <a:ext cx="8732066" cy="46166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Знайди всі дощечки доміно, що відповідають числу 5; 6; 7.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688753" y="3792396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9886686" y="413599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9874411" y="388913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1208905" y="416452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0759494" y="3792396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2792655" y="5358498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единительная линия 47"/>
          <p:cNvCxnSpPr>
            <a:stCxn id="47" idx="0"/>
          </p:cNvCxnSpPr>
          <p:nvPr/>
        </p:nvCxnSpPr>
        <p:spPr>
          <a:xfrm>
            <a:off x="3851104" y="5358498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3537802" y="547215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1022" y="591634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128529" y="5358498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908635" y="591495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352945" y="547962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595399" y="570209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405131" y="5358498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150278" y="547215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624185" y="591495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914472" y="570209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878960" y="547215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6370211" y="591495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5411" y="570209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3839" y="570209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7893102" y="570209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6186978" y="5358498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8463580" y="5358498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3017383" y="24154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3527703" y="28582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614782" y="24154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8150278" y="28582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9173467" y="24154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8647374" y="28582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630801" y="264538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6327980" y="242291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920561" y="285824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3001022" y="547215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3531991" y="5917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9190555" y="547962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8615358" y="591768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9886686" y="438129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0342109" y="413599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0329834" y="388913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10342109" y="438129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 стрелкой 82"/>
          <p:cNvCxnSpPr>
            <a:stCxn id="91" idx="2"/>
          </p:cNvCxnSpPr>
          <p:nvPr/>
        </p:nvCxnSpPr>
        <p:spPr>
          <a:xfrm flipH="1" flipV="1">
            <a:off x="2486100" y="4277814"/>
            <a:ext cx="1613442" cy="1615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 flipV="1">
            <a:off x="4013134" y="3189956"/>
            <a:ext cx="1792838" cy="101726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6315361" y="3265844"/>
            <a:ext cx="1213278" cy="76912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V="1">
            <a:off x="8128602" y="3205707"/>
            <a:ext cx="334978" cy="67201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8403811" y="4164528"/>
            <a:ext cx="1194538" cy="4269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>
            <a:off x="6610757" y="4599101"/>
            <a:ext cx="1775574" cy="68122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4847382" y="4663028"/>
            <a:ext cx="1347126" cy="60871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3844682" y="4668433"/>
            <a:ext cx="2113809" cy="59790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4099542" y="3839384"/>
            <a:ext cx="946359" cy="90917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5778258" y="3839384"/>
            <a:ext cx="946359" cy="90917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7439972" y="3839384"/>
            <a:ext cx="946359" cy="90917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32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11">
            <a:extLst>
              <a:ext uri="{FF2B5EF4-FFF2-40B4-BE49-F238E27FC236}">
                <a16:creationId xmlns="" xmlns:a16="http://schemas.microsoft.com/office/drawing/2014/main" id="{28E7BA9D-7FA1-5AF6-0B64-C28EEE7EA116}"/>
              </a:ext>
            </a:extLst>
          </p:cNvPr>
          <p:cNvSpPr/>
          <p:nvPr/>
        </p:nvSpPr>
        <p:spPr>
          <a:xfrm>
            <a:off x="1735856" y="494528"/>
            <a:ext cx="8732066" cy="61681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Дослідження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4" name="Picture 2" descr="Доска изолирована — стоковый вектор">
            <a:extLst>
              <a:ext uri="{FF2B5EF4-FFF2-40B4-BE49-F238E27FC236}">
                <a16:creationId xmlns="" xmlns:a16="http://schemas.microsoft.com/office/drawing/2014/main" id="{ED30701C-36C4-B139-5EBB-B94691F79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8863" r="5756" b="19049"/>
          <a:stretch/>
        </p:blipFill>
        <p:spPr bwMode="auto">
          <a:xfrm>
            <a:off x="4220465" y="1434920"/>
            <a:ext cx="7164000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="" xmlns:a16="http://schemas.microsoft.com/office/drawing/2014/main" id="{2BDD0FF7-DB26-4401-6315-DFA9D604A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5" r="33807"/>
          <a:stretch/>
        </p:blipFill>
        <p:spPr bwMode="auto">
          <a:xfrm>
            <a:off x="265684" y="3953320"/>
            <a:ext cx="1617545" cy="274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7CBA4300-A239-8C80-5163-73F4B7D9DF7D}"/>
              </a:ext>
            </a:extLst>
          </p:cNvPr>
          <p:cNvSpPr/>
          <p:nvPr/>
        </p:nvSpPr>
        <p:spPr>
          <a:xfrm>
            <a:off x="301191" y="1120016"/>
            <a:ext cx="3775050" cy="253363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Порівняйте записи в першому стовпчику. У верхньому ряді записано нерівність – між числами має стояти знак порівняння. У нижньому ряді потрібно порівняти не просто числа, а суму 6 і 2 із числом 3.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12C6358-6126-D146-51F4-AE859F6473A2}"/>
              </a:ext>
            </a:extLst>
          </p:cNvPr>
          <p:cNvSpPr txBox="1"/>
          <p:nvPr/>
        </p:nvSpPr>
        <p:spPr>
          <a:xfrm>
            <a:off x="5568461" y="1924011"/>
            <a:ext cx="66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8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B9FE073-3897-F61F-F347-6BB4C55AF879}"/>
              </a:ext>
            </a:extLst>
          </p:cNvPr>
          <p:cNvSpPr txBox="1"/>
          <p:nvPr/>
        </p:nvSpPr>
        <p:spPr>
          <a:xfrm>
            <a:off x="6578842" y="1983780"/>
            <a:ext cx="8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3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35" name="Прямокутник 13">
            <a:extLst>
              <a:ext uri="{FF2B5EF4-FFF2-40B4-BE49-F238E27FC236}">
                <a16:creationId xmlns="" xmlns:a16="http://schemas.microsoft.com/office/drawing/2014/main" id="{E75826EA-4BA1-E7EF-F07D-4CBB757C824C}"/>
              </a:ext>
            </a:extLst>
          </p:cNvPr>
          <p:cNvSpPr/>
          <p:nvPr/>
        </p:nvSpPr>
        <p:spPr>
          <a:xfrm>
            <a:off x="6101889" y="2145669"/>
            <a:ext cx="470266" cy="478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5A4539B-40DB-5804-E1E2-11D463B8B724}"/>
              </a:ext>
            </a:extLst>
          </p:cNvPr>
          <p:cNvSpPr txBox="1"/>
          <p:nvPr/>
        </p:nvSpPr>
        <p:spPr>
          <a:xfrm>
            <a:off x="8551359" y="1768434"/>
            <a:ext cx="66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5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A396E89-A52E-3CFC-ECE0-735B237D80F3}"/>
              </a:ext>
            </a:extLst>
          </p:cNvPr>
          <p:cNvSpPr txBox="1"/>
          <p:nvPr/>
        </p:nvSpPr>
        <p:spPr>
          <a:xfrm>
            <a:off x="9597910" y="1890028"/>
            <a:ext cx="56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7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38" name="Прямокутник 19">
            <a:extLst>
              <a:ext uri="{FF2B5EF4-FFF2-40B4-BE49-F238E27FC236}">
                <a16:creationId xmlns="" xmlns:a16="http://schemas.microsoft.com/office/drawing/2014/main" id="{D9A3C274-1444-7C53-86ED-007368EC4938}"/>
              </a:ext>
            </a:extLst>
          </p:cNvPr>
          <p:cNvSpPr/>
          <p:nvPr/>
        </p:nvSpPr>
        <p:spPr>
          <a:xfrm>
            <a:off x="9021319" y="2129663"/>
            <a:ext cx="470266" cy="478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03F5385-EF40-0361-1201-67E7737FC312}"/>
              </a:ext>
            </a:extLst>
          </p:cNvPr>
          <p:cNvSpPr txBox="1"/>
          <p:nvPr/>
        </p:nvSpPr>
        <p:spPr>
          <a:xfrm>
            <a:off x="4707507" y="2859676"/>
            <a:ext cx="16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6 + 2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D9E07C2A-375A-B1FD-EF69-AC435F7853A3}"/>
              </a:ext>
            </a:extLst>
          </p:cNvPr>
          <p:cNvSpPr txBox="1"/>
          <p:nvPr/>
        </p:nvSpPr>
        <p:spPr>
          <a:xfrm>
            <a:off x="6626310" y="2755059"/>
            <a:ext cx="496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3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41" name="Прямокутник 24">
            <a:extLst>
              <a:ext uri="{FF2B5EF4-FFF2-40B4-BE49-F238E27FC236}">
                <a16:creationId xmlns="" xmlns:a16="http://schemas.microsoft.com/office/drawing/2014/main" id="{35FFE674-3489-4A25-B973-B2CD2C6B9192}"/>
              </a:ext>
            </a:extLst>
          </p:cNvPr>
          <p:cNvSpPr/>
          <p:nvPr/>
        </p:nvSpPr>
        <p:spPr>
          <a:xfrm>
            <a:off x="6156044" y="2992316"/>
            <a:ext cx="470266" cy="478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27F2118-FD58-C570-0363-56F2F62396BE}"/>
              </a:ext>
            </a:extLst>
          </p:cNvPr>
          <p:cNvSpPr txBox="1"/>
          <p:nvPr/>
        </p:nvSpPr>
        <p:spPr>
          <a:xfrm>
            <a:off x="7654734" y="2705909"/>
            <a:ext cx="16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8 – 3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DD7A598-4538-FC8A-BF11-DF5FCAC0035A}"/>
              </a:ext>
            </a:extLst>
          </p:cNvPr>
          <p:cNvSpPr txBox="1"/>
          <p:nvPr/>
        </p:nvSpPr>
        <p:spPr>
          <a:xfrm>
            <a:off x="9597910" y="2705909"/>
            <a:ext cx="561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7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44" name="Прямокутник 27">
            <a:extLst>
              <a:ext uri="{FF2B5EF4-FFF2-40B4-BE49-F238E27FC236}">
                <a16:creationId xmlns="" xmlns:a16="http://schemas.microsoft.com/office/drawing/2014/main" id="{9690B613-FF6F-D177-F6B3-03A882BB365A}"/>
              </a:ext>
            </a:extLst>
          </p:cNvPr>
          <p:cNvSpPr/>
          <p:nvPr/>
        </p:nvSpPr>
        <p:spPr>
          <a:xfrm>
            <a:off x="9062729" y="2884884"/>
            <a:ext cx="470266" cy="478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FBED050-5DAF-7B76-2275-263D286B3F1A}"/>
              </a:ext>
            </a:extLst>
          </p:cNvPr>
          <p:cNvSpPr txBox="1"/>
          <p:nvPr/>
        </p:nvSpPr>
        <p:spPr>
          <a:xfrm>
            <a:off x="7015420" y="3558905"/>
            <a:ext cx="66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3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480E7304-3696-D4B6-FE49-1099ABCF5E60}"/>
              </a:ext>
            </a:extLst>
          </p:cNvPr>
          <p:cNvSpPr txBox="1"/>
          <p:nvPr/>
        </p:nvSpPr>
        <p:spPr>
          <a:xfrm>
            <a:off x="8061971" y="3558905"/>
            <a:ext cx="8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9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60" name="Прямокутник 30">
            <a:extLst>
              <a:ext uri="{FF2B5EF4-FFF2-40B4-BE49-F238E27FC236}">
                <a16:creationId xmlns="" xmlns:a16="http://schemas.microsoft.com/office/drawing/2014/main" id="{8ACC1BC2-E200-74D8-D160-0F27427BEB35}"/>
              </a:ext>
            </a:extLst>
          </p:cNvPr>
          <p:cNvSpPr/>
          <p:nvPr/>
        </p:nvSpPr>
        <p:spPr>
          <a:xfrm>
            <a:off x="7567332" y="3723638"/>
            <a:ext cx="470266" cy="478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103A1D6-FB2B-A159-A7D3-A8D6D88E9FB9}"/>
              </a:ext>
            </a:extLst>
          </p:cNvPr>
          <p:cNvSpPr txBox="1"/>
          <p:nvPr/>
        </p:nvSpPr>
        <p:spPr>
          <a:xfrm>
            <a:off x="7070757" y="4336943"/>
            <a:ext cx="66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3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CD346C7-4333-B01D-F748-052C7E599BA5}"/>
              </a:ext>
            </a:extLst>
          </p:cNvPr>
          <p:cNvSpPr txBox="1"/>
          <p:nvPr/>
        </p:nvSpPr>
        <p:spPr>
          <a:xfrm>
            <a:off x="8097374" y="4376167"/>
            <a:ext cx="201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i="1" dirty="0">
                <a:solidFill>
                  <a:schemeClr val="bg1"/>
                </a:solidFill>
              </a:rPr>
              <a:t>10 – 1</a:t>
            </a:r>
          </a:p>
        </p:txBody>
      </p:sp>
      <p:sp>
        <p:nvSpPr>
          <p:cNvPr id="63" name="Прямокутник 33">
            <a:extLst>
              <a:ext uri="{FF2B5EF4-FFF2-40B4-BE49-F238E27FC236}">
                <a16:creationId xmlns="" xmlns:a16="http://schemas.microsoft.com/office/drawing/2014/main" id="{3503866E-9082-9E37-76CF-2526A935E4BE}"/>
              </a:ext>
            </a:extLst>
          </p:cNvPr>
          <p:cNvSpPr/>
          <p:nvPr/>
        </p:nvSpPr>
        <p:spPr>
          <a:xfrm>
            <a:off x="7602735" y="4540900"/>
            <a:ext cx="470266" cy="4789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4DE5B72-F91C-CD21-902C-EC90E44A1B79}"/>
              </a:ext>
            </a:extLst>
          </p:cNvPr>
          <p:cNvSpPr txBox="1"/>
          <p:nvPr/>
        </p:nvSpPr>
        <p:spPr>
          <a:xfrm>
            <a:off x="9034972" y="1939103"/>
            <a:ext cx="548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&lt;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AEE7B2F-8230-B0CC-1269-653A97C6722C}"/>
              </a:ext>
            </a:extLst>
          </p:cNvPr>
          <p:cNvSpPr txBox="1"/>
          <p:nvPr/>
        </p:nvSpPr>
        <p:spPr>
          <a:xfrm>
            <a:off x="6103042" y="1948361"/>
            <a:ext cx="47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&gt;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10250273-EA25-12FB-C857-2C7FA7649809}"/>
              </a:ext>
            </a:extLst>
          </p:cNvPr>
          <p:cNvSpPr txBox="1"/>
          <p:nvPr/>
        </p:nvSpPr>
        <p:spPr>
          <a:xfrm>
            <a:off x="5206446" y="2431842"/>
            <a:ext cx="47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rgbClr val="00B0F0"/>
                </a:solidFill>
              </a:rPr>
              <a:t>8</a:t>
            </a:r>
            <a:endParaRPr lang="ru-RU" sz="3600" i="1" dirty="0">
              <a:solidFill>
                <a:srgbClr val="00B0F0"/>
              </a:solidFill>
            </a:endParaRPr>
          </a:p>
        </p:txBody>
      </p:sp>
      <p:pic>
        <p:nvPicPr>
          <p:cNvPr id="67" name="Picture 2" descr="Простой карандаш на прозрачном фоне 5 » Шапки сайтов jpg бесплатно">
            <a:extLst>
              <a:ext uri="{FF2B5EF4-FFF2-40B4-BE49-F238E27FC236}">
                <a16:creationId xmlns="" xmlns:a16="http://schemas.microsoft.com/office/drawing/2014/main" id="{1D4E97A3-C546-B1AE-CC48-961A3EC3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08" y="2584218"/>
            <a:ext cx="548054" cy="3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AC22D9A-CE39-A386-C726-6E7EAB1EFACC}"/>
              </a:ext>
            </a:extLst>
          </p:cNvPr>
          <p:cNvSpPr txBox="1"/>
          <p:nvPr/>
        </p:nvSpPr>
        <p:spPr>
          <a:xfrm>
            <a:off x="8145739" y="2327704"/>
            <a:ext cx="47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rgbClr val="00B0F0"/>
                </a:solidFill>
              </a:rPr>
              <a:t>5</a:t>
            </a:r>
            <a:endParaRPr lang="ru-RU" sz="3600" i="1" dirty="0">
              <a:solidFill>
                <a:srgbClr val="00B0F0"/>
              </a:solidFill>
            </a:endParaRPr>
          </a:p>
        </p:txBody>
      </p:sp>
      <p:pic>
        <p:nvPicPr>
          <p:cNvPr id="69" name="Picture 2" descr="Простой карандаш на прозрачном фоне 5 » Шапки сайтов jpg бесплатно">
            <a:extLst>
              <a:ext uri="{FF2B5EF4-FFF2-40B4-BE49-F238E27FC236}">
                <a16:creationId xmlns="" xmlns:a16="http://schemas.microsoft.com/office/drawing/2014/main" id="{5468C183-825E-D386-D7B1-0CF97CF9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600" y="2369115"/>
            <a:ext cx="548054" cy="3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82FDC129-F636-67CE-2A21-87907D74E8F7}"/>
              </a:ext>
            </a:extLst>
          </p:cNvPr>
          <p:cNvSpPr txBox="1"/>
          <p:nvPr/>
        </p:nvSpPr>
        <p:spPr>
          <a:xfrm>
            <a:off x="8867742" y="3976806"/>
            <a:ext cx="47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>
                <a:solidFill>
                  <a:srgbClr val="00B0F0"/>
                </a:solidFill>
              </a:rPr>
              <a:t>9</a:t>
            </a:r>
            <a:endParaRPr lang="ru-RU" sz="3600" i="1" dirty="0">
              <a:solidFill>
                <a:srgbClr val="00B0F0"/>
              </a:solidFill>
            </a:endParaRPr>
          </a:p>
        </p:txBody>
      </p:sp>
      <p:pic>
        <p:nvPicPr>
          <p:cNvPr id="71" name="Picture 2" descr="Простой карандаш на прозрачном фоне 5 » Шапки сайтов jpg бесплатно">
            <a:extLst>
              <a:ext uri="{FF2B5EF4-FFF2-40B4-BE49-F238E27FC236}">
                <a16:creationId xmlns="" xmlns:a16="http://schemas.microsoft.com/office/drawing/2014/main" id="{3C606FBA-7FA4-79F6-72CE-0A96D7632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03" y="4018217"/>
            <a:ext cx="548054" cy="3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F768E35B-3003-4E25-98E1-772243693F70}"/>
              </a:ext>
            </a:extLst>
          </p:cNvPr>
          <p:cNvSpPr txBox="1"/>
          <p:nvPr/>
        </p:nvSpPr>
        <p:spPr>
          <a:xfrm>
            <a:off x="7520695" y="3518182"/>
            <a:ext cx="8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&lt;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4F749220-629E-0C31-6C45-706EFD4EDE86}"/>
              </a:ext>
            </a:extLst>
          </p:cNvPr>
          <p:cNvSpPr txBox="1"/>
          <p:nvPr/>
        </p:nvSpPr>
        <p:spPr>
          <a:xfrm>
            <a:off x="6103042" y="2781785"/>
            <a:ext cx="43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&gt;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DAB63536-ADCE-E509-36E5-848880B5BC80}"/>
              </a:ext>
            </a:extLst>
          </p:cNvPr>
          <p:cNvSpPr txBox="1"/>
          <p:nvPr/>
        </p:nvSpPr>
        <p:spPr>
          <a:xfrm>
            <a:off x="9020831" y="2687185"/>
            <a:ext cx="57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&lt;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83FA385-B4EE-123D-DFE1-99A78E04ACFC}"/>
              </a:ext>
            </a:extLst>
          </p:cNvPr>
          <p:cNvSpPr txBox="1"/>
          <p:nvPr/>
        </p:nvSpPr>
        <p:spPr>
          <a:xfrm>
            <a:off x="7562769" y="4322709"/>
            <a:ext cx="87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&lt;</a:t>
            </a:r>
            <a:endParaRPr lang="x-none" sz="4800" i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8026" y="1275664"/>
            <a:ext cx="3810557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будемо порівнювати число і вираз.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Порівнювати довжини відрізків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Розв’язувати задачі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600200" y="494528"/>
            <a:ext cx="9254420" cy="7791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4" grpId="0"/>
      <p:bldP spid="65" grpId="0"/>
      <p:bldP spid="66" grpId="0"/>
      <p:bldP spid="68" grpId="0"/>
      <p:bldP spid="70" grpId="0"/>
      <p:bldP spid="72" grpId="0"/>
      <p:bldP spid="73" grpId="0"/>
      <p:bldP spid="74" grpId="0"/>
      <p:bldP spid="75" grpId="0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55256" y="494528"/>
            <a:ext cx="8732066" cy="7246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Порівнюємо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8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317568" y="2549679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76" y="432549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37">
            <a:extLst>
              <a:ext uri="{FF2B5EF4-FFF2-40B4-BE49-F238E27FC236}">
                <a16:creationId xmlns="" xmlns:a16="http://schemas.microsoft.com/office/drawing/2014/main" id="{DE6AF527-8E72-42EE-7EEA-E43EFDA5525F}"/>
              </a:ext>
            </a:extLst>
          </p:cNvPr>
          <p:cNvSpPr/>
          <p:nvPr/>
        </p:nvSpPr>
        <p:spPr>
          <a:xfrm>
            <a:off x="7395796" y="3436240"/>
            <a:ext cx="2268963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2 + 2 = 4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5245426-C62E-2826-14E9-AC69841D29EE}"/>
              </a:ext>
            </a:extLst>
          </p:cNvPr>
          <p:cNvSpPr txBox="1"/>
          <p:nvPr/>
        </p:nvSpPr>
        <p:spPr>
          <a:xfrm>
            <a:off x="4703263" y="3503900"/>
            <a:ext cx="2661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Міркуй так:</a:t>
            </a:r>
          </a:p>
        </p:txBody>
      </p:sp>
      <p:sp>
        <p:nvSpPr>
          <p:cNvPr id="23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ADF029F6-B95E-75CC-7143-5ABCC1D9996C}"/>
              </a:ext>
            </a:extLst>
          </p:cNvPr>
          <p:cNvSpPr/>
          <p:nvPr/>
        </p:nvSpPr>
        <p:spPr>
          <a:xfrm>
            <a:off x="1855256" y="1356282"/>
            <a:ext cx="8732066" cy="9603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Визнач, де більше пиріжків: на великій тарілці чи на двох маленьких?</a:t>
            </a:r>
          </a:p>
        </p:txBody>
      </p:sp>
      <p:pic>
        <p:nvPicPr>
          <p:cNvPr id="24" name="Picture 2" descr="Наклейка PNG - AVATAN PLUS">
            <a:extLst>
              <a:ext uri="{FF2B5EF4-FFF2-40B4-BE49-F238E27FC236}">
                <a16:creationId xmlns="" xmlns:a16="http://schemas.microsoft.com/office/drawing/2014/main" id="{6992D0D6-BADE-1D8B-8287-381412B6D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9"/>
          <a:stretch/>
        </p:blipFill>
        <p:spPr bwMode="auto">
          <a:xfrm>
            <a:off x="3325262" y="2640707"/>
            <a:ext cx="3393422" cy="96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Пирожки клипарт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BA798666-8117-5711-1E93-1FE0B706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6" b="100000" l="1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653" y="2706215"/>
            <a:ext cx="916757" cy="5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Пирожки клипарт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A7FC2BDE-1829-52AE-C7AC-61A7ED9C4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6" b="100000" l="1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392">
            <a:off x="4535592" y="2838738"/>
            <a:ext cx="916757" cy="5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Пирожки клипарт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2DF1F7AF-6B8F-7C47-639A-DDED6652E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6" b="100000" l="1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392">
            <a:off x="5364476" y="2651560"/>
            <a:ext cx="916757" cy="5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Наклейка PNG - AVATAN PLUS">
            <a:extLst>
              <a:ext uri="{FF2B5EF4-FFF2-40B4-BE49-F238E27FC236}">
                <a16:creationId xmlns="" xmlns:a16="http://schemas.microsoft.com/office/drawing/2014/main" id="{E8B0F7A6-0BFB-1E46-035C-FDC2A01663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9"/>
          <a:stretch/>
        </p:blipFill>
        <p:spPr bwMode="auto">
          <a:xfrm>
            <a:off x="7800132" y="2453504"/>
            <a:ext cx="1851390" cy="7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Наклейка PNG - AVATAN PLUS">
            <a:extLst>
              <a:ext uri="{FF2B5EF4-FFF2-40B4-BE49-F238E27FC236}">
                <a16:creationId xmlns="" xmlns:a16="http://schemas.microsoft.com/office/drawing/2014/main" id="{669E88FE-F017-541A-05E0-542B4900B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9"/>
          <a:stretch/>
        </p:blipFill>
        <p:spPr bwMode="auto">
          <a:xfrm>
            <a:off x="9661627" y="2808664"/>
            <a:ext cx="1851390" cy="5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Пирожки клипарт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571A6EEC-934A-F982-D4CF-5B01708D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6" b="100000" l="1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392">
            <a:off x="7879591" y="2405853"/>
            <a:ext cx="916757" cy="5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Пирожки клипарт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E6BB9413-0B05-D38E-7B47-6E93A2559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6" b="100000" l="1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392">
            <a:off x="8522630" y="2438562"/>
            <a:ext cx="916757" cy="5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Пирожки клипарт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90785147-0BEE-7F6E-9132-2D430150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6" b="100000" l="1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392">
            <a:off x="9748075" y="2651560"/>
            <a:ext cx="916757" cy="5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Пирожки клипарт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9AB6E440-3C02-0D3A-F37B-FF1971E67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6" b="100000" l="1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392">
            <a:off x="10521053" y="2651561"/>
            <a:ext cx="916757" cy="5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кутник: округлені кути 32">
            <a:extLst>
              <a:ext uri="{FF2B5EF4-FFF2-40B4-BE49-F238E27FC236}">
                <a16:creationId xmlns="" xmlns:a16="http://schemas.microsoft.com/office/drawing/2014/main" id="{265ACC0B-7980-A3E3-8C7C-9F2B3EAB2122}"/>
              </a:ext>
            </a:extLst>
          </p:cNvPr>
          <p:cNvSpPr/>
          <p:nvPr/>
        </p:nvSpPr>
        <p:spPr>
          <a:xfrm>
            <a:off x="9877362" y="3436240"/>
            <a:ext cx="1702434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&lt; 4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199288A-6762-3767-AA51-8A566FA554CC}"/>
              </a:ext>
            </a:extLst>
          </p:cNvPr>
          <p:cNvSpPr txBox="1"/>
          <p:nvPr/>
        </p:nvSpPr>
        <p:spPr>
          <a:xfrm>
            <a:off x="4765144" y="4528005"/>
            <a:ext cx="2661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Отже,</a:t>
            </a:r>
          </a:p>
        </p:txBody>
      </p:sp>
      <p:sp>
        <p:nvSpPr>
          <p:cNvPr id="42" name="Прямокутник: округлені кути 34">
            <a:extLst>
              <a:ext uri="{FF2B5EF4-FFF2-40B4-BE49-F238E27FC236}">
                <a16:creationId xmlns="" xmlns:a16="http://schemas.microsoft.com/office/drawing/2014/main" id="{BB7D731B-C626-AFA2-729A-6A68116A749B}"/>
              </a:ext>
            </a:extLst>
          </p:cNvPr>
          <p:cNvSpPr/>
          <p:nvPr/>
        </p:nvSpPr>
        <p:spPr>
          <a:xfrm>
            <a:off x="7395796" y="4524437"/>
            <a:ext cx="2268963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&lt; </a:t>
            </a:r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2 + 2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609454" y="5357837"/>
            <a:ext cx="1511041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Зліва - </a:t>
            </a:r>
            <a:r>
              <a:rPr lang="ru-RU" sz="3200" b="1" dirty="0" smtClean="0">
                <a:solidFill>
                  <a:srgbClr val="FF0000"/>
                </a:solidFill>
              </a:rPr>
              <a:t>число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8337968" y="5270113"/>
            <a:ext cx="3241827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Справа - числовий </a:t>
            </a:r>
            <a:r>
              <a:rPr lang="uk-UA" sz="3200" b="1" dirty="0">
                <a:solidFill>
                  <a:srgbClr val="FF0000"/>
                </a:solidFill>
              </a:rPr>
              <a:t>вираз</a:t>
            </a:r>
          </a:p>
        </p:txBody>
      </p:sp>
    </p:spTree>
    <p:extLst>
      <p:ext uri="{BB962C8B-B14F-4D97-AF65-F5344CB8AC3E}">
        <p14:creationId xmlns:p14="http://schemas.microsoft.com/office/powerpoint/2010/main" val="37031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40" grpId="0" animBg="1"/>
      <p:bldP spid="41" grpId="0"/>
      <p:bldP spid="42" grpId="0" animBg="1"/>
      <p:bldP spid="34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08570" y="477427"/>
            <a:ext cx="8732066" cy="7954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</a:t>
            </a:r>
            <a:r>
              <a:rPr lang="uk-UA" sz="3600" b="1" dirty="0" smtClean="0">
                <a:solidFill>
                  <a:schemeClr val="bg1"/>
                </a:solidFill>
              </a:rPr>
              <a:t>в зошиті в клітинку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202091" y="1361341"/>
            <a:ext cx="3682854" cy="5530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Порівняй число і вираз.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0" y="2784050"/>
            <a:ext cx="1595956" cy="35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2755679" y="2143912"/>
            <a:ext cx="2279639" cy="689229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 smtClean="0">
                <a:solidFill>
                  <a:srgbClr val="7030A0"/>
                </a:solidFill>
              </a:rPr>
              <a:t>4     5 </a:t>
            </a:r>
            <a:r>
              <a:rPr lang="ru-RU" sz="3600" dirty="0">
                <a:solidFill>
                  <a:srgbClr val="7030A0"/>
                </a:solidFill>
              </a:rPr>
              <a:t>+ 1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10497484" y="1727649"/>
            <a:ext cx="1729709" cy="2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1507" y="2213562"/>
            <a:ext cx="414888" cy="50800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2742928" y="3011577"/>
            <a:ext cx="2292390" cy="646024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 smtClean="0">
                <a:solidFill>
                  <a:srgbClr val="7030A0"/>
                </a:solidFill>
              </a:rPr>
              <a:t>5     8 </a:t>
            </a:r>
            <a:r>
              <a:rPr lang="ru-RU" sz="3600" dirty="0">
                <a:solidFill>
                  <a:srgbClr val="7030A0"/>
                </a:solidFill>
              </a:rPr>
              <a:t>– </a:t>
            </a:r>
            <a:r>
              <a:rPr lang="ru-RU" sz="3600" dirty="0" smtClean="0">
                <a:solidFill>
                  <a:srgbClr val="7030A0"/>
                </a:solidFill>
              </a:rPr>
              <a:t>7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3833" y="3078259"/>
            <a:ext cx="414888" cy="50800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2755679" y="3840845"/>
            <a:ext cx="2279639" cy="654803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 smtClean="0">
                <a:solidFill>
                  <a:srgbClr val="7030A0"/>
                </a:solidFill>
              </a:rPr>
              <a:t>5 + 4      6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45898" y="3888611"/>
            <a:ext cx="414888" cy="50800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2755679" y="4722699"/>
            <a:ext cx="2279639" cy="616486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 smtClean="0">
                <a:solidFill>
                  <a:srgbClr val="7030A0"/>
                </a:solidFill>
              </a:rPr>
              <a:t>6 - 3     4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8864" y="4756539"/>
            <a:ext cx="414888" cy="50800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3342729" y="2209052"/>
            <a:ext cx="414888" cy="584775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2395" y="191443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45898" y="2653356"/>
            <a:ext cx="28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3011" y="3547039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79640" y="4369688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62395" y="3876092"/>
            <a:ext cx="414888" cy="584775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1507" y="3048210"/>
            <a:ext cx="414888" cy="584775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3703" y="4741319"/>
            <a:ext cx="414888" cy="584775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6193" y="2143912"/>
            <a:ext cx="2279639" cy="689229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 smtClean="0">
                <a:solidFill>
                  <a:srgbClr val="7030A0"/>
                </a:solidFill>
              </a:rPr>
              <a:t>4 + _ = 10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3442" y="3011577"/>
            <a:ext cx="2292390" cy="646024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 smtClean="0">
                <a:solidFill>
                  <a:srgbClr val="7030A0"/>
                </a:solidFill>
              </a:rPr>
              <a:t>8 </a:t>
            </a:r>
            <a:r>
              <a:rPr lang="ru-RU" sz="3600" dirty="0">
                <a:solidFill>
                  <a:srgbClr val="7030A0"/>
                </a:solidFill>
              </a:rPr>
              <a:t>– </a:t>
            </a:r>
            <a:r>
              <a:rPr lang="ru-RU" sz="3600" dirty="0" smtClean="0">
                <a:solidFill>
                  <a:srgbClr val="7030A0"/>
                </a:solidFill>
              </a:rPr>
              <a:t>_ = 3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13442" y="3840845"/>
            <a:ext cx="2279639" cy="654803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 smtClean="0">
                <a:solidFill>
                  <a:srgbClr val="7030A0"/>
                </a:solidFill>
              </a:rPr>
              <a:t>_ + 5 =  6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6193" y="4722699"/>
            <a:ext cx="2279639" cy="616486"/>
          </a:xfrm>
          <a:prstGeom prst="roundRect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600" dirty="0" smtClean="0">
                <a:solidFill>
                  <a:srgbClr val="7030A0"/>
                </a:solidFill>
              </a:rPr>
              <a:t>9 – _ = 7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7808" y="207523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91624" y="297652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92954" y="3819445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1623" y="4657251"/>
            <a:ext cx="32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13442" y="1361341"/>
            <a:ext cx="3682854" cy="55309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rgbClr val="7030A0"/>
                </a:solidFill>
              </a:rPr>
              <a:t>Встав число у «віконце».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9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/>
      <p:bldP spid="23" grpId="0"/>
      <p:bldP spid="25" grpId="0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820272" y="4447921"/>
            <a:ext cx="3484620" cy="122669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4212583" y="4447921"/>
            <a:ext cx="3484620" cy="1226694"/>
          </a:xfrm>
          <a:prstGeom prst="rect">
            <a:avLst/>
          </a:prstGeom>
        </p:spPr>
      </p:pic>
      <p:sp useBgFill="1">
        <p:nvSpPr>
          <p:cNvPr id="9" name="TextBox 8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1">
            <a:extLst>
              <a:ext uri="{FF2B5EF4-FFF2-40B4-BE49-F238E27FC236}">
                <a16:creationId xmlns:a16="http://schemas.microsoft.com/office/drawing/2014/main" xmlns="" id="{32BC328D-661B-34F1-AB74-583A76F94E62}"/>
              </a:ext>
            </a:extLst>
          </p:cNvPr>
          <p:cNvSpPr/>
          <p:nvPr/>
        </p:nvSpPr>
        <p:spPr>
          <a:xfrm>
            <a:off x="1241858" y="388315"/>
            <a:ext cx="9818914" cy="7801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Розв’язування задачі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Стрілка: вправо 20">
            <a:extLst>
              <a:ext uri="{FF2B5EF4-FFF2-40B4-BE49-F238E27FC236}">
                <a16:creationId xmlns:a16="http://schemas.microsoft.com/office/drawing/2014/main" xmlns="" id="{E08D5E68-12FE-E5CA-CAAF-E2DAEFB66D1F}"/>
              </a:ext>
            </a:extLst>
          </p:cNvPr>
          <p:cNvSpPr/>
          <p:nvPr/>
        </p:nvSpPr>
        <p:spPr>
          <a:xfrm>
            <a:off x="4468837" y="1522013"/>
            <a:ext cx="2367693" cy="12220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Умова</a:t>
            </a:r>
            <a:endParaRPr lang="x-none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7036605" y="1625295"/>
            <a:ext cx="4613528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У </a:t>
            </a:r>
            <a:r>
              <a:rPr lang="ru-RU" sz="2400" b="1" dirty="0" err="1">
                <a:solidFill>
                  <a:schemeClr val="bg1"/>
                </a:solidFill>
              </a:rPr>
              <a:t>змаганнях</a:t>
            </a:r>
            <a:r>
              <a:rPr lang="ru-RU" sz="2400" b="1" dirty="0">
                <a:solidFill>
                  <a:schemeClr val="bg1"/>
                </a:solidFill>
              </a:rPr>
              <a:t> брали участь 5 </a:t>
            </a:r>
            <a:r>
              <a:rPr lang="ru-RU" sz="2400" b="1" dirty="0" err="1">
                <a:solidFill>
                  <a:schemeClr val="bg1"/>
                </a:solidFill>
              </a:rPr>
              <a:t>лижників</a:t>
            </a:r>
            <a:r>
              <a:rPr lang="ru-RU" sz="2400" b="1" dirty="0">
                <a:solidFill>
                  <a:schemeClr val="bg1"/>
                </a:solidFill>
              </a:rPr>
              <a:t> і 4 </a:t>
            </a:r>
            <a:r>
              <a:rPr lang="ru-RU" sz="2400" b="1" dirty="0" err="1">
                <a:solidFill>
                  <a:schemeClr val="bg1"/>
                </a:solidFill>
              </a:rPr>
              <a:t>ковзанярки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2" name="Стрілка: вправо 23">
            <a:extLst>
              <a:ext uri="{FF2B5EF4-FFF2-40B4-BE49-F238E27FC236}">
                <a16:creationId xmlns:a16="http://schemas.microsoft.com/office/drawing/2014/main" xmlns="" id="{970A108E-8B17-8CEC-6350-2EA75F9A46DF}"/>
              </a:ext>
            </a:extLst>
          </p:cNvPr>
          <p:cNvSpPr/>
          <p:nvPr/>
        </p:nvSpPr>
        <p:spPr>
          <a:xfrm>
            <a:off x="4468837" y="2828040"/>
            <a:ext cx="2367693" cy="122206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Запитання</a:t>
            </a:r>
            <a:endParaRPr lang="x-none" sz="32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243572" y="2913693"/>
            <a:ext cx="38172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Скільки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всього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дітей</a:t>
            </a:r>
            <a:r>
              <a:rPr lang="ru-RU" sz="2400" b="1" dirty="0">
                <a:solidFill>
                  <a:schemeClr val="bg1"/>
                </a:solidFill>
              </a:rPr>
              <a:t> брало участь у </a:t>
            </a:r>
            <a:r>
              <a:rPr lang="ru-RU" sz="2400" b="1" dirty="0" err="1">
                <a:solidFill>
                  <a:schemeClr val="bg1"/>
                </a:solidFill>
              </a:rPr>
              <a:t>змаганнях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D8710D8-DDF4-097E-91CF-FBA1E34CB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7601059" y="4444944"/>
            <a:ext cx="3484620" cy="122669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0F89FB2-15B0-1DF7-AE90-26DBBD7F8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361119" y="4991550"/>
            <a:ext cx="336084" cy="22062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B0A2E56-525F-6767-9B19-0337D2A0D73A}"/>
              </a:ext>
            </a:extLst>
          </p:cNvPr>
          <p:cNvSpPr txBox="1"/>
          <p:nvPr/>
        </p:nvSpPr>
        <p:spPr>
          <a:xfrm>
            <a:off x="1074410" y="5841087"/>
            <a:ext cx="488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b="1" dirty="0" smtClean="0">
                <a:solidFill>
                  <a:srgbClr val="7030A0"/>
                </a:solidFill>
              </a:rPr>
              <a:t>9 дітей всього.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59468" y="4750306"/>
            <a:ext cx="1374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chemeClr val="tx2">
                    <a:lumMod val="50000"/>
                  </a:schemeClr>
                </a:solidFill>
              </a:rPr>
              <a:t>(     .)</a:t>
            </a:r>
            <a:endParaRPr lang="ru-RU" sz="3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04945" y="5295091"/>
            <a:ext cx="3365026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40AF2373-8890-B9BC-6AA8-1BDA5A3F07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499966" y="5179918"/>
            <a:ext cx="424330" cy="686891"/>
          </a:xfrm>
          <a:prstGeom prst="rect">
            <a:avLst/>
          </a:prstGeom>
        </p:spPr>
      </p:pic>
      <p:sp>
        <p:nvSpPr>
          <p:cNvPr id="5" name="Дуга 4"/>
          <p:cNvSpPr/>
          <p:nvPr/>
        </p:nvSpPr>
        <p:spPr>
          <a:xfrm rot="18066296">
            <a:off x="1966492" y="3954374"/>
            <a:ext cx="3586738" cy="5753565"/>
          </a:xfrm>
          <a:prstGeom prst="arc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6982" y="3897381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141812" y="5135801"/>
            <a:ext cx="10886" cy="27834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53D282F1-3B59-4953-0E40-C0365013FB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704365" y="5066195"/>
            <a:ext cx="42433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5A8069D7-B0C5-F017-0804-BB0A322BBE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938065" y="4750306"/>
            <a:ext cx="424330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5F05D234-4C72-C9C0-F6B2-EB1806A0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470110" y="4983441"/>
            <a:ext cx="429443" cy="28190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25DA9C10-C655-ED40-438C-4D78D1B7EB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7741389" y="4750305"/>
            <a:ext cx="387602" cy="68689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53D282F1-3B59-4953-0E40-C0365013FB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179067" y="4685350"/>
            <a:ext cx="424330" cy="686891"/>
          </a:xfrm>
          <a:prstGeom prst="rect">
            <a:avLst/>
          </a:prstGeom>
        </p:spPr>
      </p:pic>
      <p:pic>
        <p:nvPicPr>
          <p:cNvPr id="7" name="Picture 4" descr="Картинки для дітей на тему » Зима і зимові забави «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 r="439"/>
          <a:stretch/>
        </p:blipFill>
        <p:spPr bwMode="auto">
          <a:xfrm>
            <a:off x="405362" y="1272780"/>
            <a:ext cx="1596663" cy="172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ікополь. Дитячий садок № 8 &quot;Промінь&quot; - Сторінка фізінструктор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11353" r="-3761" b="7801"/>
          <a:stretch/>
        </p:blipFill>
        <p:spPr bwMode="auto">
          <a:xfrm>
            <a:off x="1710288" y="2066472"/>
            <a:ext cx="2571750" cy="14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0889298-8615-48FC-8100-A6EE4CFAEC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8311476" y="4942472"/>
            <a:ext cx="528344" cy="64575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0889298-8615-48FC-8100-A6EE4CFAEC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1916530" y="5372241"/>
            <a:ext cx="528344" cy="64575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A0889298-8615-48FC-8100-A6EE4CFAEC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712131" y="5372241"/>
            <a:ext cx="528344" cy="64575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A0889298-8615-48FC-8100-A6EE4CFAEC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2574720" y="4142843"/>
            <a:ext cx="528344" cy="6457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24831" y="5190221"/>
            <a:ext cx="288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160461" y="5189537"/>
            <a:ext cx="288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958633" y="4020492"/>
            <a:ext cx="2888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628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33" grpId="0"/>
      <p:bldP spid="2" grpId="0"/>
      <p:bldP spid="5" grpId="0" animBg="1"/>
      <p:bldP spid="6" grpId="0"/>
      <p:bldP spid="10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8402</TotalTime>
  <Words>492</Words>
  <Application>Microsoft Office PowerPoint</Application>
  <PresentationFormat>Произвольный</PresentationFormat>
  <Paragraphs>146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921</cp:revision>
  <dcterms:created xsi:type="dcterms:W3CDTF">2018-01-05T16:38:53Z</dcterms:created>
  <dcterms:modified xsi:type="dcterms:W3CDTF">2023-12-17T22:22:17Z</dcterms:modified>
</cp:coreProperties>
</file>