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9" r:id="rId3"/>
    <p:sldId id="1634" r:id="rId4"/>
    <p:sldId id="1606" r:id="rId5"/>
    <p:sldId id="1644" r:id="rId6"/>
    <p:sldId id="1676" r:id="rId7"/>
    <p:sldId id="1678" r:id="rId8"/>
    <p:sldId id="1677" r:id="rId9"/>
    <p:sldId id="1666" r:id="rId10"/>
    <p:sldId id="1655" r:id="rId11"/>
    <p:sldId id="1672" r:id="rId12"/>
    <p:sldId id="1577" r:id="rId13"/>
    <p:sldId id="1648" r:id="rId14"/>
    <p:sldId id="1674" r:id="rId15"/>
    <p:sldId id="1681" r:id="rId16"/>
    <p:sldId id="1645" r:id="rId17"/>
    <p:sldId id="1680" r:id="rId18"/>
    <p:sldId id="1519" r:id="rId19"/>
    <p:sldId id="16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9FF"/>
    <a:srgbClr val="FFB7FF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620272" y="4420454"/>
            <a:ext cx="8925018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Додавання і віднімання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чисел </a:t>
            </a:r>
            <a:r>
              <a:rPr lang="uk-UA" sz="4800" b="1" dirty="0">
                <a:solidFill>
                  <a:schemeClr val="bg1"/>
                </a:solidFill>
              </a:rPr>
              <a:t>8 і 9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345FCA-425B-5A49-6539-83FB718D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41" y="1031792"/>
            <a:ext cx="3390759" cy="317053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9" name="Прямокутник 16">
            <a:extLst>
              <a:ext uri="{FF2B5EF4-FFF2-40B4-BE49-F238E27FC236}">
                <a16:creationId xmlns:a16="http://schemas.microsoft.com/office/drawing/2014/main" xmlns="" id="{CD7397E8-8656-DDCC-D1F0-26A04B42E34D}"/>
              </a:ext>
            </a:extLst>
          </p:cNvPr>
          <p:cNvSpPr/>
          <p:nvPr/>
        </p:nvSpPr>
        <p:spPr>
          <a:xfrm>
            <a:off x="2559474" y="1589707"/>
            <a:ext cx="1350924" cy="1032296"/>
          </a:xfrm>
          <a:prstGeom prst="rect">
            <a:avLst/>
          </a:prstGeom>
          <a:solidFill>
            <a:srgbClr val="189E8F"/>
          </a:solidFill>
          <a:ln>
            <a:solidFill>
              <a:srgbClr val="189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5805E1F-5A7E-2E71-8CCC-E503BC82BF25}"/>
              </a:ext>
            </a:extLst>
          </p:cNvPr>
          <p:cNvSpPr txBox="1"/>
          <p:nvPr/>
        </p:nvSpPr>
        <p:spPr>
          <a:xfrm>
            <a:off x="2393011" y="1329895"/>
            <a:ext cx="185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C4F9CA-6B42-97ED-163A-3C46F7D3B28F}"/>
              </a:ext>
            </a:extLst>
          </p:cNvPr>
          <p:cNvSpPr txBox="1"/>
          <p:nvPr/>
        </p:nvSpPr>
        <p:spPr>
          <a:xfrm>
            <a:off x="2559474" y="1730005"/>
            <a:ext cx="1160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+ 8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 –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257" y="1031792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17621" y="1306774"/>
            <a:ext cx="6702498" cy="461665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Які числа запише віслючок?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61625" y="1937926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57068" y="3273804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79796" y="3279207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 flipH="1">
            <a:off x="3798870" y="2811276"/>
            <a:ext cx="300863" cy="412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4560658" y="2823370"/>
            <a:ext cx="325051" cy="3976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07209" y="3114376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6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4221" y="3114376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3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66377" y="1942793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2326" y="3236102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41786" y="3236102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 flipH="1">
            <a:off x="7121009" y="2802350"/>
            <a:ext cx="314319" cy="3737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7880538" y="2815891"/>
            <a:ext cx="277566" cy="3510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71044" y="3076674"/>
            <a:ext cx="883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4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9316" y="3058639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5</a:t>
            </a:r>
            <a:endParaRPr lang="ru-RU" sz="6600" b="1" dirty="0">
              <a:solidFill>
                <a:srgbClr val="0066FF"/>
              </a:solidFill>
            </a:endParaRPr>
          </a:p>
        </p:txBody>
      </p:sp>
      <p:pic>
        <p:nvPicPr>
          <p:cNvPr id="32" name="Picture 2" descr="Пазл «Ослик Иа» - собирать пазл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" y="1537607"/>
            <a:ext cx="2648108" cy="31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Рисуем иконки, Часть I — Блокнот и Каранда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091" flipH="1">
            <a:off x="123824" y="3739012"/>
            <a:ext cx="1206607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ay Wagon Stock Photos And Images - 123R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32073" r="17523" b="26398"/>
          <a:stretch/>
        </p:blipFill>
        <p:spPr bwMode="auto">
          <a:xfrm>
            <a:off x="9127821" y="2376359"/>
            <a:ext cx="2950465" cy="17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37" y="4365054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51" y="4437466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59"/>
          <a:stretch/>
        </p:blipFill>
        <p:spPr bwMode="auto">
          <a:xfrm rot="239901">
            <a:off x="9352448" y="2043642"/>
            <a:ext cx="642436" cy="6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1"/>
          <a:stretch/>
        </p:blipFill>
        <p:spPr bwMode="auto">
          <a:xfrm rot="316846">
            <a:off x="9717589" y="1945408"/>
            <a:ext cx="893218" cy="7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678" b="15944"/>
          <a:stretch/>
        </p:blipFill>
        <p:spPr bwMode="auto">
          <a:xfrm>
            <a:off x="10501057" y="2083518"/>
            <a:ext cx="684010" cy="6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Урок 1 клас. Навчання грамоти (НУШ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8"/>
          <a:stretch/>
        </p:blipFill>
        <p:spPr bwMode="auto">
          <a:xfrm rot="253466">
            <a:off x="10188897" y="1998256"/>
            <a:ext cx="692013" cy="7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13" y="4839782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67" y="4868581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38" y="4363661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4" y="4363661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92" y="4363661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92" y="5085556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2" y="5085556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Урок 1 клас. Навчання грамоти (НУШ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54" y="5085556"/>
            <a:ext cx="692013" cy="9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46" y="4437466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46" y="5004709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2" y="5004709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01" y="4453430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64" y="4581798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16" y="4437466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21" y="4621760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71" y="4437466"/>
            <a:ext cx="830900" cy="8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15">
            <a:extLst>
              <a:ext uri="{FF2B5EF4-FFF2-40B4-BE49-F238E27FC236}">
                <a16:creationId xmlns:a16="http://schemas.microsoft.com/office/drawing/2014/main" xmlns="" id="{CF8ED5A9-140B-2015-5DEF-5A074CB6494F}"/>
              </a:ext>
            </a:extLst>
          </p:cNvPr>
          <p:cNvSpPr/>
          <p:nvPr/>
        </p:nvSpPr>
        <p:spPr>
          <a:xfrm>
            <a:off x="1802837" y="602803"/>
            <a:ext cx="8732066" cy="6504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 числа 9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9362" y="618014"/>
            <a:ext cx="9681919" cy="7351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600" b="1" dirty="0" smtClean="0">
                <a:solidFill>
                  <a:schemeClr val="bg1"/>
                </a:solidFill>
              </a:rPr>
              <a:t>діяльності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4434" y="3580078"/>
            <a:ext cx="1539376" cy="5807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Вісім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4636FE-AD63-8AFF-7BFF-3D0AFD01DA4E}"/>
              </a:ext>
            </a:extLst>
          </p:cNvPr>
          <p:cNvSpPr txBox="1"/>
          <p:nvPr/>
        </p:nvSpPr>
        <p:spPr>
          <a:xfrm>
            <a:off x="3237218" y="1617109"/>
            <a:ext cx="527380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Звірі тісто замісили,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Бубликів спекти хотіли.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Бублики по два зліпились,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за цифра утворилась.</a:t>
            </a:r>
          </a:p>
        </p:txBody>
      </p:sp>
      <p:pic>
        <p:nvPicPr>
          <p:cNvPr id="10" name="Picture 2" descr="Урок в 1 классе: цифра 8, число 8, презентация по математике, скачать  бесплатно">
            <a:extLst>
              <a:ext uri="{FF2B5EF4-FFF2-40B4-BE49-F238E27FC236}">
                <a16:creationId xmlns:a16="http://schemas.microsoft.com/office/drawing/2014/main" xmlns="" id="{50816C0D-EF2E-4895-6766-5496F50E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37" y="3580078"/>
            <a:ext cx="1443174" cy="27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9282" y="1617109"/>
            <a:ext cx="546207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 на уроці ми дізнаємося, яким чином легко і просто можна додавати і віднімати число 8 та число 9.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9362" y="612364"/>
            <a:ext cx="9681918" cy="7408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5" y="1842883"/>
            <a:ext cx="2044326" cy="45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686800" y="1891378"/>
            <a:ext cx="2569029" cy="39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36304" y="494528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Додавання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віднімання числа 8 і 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2641965" y="1386813"/>
            <a:ext cx="7834027" cy="1138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фігури в кожному рядку. Поясни, як утворені таблиці. Запам’ятай результати додавання і віднімання числа 8 і числа 9.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</a:t>
            </a:r>
            <a:r>
              <a:rPr lang="uk-UA" sz="2000" b="1" dirty="0">
                <a:solidFill>
                  <a:srgbClr val="7030A0"/>
                </a:solidFill>
              </a:rPr>
              <a:t>випадки додавання з тих, що є в таблиці, ти вже знаєш?</a:t>
            </a:r>
          </a:p>
        </p:txBody>
      </p:sp>
      <p:pic>
        <p:nvPicPr>
          <p:cNvPr id="34" name="Picture 10" descr="Шерман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E7E4F39D-C758-DB6B-65FE-7025F76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8" y="1628910"/>
            <a:ext cx="1859222" cy="4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кутник: округлені кути 1">
            <a:extLst>
              <a:ext uri="{FF2B5EF4-FFF2-40B4-BE49-F238E27FC236}">
                <a16:creationId xmlns:a16="http://schemas.microsoft.com/office/drawing/2014/main" xmlns="" id="{B6378199-8CBF-3742-A71D-2CADD57115C1}"/>
              </a:ext>
            </a:extLst>
          </p:cNvPr>
          <p:cNvSpPr/>
          <p:nvPr/>
        </p:nvSpPr>
        <p:spPr>
          <a:xfrm>
            <a:off x="9591173" y="3295110"/>
            <a:ext cx="1926454" cy="172697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AB8936-65B6-69F2-FE23-0A758BB769ED}"/>
              </a:ext>
            </a:extLst>
          </p:cNvPr>
          <p:cNvSpPr txBox="1"/>
          <p:nvPr/>
        </p:nvSpPr>
        <p:spPr>
          <a:xfrm>
            <a:off x="9750766" y="3619990"/>
            <a:ext cx="181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9 –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ямокутник: округлені кути 12">
            <a:extLst>
              <a:ext uri="{FF2B5EF4-FFF2-40B4-BE49-F238E27FC236}">
                <a16:creationId xmlns:a16="http://schemas.microsoft.com/office/drawing/2014/main" xmlns="" id="{B18CF70F-2856-5613-5705-3F7039924746}"/>
              </a:ext>
            </a:extLst>
          </p:cNvPr>
          <p:cNvSpPr/>
          <p:nvPr/>
        </p:nvSpPr>
        <p:spPr>
          <a:xfrm>
            <a:off x="7374370" y="3295110"/>
            <a:ext cx="1926454" cy="1699982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B5A737-786C-B1A0-AE67-BE755F08C93C}"/>
              </a:ext>
            </a:extLst>
          </p:cNvPr>
          <p:cNvSpPr txBox="1"/>
          <p:nvPr/>
        </p:nvSpPr>
        <p:spPr>
          <a:xfrm>
            <a:off x="7483961" y="3623554"/>
            <a:ext cx="1821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9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10</a:t>
            </a:r>
          </a:p>
        </p:txBody>
      </p:sp>
      <p:sp>
        <p:nvSpPr>
          <p:cNvPr id="43" name="Рівнобедрений трикутник 10">
            <a:extLst>
              <a:ext uri="{FF2B5EF4-FFF2-40B4-BE49-F238E27FC236}">
                <a16:creationId xmlns:a16="http://schemas.microsoft.com/office/drawing/2014/main" xmlns="" id="{EAC10FF3-0655-E275-85B8-EDFAC6436697}"/>
              </a:ext>
            </a:extLst>
          </p:cNvPr>
          <p:cNvSpPr/>
          <p:nvPr/>
        </p:nvSpPr>
        <p:spPr>
          <a:xfrm>
            <a:off x="6666770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Рівнобедрений трикутник 14">
            <a:extLst>
              <a:ext uri="{FF2B5EF4-FFF2-40B4-BE49-F238E27FC236}">
                <a16:creationId xmlns:a16="http://schemas.microsoft.com/office/drawing/2014/main" xmlns="" id="{A0269C13-E3CC-1FDA-F08D-55EB01DE1852}"/>
              </a:ext>
            </a:extLst>
          </p:cNvPr>
          <p:cNvSpPr/>
          <p:nvPr/>
        </p:nvSpPr>
        <p:spPr>
          <a:xfrm>
            <a:off x="6222528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Рівнобедрений трикутник 15">
            <a:extLst>
              <a:ext uri="{FF2B5EF4-FFF2-40B4-BE49-F238E27FC236}">
                <a16:creationId xmlns:a16="http://schemas.microsoft.com/office/drawing/2014/main" xmlns="" id="{1744C8F5-13A6-FEC9-8E46-208F9F5AA7BA}"/>
              </a:ext>
            </a:extLst>
          </p:cNvPr>
          <p:cNvSpPr/>
          <p:nvPr/>
        </p:nvSpPr>
        <p:spPr>
          <a:xfrm>
            <a:off x="5778286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Рівнобедрений трикутник 16">
            <a:extLst>
              <a:ext uri="{FF2B5EF4-FFF2-40B4-BE49-F238E27FC236}">
                <a16:creationId xmlns:a16="http://schemas.microsoft.com/office/drawing/2014/main" xmlns="" id="{1697C234-FC80-3C4B-091B-190823DF2741}"/>
              </a:ext>
            </a:extLst>
          </p:cNvPr>
          <p:cNvSpPr/>
          <p:nvPr/>
        </p:nvSpPr>
        <p:spPr>
          <a:xfrm>
            <a:off x="5348745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Рівнобедрений трикутник 17">
            <a:extLst>
              <a:ext uri="{FF2B5EF4-FFF2-40B4-BE49-F238E27FC236}">
                <a16:creationId xmlns:a16="http://schemas.microsoft.com/office/drawing/2014/main" xmlns="" id="{1946E45A-236C-13F5-D7AC-A99BCD605367}"/>
              </a:ext>
            </a:extLst>
          </p:cNvPr>
          <p:cNvSpPr/>
          <p:nvPr/>
        </p:nvSpPr>
        <p:spPr>
          <a:xfrm>
            <a:off x="4931494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Рівнобедрений трикутник 18">
            <a:extLst>
              <a:ext uri="{FF2B5EF4-FFF2-40B4-BE49-F238E27FC236}">
                <a16:creationId xmlns:a16="http://schemas.microsoft.com/office/drawing/2014/main" xmlns="" id="{7E27B146-073E-D3FD-9A44-4A89CA63B2CA}"/>
              </a:ext>
            </a:extLst>
          </p:cNvPr>
          <p:cNvSpPr/>
          <p:nvPr/>
        </p:nvSpPr>
        <p:spPr>
          <a:xfrm>
            <a:off x="4500747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Рівнобедрений трикутник 19">
            <a:extLst>
              <a:ext uri="{FF2B5EF4-FFF2-40B4-BE49-F238E27FC236}">
                <a16:creationId xmlns:a16="http://schemas.microsoft.com/office/drawing/2014/main" xmlns="" id="{C629307D-59EB-3E4F-B19E-66551F1BA558}"/>
              </a:ext>
            </a:extLst>
          </p:cNvPr>
          <p:cNvSpPr/>
          <p:nvPr/>
        </p:nvSpPr>
        <p:spPr>
          <a:xfrm>
            <a:off x="4057108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Рівнобедрений трикутник 20">
            <a:extLst>
              <a:ext uri="{FF2B5EF4-FFF2-40B4-BE49-F238E27FC236}">
                <a16:creationId xmlns:a16="http://schemas.microsoft.com/office/drawing/2014/main" xmlns="" id="{701E3621-00AF-8544-B43D-A64B1353899B}"/>
              </a:ext>
            </a:extLst>
          </p:cNvPr>
          <p:cNvSpPr/>
          <p:nvPr/>
        </p:nvSpPr>
        <p:spPr>
          <a:xfrm>
            <a:off x="3612866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Рівнобедрений трикутник 21">
            <a:extLst>
              <a:ext uri="{FF2B5EF4-FFF2-40B4-BE49-F238E27FC236}">
                <a16:creationId xmlns:a16="http://schemas.microsoft.com/office/drawing/2014/main" xmlns="" id="{EBF07215-4C2F-9EBF-3F7B-3032DB785596}"/>
              </a:ext>
            </a:extLst>
          </p:cNvPr>
          <p:cNvSpPr/>
          <p:nvPr/>
        </p:nvSpPr>
        <p:spPr>
          <a:xfrm>
            <a:off x="3168624" y="582164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Рівнобедрений трикутник 22">
            <a:extLst>
              <a:ext uri="{FF2B5EF4-FFF2-40B4-BE49-F238E27FC236}">
                <a16:creationId xmlns:a16="http://schemas.microsoft.com/office/drawing/2014/main" xmlns="" id="{FC214865-33F4-111D-7AF2-BFCE999492C1}"/>
              </a:ext>
            </a:extLst>
          </p:cNvPr>
          <p:cNvSpPr/>
          <p:nvPr/>
        </p:nvSpPr>
        <p:spPr>
          <a:xfrm>
            <a:off x="2739083" y="5821640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Рівнобедрений трикутник 81">
            <a:extLst>
              <a:ext uri="{FF2B5EF4-FFF2-40B4-BE49-F238E27FC236}">
                <a16:creationId xmlns:a16="http://schemas.microsoft.com/office/drawing/2014/main" xmlns="" id="{54698CF4-A77F-2F57-FD48-4E4193200ADE}"/>
              </a:ext>
            </a:extLst>
          </p:cNvPr>
          <p:cNvSpPr/>
          <p:nvPr/>
        </p:nvSpPr>
        <p:spPr>
          <a:xfrm>
            <a:off x="6666770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Рівнобедрений трикутник 82">
            <a:extLst>
              <a:ext uri="{FF2B5EF4-FFF2-40B4-BE49-F238E27FC236}">
                <a16:creationId xmlns:a16="http://schemas.microsoft.com/office/drawing/2014/main" xmlns="" id="{B03CB94B-0E50-649F-6B9E-3FD25845AA83}"/>
              </a:ext>
            </a:extLst>
          </p:cNvPr>
          <p:cNvSpPr/>
          <p:nvPr/>
        </p:nvSpPr>
        <p:spPr>
          <a:xfrm>
            <a:off x="6222528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Рівнобедрений трикутник 83">
            <a:extLst>
              <a:ext uri="{FF2B5EF4-FFF2-40B4-BE49-F238E27FC236}">
                <a16:creationId xmlns:a16="http://schemas.microsoft.com/office/drawing/2014/main" xmlns="" id="{1562D578-CC99-0E12-1251-5DE3B95803B0}"/>
              </a:ext>
            </a:extLst>
          </p:cNvPr>
          <p:cNvSpPr/>
          <p:nvPr/>
        </p:nvSpPr>
        <p:spPr>
          <a:xfrm>
            <a:off x="5778286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Рівнобедрений трикутник 84">
            <a:extLst>
              <a:ext uri="{FF2B5EF4-FFF2-40B4-BE49-F238E27FC236}">
                <a16:creationId xmlns:a16="http://schemas.microsoft.com/office/drawing/2014/main" xmlns="" id="{F1958AB9-5BAA-D613-BBCB-079EF70862AE}"/>
              </a:ext>
            </a:extLst>
          </p:cNvPr>
          <p:cNvSpPr/>
          <p:nvPr/>
        </p:nvSpPr>
        <p:spPr>
          <a:xfrm>
            <a:off x="5348745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Рівнобедрений трикутник 85">
            <a:extLst>
              <a:ext uri="{FF2B5EF4-FFF2-40B4-BE49-F238E27FC236}">
                <a16:creationId xmlns:a16="http://schemas.microsoft.com/office/drawing/2014/main" xmlns="" id="{5B2FDB35-C06C-E2CF-6964-544EDF1B8EED}"/>
              </a:ext>
            </a:extLst>
          </p:cNvPr>
          <p:cNvSpPr/>
          <p:nvPr/>
        </p:nvSpPr>
        <p:spPr>
          <a:xfrm>
            <a:off x="4931494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Рівнобедрений трикутник 86">
            <a:extLst>
              <a:ext uri="{FF2B5EF4-FFF2-40B4-BE49-F238E27FC236}">
                <a16:creationId xmlns:a16="http://schemas.microsoft.com/office/drawing/2014/main" xmlns="" id="{9C935A62-6F0C-EDDC-0E3C-D3F4527A11E2}"/>
              </a:ext>
            </a:extLst>
          </p:cNvPr>
          <p:cNvSpPr/>
          <p:nvPr/>
        </p:nvSpPr>
        <p:spPr>
          <a:xfrm>
            <a:off x="4500747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Рівнобедрений трикутник 87">
            <a:extLst>
              <a:ext uri="{FF2B5EF4-FFF2-40B4-BE49-F238E27FC236}">
                <a16:creationId xmlns:a16="http://schemas.microsoft.com/office/drawing/2014/main" xmlns="" id="{26B3DAAF-9863-C4A0-9AD7-6A0171A13909}"/>
              </a:ext>
            </a:extLst>
          </p:cNvPr>
          <p:cNvSpPr/>
          <p:nvPr/>
        </p:nvSpPr>
        <p:spPr>
          <a:xfrm>
            <a:off x="4057108" y="419729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Рівнобедрений трикутник 88">
            <a:extLst>
              <a:ext uri="{FF2B5EF4-FFF2-40B4-BE49-F238E27FC236}">
                <a16:creationId xmlns:a16="http://schemas.microsoft.com/office/drawing/2014/main" xmlns="" id="{BC5258A3-E832-BD36-C375-1EAB1B94E838}"/>
              </a:ext>
            </a:extLst>
          </p:cNvPr>
          <p:cNvSpPr/>
          <p:nvPr/>
        </p:nvSpPr>
        <p:spPr>
          <a:xfrm>
            <a:off x="3612866" y="4197290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Рівнобедрений трикутник 89">
            <a:extLst>
              <a:ext uri="{FF2B5EF4-FFF2-40B4-BE49-F238E27FC236}">
                <a16:creationId xmlns:a16="http://schemas.microsoft.com/office/drawing/2014/main" xmlns="" id="{98717FCB-8DA3-D1C5-EBC9-07EF65789ED7}"/>
              </a:ext>
            </a:extLst>
          </p:cNvPr>
          <p:cNvSpPr/>
          <p:nvPr/>
        </p:nvSpPr>
        <p:spPr>
          <a:xfrm>
            <a:off x="3168624" y="4197290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Рівнобедрений трикутник 90">
            <a:extLst>
              <a:ext uri="{FF2B5EF4-FFF2-40B4-BE49-F238E27FC236}">
                <a16:creationId xmlns:a16="http://schemas.microsoft.com/office/drawing/2014/main" xmlns="" id="{2D6D8B03-79A2-B000-84DC-1A3BAD51E437}"/>
              </a:ext>
            </a:extLst>
          </p:cNvPr>
          <p:cNvSpPr/>
          <p:nvPr/>
        </p:nvSpPr>
        <p:spPr>
          <a:xfrm>
            <a:off x="6666770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Рівнобедрений трикутник 91">
            <a:extLst>
              <a:ext uri="{FF2B5EF4-FFF2-40B4-BE49-F238E27FC236}">
                <a16:creationId xmlns:a16="http://schemas.microsoft.com/office/drawing/2014/main" xmlns="" id="{97B24028-443B-7D3A-FCF0-EA5FED1AE17F}"/>
              </a:ext>
            </a:extLst>
          </p:cNvPr>
          <p:cNvSpPr/>
          <p:nvPr/>
        </p:nvSpPr>
        <p:spPr>
          <a:xfrm>
            <a:off x="6222528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Рівнобедрений трикутник 92">
            <a:extLst>
              <a:ext uri="{FF2B5EF4-FFF2-40B4-BE49-F238E27FC236}">
                <a16:creationId xmlns:a16="http://schemas.microsoft.com/office/drawing/2014/main" xmlns="" id="{BB1466F7-96C5-559C-4806-6D87EBF8DD6F}"/>
              </a:ext>
            </a:extLst>
          </p:cNvPr>
          <p:cNvSpPr/>
          <p:nvPr/>
        </p:nvSpPr>
        <p:spPr>
          <a:xfrm>
            <a:off x="5778286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Рівнобедрений трикутник 93">
            <a:extLst>
              <a:ext uri="{FF2B5EF4-FFF2-40B4-BE49-F238E27FC236}">
                <a16:creationId xmlns:a16="http://schemas.microsoft.com/office/drawing/2014/main" xmlns="" id="{E0EDFD7E-EC5D-0CFA-A46C-BFE7A79E9627}"/>
              </a:ext>
            </a:extLst>
          </p:cNvPr>
          <p:cNvSpPr/>
          <p:nvPr/>
        </p:nvSpPr>
        <p:spPr>
          <a:xfrm>
            <a:off x="5348745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Рівнобедрений трикутник 94">
            <a:extLst>
              <a:ext uri="{FF2B5EF4-FFF2-40B4-BE49-F238E27FC236}">
                <a16:creationId xmlns:a16="http://schemas.microsoft.com/office/drawing/2014/main" xmlns="" id="{40B6B94B-75DE-B04B-4A76-D61C25016660}"/>
              </a:ext>
            </a:extLst>
          </p:cNvPr>
          <p:cNvSpPr/>
          <p:nvPr/>
        </p:nvSpPr>
        <p:spPr>
          <a:xfrm>
            <a:off x="4931494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Рівнобедрений трикутник 95">
            <a:extLst>
              <a:ext uri="{FF2B5EF4-FFF2-40B4-BE49-F238E27FC236}">
                <a16:creationId xmlns:a16="http://schemas.microsoft.com/office/drawing/2014/main" xmlns="" id="{112F0E60-77DB-F314-5B4C-36C7AFD080FE}"/>
              </a:ext>
            </a:extLst>
          </p:cNvPr>
          <p:cNvSpPr/>
          <p:nvPr/>
        </p:nvSpPr>
        <p:spPr>
          <a:xfrm>
            <a:off x="4500747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Рівнобедрений трикутник 96">
            <a:extLst>
              <a:ext uri="{FF2B5EF4-FFF2-40B4-BE49-F238E27FC236}">
                <a16:creationId xmlns:a16="http://schemas.microsoft.com/office/drawing/2014/main" xmlns="" id="{2DE45297-9239-46F7-DEC2-ACCB617B2F07}"/>
              </a:ext>
            </a:extLst>
          </p:cNvPr>
          <p:cNvSpPr/>
          <p:nvPr/>
        </p:nvSpPr>
        <p:spPr>
          <a:xfrm>
            <a:off x="4057108" y="3719739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Рівнобедрений трикутник 97">
            <a:extLst>
              <a:ext uri="{FF2B5EF4-FFF2-40B4-BE49-F238E27FC236}">
                <a16:creationId xmlns:a16="http://schemas.microsoft.com/office/drawing/2014/main" xmlns="" id="{C81AE3AF-C926-BC53-2844-7B29C6A557CE}"/>
              </a:ext>
            </a:extLst>
          </p:cNvPr>
          <p:cNvSpPr/>
          <p:nvPr/>
        </p:nvSpPr>
        <p:spPr>
          <a:xfrm>
            <a:off x="3612866" y="3719739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: округлені кути 53">
            <a:extLst>
              <a:ext uri="{FF2B5EF4-FFF2-40B4-BE49-F238E27FC236}">
                <a16:creationId xmlns:a16="http://schemas.microsoft.com/office/drawing/2014/main" xmlns="" id="{C86BF053-DDF7-E744-A119-5C89A1F6B0E2}"/>
              </a:ext>
            </a:extLst>
          </p:cNvPr>
          <p:cNvSpPr/>
          <p:nvPr/>
        </p:nvSpPr>
        <p:spPr>
          <a:xfrm>
            <a:off x="9591173" y="5515139"/>
            <a:ext cx="1926454" cy="103447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46F1235-37F1-7869-BAD9-57363703002F}"/>
              </a:ext>
            </a:extLst>
          </p:cNvPr>
          <p:cNvSpPr txBox="1"/>
          <p:nvPr/>
        </p:nvSpPr>
        <p:spPr>
          <a:xfrm>
            <a:off x="9750766" y="5750271"/>
            <a:ext cx="18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Прямокутник: округлені кути 55">
            <a:extLst>
              <a:ext uri="{FF2B5EF4-FFF2-40B4-BE49-F238E27FC236}">
                <a16:creationId xmlns:a16="http://schemas.microsoft.com/office/drawing/2014/main" xmlns="" id="{F3BE7549-0C65-7232-2614-7572F8F5C45B}"/>
              </a:ext>
            </a:extLst>
          </p:cNvPr>
          <p:cNvSpPr/>
          <p:nvPr/>
        </p:nvSpPr>
        <p:spPr>
          <a:xfrm>
            <a:off x="7374370" y="5515139"/>
            <a:ext cx="1926454" cy="103447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EB0A3C1-5BFA-7C07-4357-4BF6B1341502}"/>
              </a:ext>
            </a:extLst>
          </p:cNvPr>
          <p:cNvSpPr txBox="1"/>
          <p:nvPr/>
        </p:nvSpPr>
        <p:spPr>
          <a:xfrm>
            <a:off x="7483961" y="5753835"/>
            <a:ext cx="182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10</a:t>
            </a:r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/>
      <p:bldP spid="84" grpId="0" animBg="1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03889" y="509551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Порівняй вирази в </a:t>
            </a:r>
            <a:r>
              <a:rPr lang="uk-UA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кожнму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стовпці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2" descr="Шерман и Пенни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3CCA8D96-18CB-7364-B9FF-CA4B241C1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" b="97556" l="49465" r="94861">
                        <a14:backgroundMark x1="56959" y1="50752" x2="56959" y2="50752"/>
                        <a14:backgroundMark x1="52034" y1="50376" x2="52034" y2="50376"/>
                        <a14:backgroundMark x1="59743" y1="50940" x2="59743" y2="50940"/>
                        <a14:backgroundMark x1="64240" y1="50376" x2="64240" y2="50376"/>
                        <a14:backgroundMark x1="67024" y1="50940" x2="67024" y2="5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7"/>
          <a:stretch/>
        </p:blipFill>
        <p:spPr bwMode="auto">
          <a:xfrm>
            <a:off x="1291553" y="2270957"/>
            <a:ext cx="1913010" cy="42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3A6126BD-B88F-EAC5-FD56-501F7E9C3790}"/>
              </a:ext>
            </a:extLst>
          </p:cNvPr>
          <p:cNvSpPr/>
          <p:nvPr/>
        </p:nvSpPr>
        <p:spPr>
          <a:xfrm>
            <a:off x="328752" y="1436649"/>
            <a:ext cx="2750273" cy="834308"/>
          </a:xfrm>
          <a:prstGeom prst="wedgeRoundRectCallout">
            <a:avLst>
              <a:gd name="adj1" fmla="val -3513"/>
              <a:gd name="adj2" fmla="val 169846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Обчисли.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B9C465-6B0C-157F-7A39-7192DC39C30F}"/>
              </a:ext>
            </a:extLst>
          </p:cNvPr>
          <p:cNvSpPr txBox="1"/>
          <p:nvPr/>
        </p:nvSpPr>
        <p:spPr>
          <a:xfrm>
            <a:off x="5092237" y="1331946"/>
            <a:ext cx="17725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9 + 1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A82C59-94EE-28D0-C45D-BF3458F82AE3}"/>
              </a:ext>
            </a:extLst>
          </p:cNvPr>
          <p:cNvSpPr txBox="1"/>
          <p:nvPr/>
        </p:nvSpPr>
        <p:spPr>
          <a:xfrm>
            <a:off x="5101250" y="1986682"/>
            <a:ext cx="17725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 + 9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9B3C19-9F83-BA64-F885-2F019A6AED88}"/>
              </a:ext>
            </a:extLst>
          </p:cNvPr>
          <p:cNvSpPr txBox="1"/>
          <p:nvPr/>
        </p:nvSpPr>
        <p:spPr>
          <a:xfrm>
            <a:off x="5049394" y="2616024"/>
            <a:ext cx="18134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 – 9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89E756-5681-9636-814E-9583AE82BA6E}"/>
              </a:ext>
            </a:extLst>
          </p:cNvPr>
          <p:cNvSpPr txBox="1"/>
          <p:nvPr/>
        </p:nvSpPr>
        <p:spPr>
          <a:xfrm>
            <a:off x="6831694" y="1331945"/>
            <a:ext cx="9844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A7E2D82-8F0F-3DA9-10A9-0C3DBF715C76}"/>
              </a:ext>
            </a:extLst>
          </p:cNvPr>
          <p:cNvSpPr txBox="1"/>
          <p:nvPr/>
        </p:nvSpPr>
        <p:spPr>
          <a:xfrm>
            <a:off x="6840709" y="1986682"/>
            <a:ext cx="984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6E79A9-1653-6CF2-276C-15974859CAF0}"/>
              </a:ext>
            </a:extLst>
          </p:cNvPr>
          <p:cNvSpPr txBox="1"/>
          <p:nvPr/>
        </p:nvSpPr>
        <p:spPr>
          <a:xfrm>
            <a:off x="6858259" y="2594502"/>
            <a:ext cx="9493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263A85-8EB4-B121-62F5-43BD177C58BB}"/>
              </a:ext>
            </a:extLst>
          </p:cNvPr>
          <p:cNvSpPr txBox="1"/>
          <p:nvPr/>
        </p:nvSpPr>
        <p:spPr>
          <a:xfrm>
            <a:off x="5058407" y="3259591"/>
            <a:ext cx="18134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 – 1 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CD3BA51-3743-AC52-AE9E-0F9B39E71940}"/>
              </a:ext>
            </a:extLst>
          </p:cNvPr>
          <p:cNvSpPr txBox="1"/>
          <p:nvPr/>
        </p:nvSpPr>
        <p:spPr>
          <a:xfrm>
            <a:off x="6845242" y="3240971"/>
            <a:ext cx="9448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C1AFDB-FDD2-6F6B-174F-DB49FE50E863}"/>
              </a:ext>
            </a:extLst>
          </p:cNvPr>
          <p:cNvSpPr txBox="1"/>
          <p:nvPr/>
        </p:nvSpPr>
        <p:spPr>
          <a:xfrm>
            <a:off x="8518607" y="1286266"/>
            <a:ext cx="17272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8 + 2 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EA83DE-5426-5659-804B-87B121753F44}"/>
              </a:ext>
            </a:extLst>
          </p:cNvPr>
          <p:cNvSpPr txBox="1"/>
          <p:nvPr/>
        </p:nvSpPr>
        <p:spPr>
          <a:xfrm>
            <a:off x="8527621" y="1941002"/>
            <a:ext cx="17272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2 + 8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CF972A-AEBC-4F2F-0810-A2511DC7AF96}"/>
              </a:ext>
            </a:extLst>
          </p:cNvPr>
          <p:cNvSpPr txBox="1"/>
          <p:nvPr/>
        </p:nvSpPr>
        <p:spPr>
          <a:xfrm>
            <a:off x="8484513" y="2577992"/>
            <a:ext cx="16772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 – 8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E2CB34D-DA9A-5FC5-AAF6-D312A80D636C}"/>
              </a:ext>
            </a:extLst>
          </p:cNvPr>
          <p:cNvSpPr txBox="1"/>
          <p:nvPr/>
        </p:nvSpPr>
        <p:spPr>
          <a:xfrm>
            <a:off x="10161784" y="1294671"/>
            <a:ext cx="9844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B16EFB-AE81-49E1-DD4C-152B00CFDE13}"/>
              </a:ext>
            </a:extLst>
          </p:cNvPr>
          <p:cNvSpPr txBox="1"/>
          <p:nvPr/>
        </p:nvSpPr>
        <p:spPr>
          <a:xfrm>
            <a:off x="10150512" y="1931661"/>
            <a:ext cx="985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505BA52-A677-1A75-608A-FEAFABC99981}"/>
              </a:ext>
            </a:extLst>
          </p:cNvPr>
          <p:cNvSpPr txBox="1"/>
          <p:nvPr/>
        </p:nvSpPr>
        <p:spPr>
          <a:xfrm>
            <a:off x="10161784" y="2568207"/>
            <a:ext cx="9986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5AC8AD-04F2-5EF8-0590-2292E809DE02}"/>
              </a:ext>
            </a:extLst>
          </p:cNvPr>
          <p:cNvSpPr txBox="1"/>
          <p:nvPr/>
        </p:nvSpPr>
        <p:spPr>
          <a:xfrm>
            <a:off x="8515865" y="3214538"/>
            <a:ext cx="18134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10 – 2 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8E55D-6237-290B-309A-6FC33A0BE6BF}"/>
              </a:ext>
            </a:extLst>
          </p:cNvPr>
          <p:cNvSpPr txBox="1"/>
          <p:nvPr/>
        </p:nvSpPr>
        <p:spPr>
          <a:xfrm>
            <a:off x="10202630" y="3224323"/>
            <a:ext cx="9577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DB9C465-6B0C-157F-7A39-7192DC39C30F}"/>
              </a:ext>
            </a:extLst>
          </p:cNvPr>
          <p:cNvSpPr txBox="1"/>
          <p:nvPr/>
        </p:nvSpPr>
        <p:spPr>
          <a:xfrm>
            <a:off x="3285598" y="3905922"/>
            <a:ext cx="17625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+ 1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A82C59-94EE-28D0-C45D-BF3458F82AE3}"/>
              </a:ext>
            </a:extLst>
          </p:cNvPr>
          <p:cNvSpPr txBox="1"/>
          <p:nvPr/>
        </p:nvSpPr>
        <p:spPr>
          <a:xfrm>
            <a:off x="3285598" y="4552253"/>
            <a:ext cx="17625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 +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9B3C19-9F83-BA64-F885-2F019A6AED88}"/>
              </a:ext>
            </a:extLst>
          </p:cNvPr>
          <p:cNvSpPr txBox="1"/>
          <p:nvPr/>
        </p:nvSpPr>
        <p:spPr>
          <a:xfrm>
            <a:off x="3262635" y="5198584"/>
            <a:ext cx="18032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9E756-5681-9636-814E-9583AE82BA6E}"/>
              </a:ext>
            </a:extLst>
          </p:cNvPr>
          <p:cNvSpPr txBox="1"/>
          <p:nvPr/>
        </p:nvSpPr>
        <p:spPr>
          <a:xfrm>
            <a:off x="5048134" y="3905921"/>
            <a:ext cx="8718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7E2D82-8F0F-3DA9-10A9-0C3DBF715C76}"/>
              </a:ext>
            </a:extLst>
          </p:cNvPr>
          <p:cNvSpPr txBox="1"/>
          <p:nvPr/>
        </p:nvSpPr>
        <p:spPr>
          <a:xfrm>
            <a:off x="5048134" y="4570082"/>
            <a:ext cx="8718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36E79A9-1653-6CF2-276C-15974859CAF0}"/>
              </a:ext>
            </a:extLst>
          </p:cNvPr>
          <p:cNvSpPr txBox="1"/>
          <p:nvPr/>
        </p:nvSpPr>
        <p:spPr>
          <a:xfrm>
            <a:off x="5048134" y="5198584"/>
            <a:ext cx="8407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6263A85-8EB4-B121-62F5-43BD177C58BB}"/>
              </a:ext>
            </a:extLst>
          </p:cNvPr>
          <p:cNvSpPr txBox="1"/>
          <p:nvPr/>
        </p:nvSpPr>
        <p:spPr>
          <a:xfrm>
            <a:off x="3262635" y="5844915"/>
            <a:ext cx="18032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– 1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CD3BA51-3743-AC52-AE9E-0F9B39E71940}"/>
              </a:ext>
            </a:extLst>
          </p:cNvPr>
          <p:cNvSpPr txBox="1"/>
          <p:nvPr/>
        </p:nvSpPr>
        <p:spPr>
          <a:xfrm>
            <a:off x="5048134" y="5857090"/>
            <a:ext cx="836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C1AFDB-FDD2-6F6B-174F-DB49FE50E863}"/>
              </a:ext>
            </a:extLst>
          </p:cNvPr>
          <p:cNvSpPr txBox="1"/>
          <p:nvPr/>
        </p:nvSpPr>
        <p:spPr>
          <a:xfrm>
            <a:off x="7317658" y="3846037"/>
            <a:ext cx="1717538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+ 2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EA83DE-5426-5659-804B-87B121753F44}"/>
              </a:ext>
            </a:extLst>
          </p:cNvPr>
          <p:cNvSpPr txBox="1"/>
          <p:nvPr/>
        </p:nvSpPr>
        <p:spPr>
          <a:xfrm>
            <a:off x="7317658" y="4492368"/>
            <a:ext cx="1717538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2 + </a:t>
            </a:r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4CF972A-AEBC-4F2F-0810-A2511DC7AF96}"/>
              </a:ext>
            </a:extLst>
          </p:cNvPr>
          <p:cNvSpPr txBox="1"/>
          <p:nvPr/>
        </p:nvSpPr>
        <p:spPr>
          <a:xfrm>
            <a:off x="7323932" y="5138699"/>
            <a:ext cx="1711263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E2CB34D-DA9A-5FC5-AAF6-D312A80D636C}"/>
              </a:ext>
            </a:extLst>
          </p:cNvPr>
          <p:cNvSpPr txBox="1"/>
          <p:nvPr/>
        </p:nvSpPr>
        <p:spPr>
          <a:xfrm>
            <a:off x="9015700" y="3844527"/>
            <a:ext cx="871866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B16EFB-AE81-49E1-DD4C-152B00CFDE13}"/>
              </a:ext>
            </a:extLst>
          </p:cNvPr>
          <p:cNvSpPr txBox="1"/>
          <p:nvPr/>
        </p:nvSpPr>
        <p:spPr>
          <a:xfrm>
            <a:off x="9029855" y="4490858"/>
            <a:ext cx="873169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505BA52-A677-1A75-608A-FEAFABC99981}"/>
              </a:ext>
            </a:extLst>
          </p:cNvPr>
          <p:cNvSpPr txBox="1"/>
          <p:nvPr/>
        </p:nvSpPr>
        <p:spPr>
          <a:xfrm>
            <a:off x="9035196" y="5137189"/>
            <a:ext cx="832873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95AC8AD-04F2-5EF8-0590-2292E809DE02}"/>
              </a:ext>
            </a:extLst>
          </p:cNvPr>
          <p:cNvSpPr txBox="1"/>
          <p:nvPr/>
        </p:nvSpPr>
        <p:spPr>
          <a:xfrm>
            <a:off x="7336705" y="5785030"/>
            <a:ext cx="1685715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– 2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B8E55D-6237-290B-309A-6FC33A0BE6BF}"/>
              </a:ext>
            </a:extLst>
          </p:cNvPr>
          <p:cNvSpPr txBox="1"/>
          <p:nvPr/>
        </p:nvSpPr>
        <p:spPr>
          <a:xfrm>
            <a:off x="9022420" y="5783520"/>
            <a:ext cx="848230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6" grpId="0" animBg="1"/>
      <p:bldP spid="41" grpId="0" animBg="1"/>
      <p:bldP spid="42" grpId="0" animBg="1"/>
      <p:bldP spid="43" grpId="0" animBg="1"/>
      <p:bldP spid="45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36501" y="2691818"/>
            <a:ext cx="3484620" cy="12266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44706" y="446111"/>
            <a:ext cx="10197669" cy="6642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Задача на знаходження різниці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4468837" y="1522013"/>
            <a:ext cx="2367693" cy="1222060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Умова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кутник: округлені кути 21">
            <a:extLst>
              <a:ext uri="{FF2B5EF4-FFF2-40B4-BE49-F238E27FC236}">
                <a16:creationId xmlns:a16="http://schemas.microsoft.com/office/drawing/2014/main" xmlns="" id="{D2B14CCB-F64B-7D48-BE85-9CB4D3B74EDF}"/>
              </a:ext>
            </a:extLst>
          </p:cNvPr>
          <p:cNvSpPr/>
          <p:nvPr/>
        </p:nvSpPr>
        <p:spPr>
          <a:xfrm>
            <a:off x="7083668" y="1547964"/>
            <a:ext cx="4163626" cy="1115166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225512" y="1582380"/>
            <a:ext cx="38797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</a:rPr>
              <a:t>На клумбі розквітло 9 тюльпанів. Для букета зрізали 5 із них.</a:t>
            </a:r>
          </a:p>
        </p:txBody>
      </p:sp>
      <p:sp>
        <p:nvSpPr>
          <p:cNvPr id="25" name="Стрілка: вправо 23">
            <a:extLst>
              <a:ext uri="{FF2B5EF4-FFF2-40B4-BE49-F238E27FC236}">
                <a16:creationId xmlns:a16="http://schemas.microsoft.com/office/drawing/2014/main" xmlns="" id="{970A108E-8B17-8CEC-6350-2EA75F9A46DF}"/>
              </a:ext>
            </a:extLst>
          </p:cNvPr>
          <p:cNvSpPr/>
          <p:nvPr/>
        </p:nvSpPr>
        <p:spPr>
          <a:xfrm>
            <a:off x="4468837" y="2828040"/>
            <a:ext cx="2367693" cy="122206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Запитання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кутник: округлені кути 24">
            <a:extLst>
              <a:ext uri="{FF2B5EF4-FFF2-40B4-BE49-F238E27FC236}">
                <a16:creationId xmlns:a16="http://schemas.microsoft.com/office/drawing/2014/main" xmlns="" id="{72AC620B-077D-173B-37C9-C434F09F7200}"/>
              </a:ext>
            </a:extLst>
          </p:cNvPr>
          <p:cNvSpPr/>
          <p:nvPr/>
        </p:nvSpPr>
        <p:spPr>
          <a:xfrm>
            <a:off x="7083668" y="2891294"/>
            <a:ext cx="4163626" cy="111516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132025" y="3054349"/>
            <a:ext cx="4066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</a:rPr>
              <a:t>Скільки тюльпанів залишилося квітнути на клумбі?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510436" y="4094502"/>
            <a:ext cx="3484620" cy="1226694"/>
          </a:xfrm>
          <a:prstGeom prst="rect">
            <a:avLst/>
          </a:prstGeom>
        </p:spPr>
      </p:pic>
      <p:sp>
        <p:nvSpPr>
          <p:cNvPr id="34" name="Прямокутник: округлені кути 27">
            <a:extLst>
              <a:ext uri="{FF2B5EF4-FFF2-40B4-BE49-F238E27FC236}">
                <a16:creationId xmlns:a16="http://schemas.microsoft.com/office/drawing/2014/main" xmlns="" id="{045934BF-6EBB-780D-FD58-936CB8D02114}"/>
              </a:ext>
            </a:extLst>
          </p:cNvPr>
          <p:cNvSpPr/>
          <p:nvPr/>
        </p:nvSpPr>
        <p:spPr>
          <a:xfrm>
            <a:off x="636500" y="4205866"/>
            <a:ext cx="3358555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0AF2373-8890-B9BC-6AA8-1BDA5A3F0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488890" y="4399173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195170" y="4697085"/>
            <a:ext cx="336084" cy="220623"/>
          </a:xfrm>
          <a:prstGeom prst="rect">
            <a:avLst/>
          </a:prstGeom>
        </p:spPr>
      </p:pic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510436" y="1796075"/>
            <a:ext cx="3799745" cy="2167063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94" y="4842250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813119" y="4164167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0A2E56-525F-6767-9B19-0337D2A0D73A}"/>
              </a:ext>
            </a:extLst>
          </p:cNvPr>
          <p:cNvSpPr txBox="1"/>
          <p:nvPr/>
        </p:nvSpPr>
        <p:spPr>
          <a:xfrm>
            <a:off x="1490180" y="5686992"/>
            <a:ext cx="68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Відповідь: 4 тюльпани залишилося.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AC8FA303-D3A7-CD5F-B0E1-BD7A6267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" y="1910143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BCEBAF18-6B2F-0D1D-0C94-92E53172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9" y="1889914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4B156EC4-65B7-8247-0FB4-AFA689E0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12" y="1889914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85114EBB-0447-4FCE-B7A2-25DBF259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67" y="1889914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B5137E8B-2AD2-2019-ECA2-828C6871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78" y="1910143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A93FA072-9706-157C-5032-78F90D61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16" y="1894149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DE9C19B-F6B9-8980-1B3C-D95A1BE0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42" y="1910143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E160ACC5-EBDA-285B-665C-0F3EEFD2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75" y="1910143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Тюльп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5BC6832E-4EF0-DADD-7960-3D1B1201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43" y="1910143"/>
            <a:ext cx="709066" cy="8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97E851C1-73D4-0578-D39A-0C4939D33E02}"/>
              </a:ext>
            </a:extLst>
          </p:cNvPr>
          <p:cNvSpPr/>
          <p:nvPr/>
        </p:nvSpPr>
        <p:spPr>
          <a:xfrm>
            <a:off x="736847" y="3248726"/>
            <a:ext cx="207859" cy="17655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72FD1E8A-6D34-6901-6298-16EF3F94E7CE}"/>
              </a:ext>
            </a:extLst>
          </p:cNvPr>
          <p:cNvSpPr/>
          <p:nvPr/>
        </p:nvSpPr>
        <p:spPr>
          <a:xfrm>
            <a:off x="1131457" y="3248726"/>
            <a:ext cx="207859" cy="17655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34894C0-F66D-42D2-180E-872780071E46}"/>
              </a:ext>
            </a:extLst>
          </p:cNvPr>
          <p:cNvSpPr/>
          <p:nvPr/>
        </p:nvSpPr>
        <p:spPr>
          <a:xfrm>
            <a:off x="1530738" y="3248726"/>
            <a:ext cx="207859" cy="17655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6BFBAAA7-EC17-F435-DF8E-7596CF6198FC}"/>
              </a:ext>
            </a:extLst>
          </p:cNvPr>
          <p:cNvSpPr/>
          <p:nvPr/>
        </p:nvSpPr>
        <p:spPr>
          <a:xfrm>
            <a:off x="1889113" y="3248726"/>
            <a:ext cx="207859" cy="17655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1B481249-0D34-91E0-D140-F4CFBB43CE8D}"/>
              </a:ext>
            </a:extLst>
          </p:cNvPr>
          <p:cNvSpPr/>
          <p:nvPr/>
        </p:nvSpPr>
        <p:spPr>
          <a:xfrm>
            <a:off x="2276555" y="3248726"/>
            <a:ext cx="207859" cy="176558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D9D8280-2EBC-2146-781B-63BABD510C4F}"/>
              </a:ext>
            </a:extLst>
          </p:cNvPr>
          <p:cNvSpPr/>
          <p:nvPr/>
        </p:nvSpPr>
        <p:spPr>
          <a:xfrm>
            <a:off x="2656819" y="3248726"/>
            <a:ext cx="207859" cy="176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DFD624A9-095F-B46A-93EE-D4D5089EB0B4}"/>
              </a:ext>
            </a:extLst>
          </p:cNvPr>
          <p:cNvSpPr/>
          <p:nvPr/>
        </p:nvSpPr>
        <p:spPr>
          <a:xfrm>
            <a:off x="3056100" y="3248726"/>
            <a:ext cx="207859" cy="176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B8255F23-96A3-229B-0A0D-3699AF623C59}"/>
              </a:ext>
            </a:extLst>
          </p:cNvPr>
          <p:cNvSpPr/>
          <p:nvPr/>
        </p:nvSpPr>
        <p:spPr>
          <a:xfrm>
            <a:off x="3414475" y="3248726"/>
            <a:ext cx="207859" cy="176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53636F1B-6E9B-3449-3F8F-BF0BF0655E08}"/>
              </a:ext>
            </a:extLst>
          </p:cNvPr>
          <p:cNvSpPr/>
          <p:nvPr/>
        </p:nvSpPr>
        <p:spPr>
          <a:xfrm>
            <a:off x="3801917" y="3248726"/>
            <a:ext cx="207859" cy="176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D36AB59F-2C79-380D-FB1F-4639BA1C5630}"/>
              </a:ext>
            </a:extLst>
          </p:cNvPr>
          <p:cNvSpPr/>
          <p:nvPr/>
        </p:nvSpPr>
        <p:spPr>
          <a:xfrm>
            <a:off x="495615" y="3002704"/>
            <a:ext cx="3895500" cy="66667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93281D48-4CF3-8576-543F-83E4986D311D}"/>
              </a:ext>
            </a:extLst>
          </p:cNvPr>
          <p:cNvSpPr/>
          <p:nvPr/>
        </p:nvSpPr>
        <p:spPr>
          <a:xfrm>
            <a:off x="2108539" y="3130679"/>
            <a:ext cx="2080885" cy="37749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1" name="Пряма сполучна лінія 8">
            <a:extLst>
              <a:ext uri="{FF2B5EF4-FFF2-40B4-BE49-F238E27FC236}">
                <a16:creationId xmlns:a16="http://schemas.microsoft.com/office/drawing/2014/main" xmlns="" id="{14CFEF4C-5CA9-5272-A9E6-0747330BA5C6}"/>
              </a:ext>
            </a:extLst>
          </p:cNvPr>
          <p:cNvCxnSpPr/>
          <p:nvPr/>
        </p:nvCxnSpPr>
        <p:spPr>
          <a:xfrm flipH="1">
            <a:off x="2725825" y="3240219"/>
            <a:ext cx="109568" cy="2086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55">
            <a:extLst>
              <a:ext uri="{FF2B5EF4-FFF2-40B4-BE49-F238E27FC236}">
                <a16:creationId xmlns:a16="http://schemas.microsoft.com/office/drawing/2014/main" xmlns="" id="{229A241C-CDFF-5D0B-AEFF-51D8B1B54940}"/>
              </a:ext>
            </a:extLst>
          </p:cNvPr>
          <p:cNvCxnSpPr/>
          <p:nvPr/>
        </p:nvCxnSpPr>
        <p:spPr>
          <a:xfrm flipH="1">
            <a:off x="3115570" y="3240219"/>
            <a:ext cx="109568" cy="2086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56">
            <a:extLst>
              <a:ext uri="{FF2B5EF4-FFF2-40B4-BE49-F238E27FC236}">
                <a16:creationId xmlns:a16="http://schemas.microsoft.com/office/drawing/2014/main" xmlns="" id="{C5794252-7A55-2367-431C-E121BEB1B116}"/>
              </a:ext>
            </a:extLst>
          </p:cNvPr>
          <p:cNvCxnSpPr/>
          <p:nvPr/>
        </p:nvCxnSpPr>
        <p:spPr>
          <a:xfrm flipH="1">
            <a:off x="3470285" y="3240219"/>
            <a:ext cx="109568" cy="2086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57">
            <a:extLst>
              <a:ext uri="{FF2B5EF4-FFF2-40B4-BE49-F238E27FC236}">
                <a16:creationId xmlns:a16="http://schemas.microsoft.com/office/drawing/2014/main" xmlns="" id="{19EC74A6-1B0F-5FB3-E454-8F2E03F64A6D}"/>
              </a:ext>
            </a:extLst>
          </p:cNvPr>
          <p:cNvCxnSpPr/>
          <p:nvPr/>
        </p:nvCxnSpPr>
        <p:spPr>
          <a:xfrm flipH="1">
            <a:off x="3835153" y="3240219"/>
            <a:ext cx="109568" cy="2086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EFD1659-98BC-3734-2BCD-0D62F4519992}"/>
              </a:ext>
            </a:extLst>
          </p:cNvPr>
          <p:cNvSpPr/>
          <p:nvPr/>
        </p:nvSpPr>
        <p:spPr>
          <a:xfrm>
            <a:off x="4189423" y="4157930"/>
            <a:ext cx="2750273" cy="1222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Це задача, у якій треба знайти різницю чисел.</a:t>
            </a:r>
          </a:p>
        </p:txBody>
      </p:sp>
      <p:sp>
        <p:nvSpPr>
          <p:cNvPr id="7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C21C29E-A9CE-109A-F887-758951D0078E}"/>
              </a:ext>
            </a:extLst>
          </p:cNvPr>
          <p:cNvSpPr/>
          <p:nvPr/>
        </p:nvSpPr>
        <p:spPr>
          <a:xfrm>
            <a:off x="7082380" y="4109634"/>
            <a:ext cx="3484620" cy="12775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Тюльпани можна позначити кружечками і закреслити стільки кружечків, скільки тюльпанів зрізали.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3ADA993-AC87-E620-50AC-AC17F043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58941" y="4417610"/>
            <a:ext cx="387602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53DD0E2-8DD5-BEBD-4DE7-F44A3E776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907" y="4632023"/>
            <a:ext cx="265014" cy="21824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B2EAC93C-337B-17DD-AB41-44992105C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740970" y="4350820"/>
            <a:ext cx="424330" cy="686891"/>
          </a:xfrm>
          <a:prstGeom prst="rect">
            <a:avLst/>
          </a:prstGeom>
        </p:spPr>
      </p:pic>
      <p:cxnSp>
        <p:nvCxnSpPr>
          <p:cNvPr id="80" name="Пряма сполучна лінія 63">
            <a:extLst>
              <a:ext uri="{FF2B5EF4-FFF2-40B4-BE49-F238E27FC236}">
                <a16:creationId xmlns:a16="http://schemas.microsoft.com/office/drawing/2014/main" xmlns="" id="{DD69DB09-BC9D-45B8-8868-FED5E1053F3D}"/>
              </a:ext>
            </a:extLst>
          </p:cNvPr>
          <p:cNvCxnSpPr>
            <a:cxnSpLocks/>
          </p:cNvCxnSpPr>
          <p:nvPr/>
        </p:nvCxnSpPr>
        <p:spPr>
          <a:xfrm flipH="1">
            <a:off x="2355525" y="3240219"/>
            <a:ext cx="109568" cy="2086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68948" y="4399173"/>
            <a:ext cx="129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ru-RU" sz="3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44034" y="1110343"/>
            <a:ext cx="5895662" cy="548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малюнок до </a:t>
            </a:r>
            <a:r>
              <a:rPr lang="uk-UA" sz="2400" b="1" dirty="0">
                <a:solidFill>
                  <a:srgbClr val="7030A0"/>
                </a:solidFill>
              </a:rPr>
              <a:t>задачі і </a:t>
            </a:r>
            <a:r>
              <a:rPr lang="uk-UA" sz="2400" b="1" dirty="0" err="1" smtClean="0">
                <a:solidFill>
                  <a:srgbClr val="7030A0"/>
                </a:solidFill>
              </a:rPr>
              <a:t>розв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uk-UA" sz="2400" b="1" dirty="0" err="1" smtClean="0">
                <a:solidFill>
                  <a:srgbClr val="7030A0"/>
                </a:solidFill>
              </a:rPr>
              <a:t>яжи</a:t>
            </a:r>
            <a:r>
              <a:rPr lang="uk-UA" sz="2400" b="1" dirty="0" smtClean="0">
                <a:solidFill>
                  <a:srgbClr val="7030A0"/>
                </a:solidFill>
              </a:rPr>
              <a:t> її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735" y="2588813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40" grpId="0"/>
      <p:bldP spid="75" grpId="0" animBg="1"/>
      <p:bldP spid="76" grpId="0" animBg="1"/>
      <p:bldP spid="5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523787" y="2019786"/>
            <a:ext cx="3484620" cy="12266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44706" y="446111"/>
            <a:ext cx="10197669" cy="6642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Задача на знаходження суми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4468837" y="1522013"/>
            <a:ext cx="2367693" cy="1222060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Умова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кутник: округлені кути 21">
            <a:extLst>
              <a:ext uri="{FF2B5EF4-FFF2-40B4-BE49-F238E27FC236}">
                <a16:creationId xmlns:a16="http://schemas.microsoft.com/office/drawing/2014/main" xmlns="" id="{D2B14CCB-F64B-7D48-BE85-9CB4D3B74EDF}"/>
              </a:ext>
            </a:extLst>
          </p:cNvPr>
          <p:cNvSpPr/>
          <p:nvPr/>
        </p:nvSpPr>
        <p:spPr>
          <a:xfrm>
            <a:off x="7083668" y="1547964"/>
            <a:ext cx="4163626" cy="1115166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225510" y="1527750"/>
            <a:ext cx="4119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Снігову фортецю будувало 6 </a:t>
            </a:r>
            <a:r>
              <a:rPr lang="uk-UA" sz="2400" b="1" dirty="0" err="1" smtClean="0">
                <a:solidFill>
                  <a:srgbClr val="7030A0"/>
                </a:solidFill>
              </a:rPr>
              <a:t>дівчаток</a:t>
            </a:r>
            <a:r>
              <a:rPr lang="uk-UA" sz="2400" b="1" dirty="0" smtClean="0">
                <a:solidFill>
                  <a:srgbClr val="7030A0"/>
                </a:solidFill>
              </a:rPr>
              <a:t>, </a:t>
            </a:r>
            <a:r>
              <a:rPr lang="uk-UA" sz="2400" b="1" dirty="0">
                <a:solidFill>
                  <a:srgbClr val="7030A0"/>
                </a:solidFill>
              </a:rPr>
              <a:t>а в сніжки гралося 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4 </a:t>
            </a:r>
            <a:r>
              <a:rPr lang="uk-UA" sz="2400" b="1" dirty="0" smtClean="0">
                <a:solidFill>
                  <a:srgbClr val="7030A0"/>
                </a:solidFill>
              </a:rPr>
              <a:t>хлопців.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5" name="Стрілка: вправо 23">
            <a:extLst>
              <a:ext uri="{FF2B5EF4-FFF2-40B4-BE49-F238E27FC236}">
                <a16:creationId xmlns:a16="http://schemas.microsoft.com/office/drawing/2014/main" xmlns="" id="{970A108E-8B17-8CEC-6350-2EA75F9A46DF}"/>
              </a:ext>
            </a:extLst>
          </p:cNvPr>
          <p:cNvSpPr/>
          <p:nvPr/>
        </p:nvSpPr>
        <p:spPr>
          <a:xfrm>
            <a:off x="4468837" y="2828040"/>
            <a:ext cx="2367693" cy="122206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Запитання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кутник: округлені кути 24">
            <a:extLst>
              <a:ext uri="{FF2B5EF4-FFF2-40B4-BE49-F238E27FC236}">
                <a16:creationId xmlns:a16="http://schemas.microsoft.com/office/drawing/2014/main" xmlns="" id="{72AC620B-077D-173B-37C9-C434F09F7200}"/>
              </a:ext>
            </a:extLst>
          </p:cNvPr>
          <p:cNvSpPr/>
          <p:nvPr/>
        </p:nvSpPr>
        <p:spPr>
          <a:xfrm>
            <a:off x="7083668" y="2891294"/>
            <a:ext cx="4163626" cy="111516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082380" y="3001850"/>
            <a:ext cx="4385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всього дітей були зайняті зимовими розвагами?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510436" y="4094502"/>
            <a:ext cx="3484620" cy="1226694"/>
          </a:xfrm>
          <a:prstGeom prst="rect">
            <a:avLst/>
          </a:prstGeom>
        </p:spPr>
      </p:pic>
      <p:sp>
        <p:nvSpPr>
          <p:cNvPr id="34" name="Прямокутник: округлені кути 27">
            <a:extLst>
              <a:ext uri="{FF2B5EF4-FFF2-40B4-BE49-F238E27FC236}">
                <a16:creationId xmlns:a16="http://schemas.microsoft.com/office/drawing/2014/main" xmlns="" id="{045934BF-6EBB-780D-FD58-936CB8D02114}"/>
              </a:ext>
            </a:extLst>
          </p:cNvPr>
          <p:cNvSpPr/>
          <p:nvPr/>
        </p:nvSpPr>
        <p:spPr>
          <a:xfrm>
            <a:off x="636500" y="4205866"/>
            <a:ext cx="3358555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510436" y="2019786"/>
            <a:ext cx="3799745" cy="1226694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94" y="4842250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813119" y="4164167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0A2E56-525F-6767-9B19-0337D2A0D73A}"/>
              </a:ext>
            </a:extLst>
          </p:cNvPr>
          <p:cNvSpPr txBox="1"/>
          <p:nvPr/>
        </p:nvSpPr>
        <p:spPr>
          <a:xfrm>
            <a:off x="1490180" y="5686992"/>
            <a:ext cx="68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Відповідь: </a:t>
            </a: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10 дітей.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97E851C1-73D4-0578-D39A-0C4939D33E02}"/>
              </a:ext>
            </a:extLst>
          </p:cNvPr>
          <p:cNvSpPr/>
          <p:nvPr/>
        </p:nvSpPr>
        <p:spPr>
          <a:xfrm>
            <a:off x="713038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72FD1E8A-6D34-6901-6298-16EF3F94E7CE}"/>
              </a:ext>
            </a:extLst>
          </p:cNvPr>
          <p:cNvSpPr/>
          <p:nvPr/>
        </p:nvSpPr>
        <p:spPr>
          <a:xfrm>
            <a:off x="1107648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34894C0-F66D-42D2-180E-872780071E46}"/>
              </a:ext>
            </a:extLst>
          </p:cNvPr>
          <p:cNvSpPr/>
          <p:nvPr/>
        </p:nvSpPr>
        <p:spPr>
          <a:xfrm>
            <a:off x="1506929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6BFBAAA7-EC17-F435-DF8E-7596CF6198FC}"/>
              </a:ext>
            </a:extLst>
          </p:cNvPr>
          <p:cNvSpPr/>
          <p:nvPr/>
        </p:nvSpPr>
        <p:spPr>
          <a:xfrm>
            <a:off x="1865304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1B481249-0D34-91E0-D140-F4CFBB43CE8D}"/>
              </a:ext>
            </a:extLst>
          </p:cNvPr>
          <p:cNvSpPr/>
          <p:nvPr/>
        </p:nvSpPr>
        <p:spPr>
          <a:xfrm>
            <a:off x="2252746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D9D8280-2EBC-2146-781B-63BABD510C4F}"/>
              </a:ext>
            </a:extLst>
          </p:cNvPr>
          <p:cNvSpPr/>
          <p:nvPr/>
        </p:nvSpPr>
        <p:spPr>
          <a:xfrm>
            <a:off x="2633010" y="2551521"/>
            <a:ext cx="207859" cy="17655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DFD624A9-095F-B46A-93EE-D4D5089EB0B4}"/>
              </a:ext>
            </a:extLst>
          </p:cNvPr>
          <p:cNvSpPr/>
          <p:nvPr/>
        </p:nvSpPr>
        <p:spPr>
          <a:xfrm>
            <a:off x="3032291" y="2551521"/>
            <a:ext cx="207859" cy="1765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B8255F23-96A3-229B-0A0D-3699AF623C59}"/>
              </a:ext>
            </a:extLst>
          </p:cNvPr>
          <p:cNvSpPr/>
          <p:nvPr/>
        </p:nvSpPr>
        <p:spPr>
          <a:xfrm>
            <a:off x="3390666" y="2551521"/>
            <a:ext cx="207859" cy="1765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53636F1B-6E9B-3449-3F8F-BF0BF0655E08}"/>
              </a:ext>
            </a:extLst>
          </p:cNvPr>
          <p:cNvSpPr/>
          <p:nvPr/>
        </p:nvSpPr>
        <p:spPr>
          <a:xfrm>
            <a:off x="3778108" y="2551521"/>
            <a:ext cx="207859" cy="1765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D36AB59F-2C79-380D-FB1F-4639BA1C5630}"/>
              </a:ext>
            </a:extLst>
          </p:cNvPr>
          <p:cNvSpPr/>
          <p:nvPr/>
        </p:nvSpPr>
        <p:spPr>
          <a:xfrm>
            <a:off x="636499" y="2373086"/>
            <a:ext cx="2311189" cy="45546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93281D48-4CF3-8576-543F-83E4986D311D}"/>
              </a:ext>
            </a:extLst>
          </p:cNvPr>
          <p:cNvSpPr/>
          <p:nvPr/>
        </p:nvSpPr>
        <p:spPr>
          <a:xfrm>
            <a:off x="2839278" y="2451054"/>
            <a:ext cx="1629560" cy="37749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EFD1659-98BC-3734-2BCD-0D62F4519992}"/>
              </a:ext>
            </a:extLst>
          </p:cNvPr>
          <p:cNvSpPr/>
          <p:nvPr/>
        </p:nvSpPr>
        <p:spPr>
          <a:xfrm>
            <a:off x="4189423" y="4157930"/>
            <a:ext cx="2750273" cy="1222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Це задача, у якій треба знайти </a:t>
            </a:r>
            <a:r>
              <a:rPr lang="uk-UA" sz="2400" b="1" dirty="0" smtClean="0">
                <a:solidFill>
                  <a:schemeClr val="bg1"/>
                </a:solidFill>
              </a:rPr>
              <a:t>суму </a:t>
            </a:r>
            <a:r>
              <a:rPr lang="uk-UA" sz="2400" b="1" dirty="0">
                <a:solidFill>
                  <a:schemeClr val="bg1"/>
                </a:solidFill>
              </a:rPr>
              <a:t>чисел.</a:t>
            </a:r>
          </a:p>
        </p:txBody>
      </p:sp>
      <p:sp>
        <p:nvSpPr>
          <p:cNvPr id="7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C21C29E-A9CE-109A-F887-758951D0078E}"/>
              </a:ext>
            </a:extLst>
          </p:cNvPr>
          <p:cNvSpPr/>
          <p:nvPr/>
        </p:nvSpPr>
        <p:spPr>
          <a:xfrm>
            <a:off x="7314555" y="4122274"/>
            <a:ext cx="3139306" cy="12775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Дівчат і хлопців  </a:t>
            </a:r>
            <a:r>
              <a:rPr lang="uk-UA" sz="2000" b="1" dirty="0">
                <a:solidFill>
                  <a:srgbClr val="7030A0"/>
                </a:solidFill>
              </a:rPr>
              <a:t>можна позначити кружечками </a:t>
            </a:r>
            <a:r>
              <a:rPr lang="uk-UA" sz="2000" b="1" dirty="0" smtClean="0">
                <a:solidFill>
                  <a:srgbClr val="7030A0"/>
                </a:solidFill>
              </a:rPr>
              <a:t>різного кольору.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49899" y="4390135"/>
            <a:ext cx="129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 (   .)</a:t>
            </a:r>
            <a:endParaRPr lang="ru-RU" sz="3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44034" y="1110343"/>
            <a:ext cx="5895662" cy="548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малюнок до </a:t>
            </a:r>
            <a:r>
              <a:rPr lang="uk-UA" sz="2400" b="1" dirty="0">
                <a:solidFill>
                  <a:srgbClr val="7030A0"/>
                </a:solidFill>
              </a:rPr>
              <a:t>задачі і </a:t>
            </a:r>
            <a:r>
              <a:rPr lang="uk-UA" sz="2400" b="1" dirty="0" err="1" smtClean="0">
                <a:solidFill>
                  <a:srgbClr val="7030A0"/>
                </a:solidFill>
              </a:rPr>
              <a:t>розв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uk-UA" sz="2400" b="1" dirty="0" err="1" smtClean="0">
                <a:solidFill>
                  <a:srgbClr val="7030A0"/>
                </a:solidFill>
              </a:rPr>
              <a:t>яжи</a:t>
            </a:r>
            <a:r>
              <a:rPr lang="uk-UA" sz="2400" b="1" dirty="0" smtClean="0">
                <a:solidFill>
                  <a:srgbClr val="7030A0"/>
                </a:solidFill>
              </a:rPr>
              <a:t> її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DFD624A9-095F-B46A-93EE-D4D5089EB0B4}"/>
              </a:ext>
            </a:extLst>
          </p:cNvPr>
          <p:cNvSpPr/>
          <p:nvPr/>
        </p:nvSpPr>
        <p:spPr>
          <a:xfrm>
            <a:off x="4102322" y="2562086"/>
            <a:ext cx="207859" cy="1765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угольник 81"/>
          <p:cNvSpPr/>
          <p:nvPr/>
        </p:nvSpPr>
        <p:spPr>
          <a:xfrm>
            <a:off x="2720181" y="1751604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3AA6CA8E-2A90-E4AD-FE22-4B44B21459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121924" y="4660418"/>
            <a:ext cx="336084" cy="22062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F05D234-4C72-C9C0-F6B2-EB1806A049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45190" y="4660418"/>
            <a:ext cx="429443" cy="28190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72A500DF-F038-11CD-3827-F3A8F1BD8C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77669" y="4415322"/>
            <a:ext cx="381740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D4CA276-74D0-3C7A-097A-5EDC39A379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697594" y="4411134"/>
            <a:ext cx="424330" cy="68689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38105" y="4447808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458008" y="4411134"/>
            <a:ext cx="381740" cy="60433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889298-8615-48FC-8100-A6EE4CFAEC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249764" y="4558164"/>
            <a:ext cx="528344" cy="6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40" grpId="0"/>
      <p:bldP spid="75" grpId="0" animBg="1"/>
      <p:bldP spid="76" grpId="0" animBg="1"/>
      <p:bldP spid="58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562230" y="1495081"/>
            <a:ext cx="6909186" cy="515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Виконуємо додавання і віднімання чисел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3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2528728" y="2071966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 + 8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5304952" y="2071966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+ 8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5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2594571" y="2983964"/>
            <a:ext cx="191283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 – 8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6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7968814" y="2010642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 + 9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19835" y="2116976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967001" y="3037130"/>
            <a:ext cx="49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681678" y="211202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304452" y="2063807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pic>
        <p:nvPicPr>
          <p:cNvPr id="1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8" y="2308863"/>
            <a:ext cx="1730462" cy="3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5304952" y="3002075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 – 8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7957520" y="2948907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 – 9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8822" y="3002075"/>
            <a:ext cx="44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3354" y="2983964"/>
            <a:ext cx="44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3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63519" b="85579"/>
          <a:stretch/>
        </p:blipFill>
        <p:spPr>
          <a:xfrm>
            <a:off x="2279832" y="4237722"/>
            <a:ext cx="8735938" cy="1944000"/>
          </a:xfrm>
          <a:prstGeom prst="round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0025283-A5B7-F5B1-2C8E-308F7631D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50309" y="4716562"/>
            <a:ext cx="398269" cy="3414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8A873F1-2583-B78C-03EE-3879F0A67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31017" y="5285590"/>
            <a:ext cx="424330" cy="6868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E480AB6-CC44-1084-7B8D-2AC9AAB92C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771366" y="4552510"/>
            <a:ext cx="424330" cy="6868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25FE5B6-7AF1-2B9D-57D5-5AAA45E004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454196" y="5247128"/>
            <a:ext cx="381740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7A08DE9-49A1-71B6-F446-3AC8C999F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657596" y="4560237"/>
            <a:ext cx="317675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1299B69-F22F-1AFC-72A3-8471CBF4E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733" y="5479872"/>
            <a:ext cx="398269" cy="3414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8B66943-4FE8-A598-98FD-1AA765D3C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1543" y="5479872"/>
            <a:ext cx="398269" cy="3414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F65EAFD-A774-8557-0231-17897A8ED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39570" y="4739192"/>
            <a:ext cx="398269" cy="3414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A1FE118-545B-E3C8-6675-4B416D6DCA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410029" y="4547973"/>
            <a:ext cx="470074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92B5CB1-9A1B-4160-19B0-C9834DAF61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87878" y="4764050"/>
            <a:ext cx="387602" cy="2792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5A6C14B-145B-2E5B-DDD3-5218BF9D5B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105965" y="4543820"/>
            <a:ext cx="470074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F4F9D23-5371-B498-9043-A3FFD2CC76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904780" y="4589250"/>
            <a:ext cx="381740" cy="6043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2C75A89-730C-D5A0-2964-28E2E8AAD2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128137" y="5325413"/>
            <a:ext cx="470074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C1F95D9-5BFE-44A8-A4F4-41F3723D63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04436" y="5285590"/>
            <a:ext cx="381740" cy="6043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1941FCF-2808-32E8-660C-B41B6BCCB7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899972" y="5205220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742EF5A-C673-5DAA-D33B-A67700760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42650" y="5544316"/>
            <a:ext cx="387602" cy="2792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F59E047-FD6B-35DB-F4E6-B950B110C5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653386" y="4552510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E8BCFB3-9048-E2B5-C0CE-FC1C029E6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936" y="5533707"/>
            <a:ext cx="265014" cy="218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3EC07E9-D211-D389-F9DA-5F69175943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359731" y="4560237"/>
            <a:ext cx="381740" cy="6043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A0121E0-B648-8C8F-3517-CE800FFDC1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12443" y="4573852"/>
            <a:ext cx="381740" cy="6043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1F91DD4-6464-0599-A823-BEF8395E84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894183" y="4566450"/>
            <a:ext cx="317675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31E4FCE-A4EC-5BFC-F4F3-75348C46F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969" y="4778142"/>
            <a:ext cx="265014" cy="21824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9E60B7C-58C9-DDF4-DA4B-F6194F2AC0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645859" y="5299386"/>
            <a:ext cx="317675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C94A0DD-2C6A-DC7E-5DF1-4551EC48B7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517983" y="5569722"/>
            <a:ext cx="364486" cy="1891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47789D9-EE02-66D5-80C8-61F323331E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798000" y="5299386"/>
            <a:ext cx="387602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5AEF24D-965E-0F5A-158E-68361ABE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1462" y="4725251"/>
            <a:ext cx="398269" cy="34140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90A4FDB-27AA-CB6C-1975-BAA0B08AF0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469853" y="5266118"/>
            <a:ext cx="424330" cy="686891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2313710" y="4286747"/>
            <a:ext cx="8735937" cy="189497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кутник 1">
            <a:extLst>
              <a:ext uri="{FF2B5EF4-FFF2-40B4-BE49-F238E27FC236}">
                <a16:creationId xmlns:a16="http://schemas.microsoft.com/office/drawing/2014/main" xmlns="" id="{BA9E3636-ADBC-5A84-9F88-FE55A54FB5AC}"/>
              </a:ext>
            </a:extLst>
          </p:cNvPr>
          <p:cNvSpPr/>
          <p:nvPr/>
        </p:nvSpPr>
        <p:spPr>
          <a:xfrm>
            <a:off x="3144903" y="4714051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 40">
            <a:extLst>
              <a:ext uri="{FF2B5EF4-FFF2-40B4-BE49-F238E27FC236}">
                <a16:creationId xmlns:a16="http://schemas.microsoft.com/office/drawing/2014/main" xmlns="" id="{7F0AB69D-D3EC-9E1D-0D5F-EC430E2FF724}"/>
              </a:ext>
            </a:extLst>
          </p:cNvPr>
          <p:cNvSpPr/>
          <p:nvPr/>
        </p:nvSpPr>
        <p:spPr>
          <a:xfrm>
            <a:off x="3144903" y="5440270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 48">
            <a:extLst>
              <a:ext uri="{FF2B5EF4-FFF2-40B4-BE49-F238E27FC236}">
                <a16:creationId xmlns:a16="http://schemas.microsoft.com/office/drawing/2014/main" xmlns="" id="{08BC36BB-0C5B-6609-9D7B-460694DBF56F}"/>
              </a:ext>
            </a:extLst>
          </p:cNvPr>
          <p:cNvSpPr/>
          <p:nvPr/>
        </p:nvSpPr>
        <p:spPr>
          <a:xfrm>
            <a:off x="5755642" y="4739192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xmlns="" id="{5F4B2137-350C-8F68-B5F6-418EA0972A19}"/>
              </a:ext>
            </a:extLst>
          </p:cNvPr>
          <p:cNvSpPr/>
          <p:nvPr/>
        </p:nvSpPr>
        <p:spPr>
          <a:xfrm>
            <a:off x="6517178" y="5460547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F02FBB62-BA46-8AB2-1376-B2F627B225C6}"/>
              </a:ext>
            </a:extLst>
          </p:cNvPr>
          <p:cNvSpPr/>
          <p:nvPr/>
        </p:nvSpPr>
        <p:spPr>
          <a:xfrm>
            <a:off x="9916722" y="4729910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xmlns="" id="{72F8CB45-2078-A925-FA1C-B1888EC047D4}"/>
              </a:ext>
            </a:extLst>
          </p:cNvPr>
          <p:cNvSpPr/>
          <p:nvPr/>
        </p:nvSpPr>
        <p:spPr>
          <a:xfrm>
            <a:off x="9517983" y="5470209"/>
            <a:ext cx="387602" cy="360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4848529" y="3743932"/>
            <a:ext cx="2984945" cy="515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Порівняй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Шерман и Пенни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3CCA8D96-18CB-7364-B9FF-CA4B241C1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" b="97556" l="49465" r="94861">
                        <a14:backgroundMark x1="56959" y1="50752" x2="56959" y2="50752"/>
                        <a14:backgroundMark x1="52034" y1="50376" x2="52034" y2="50376"/>
                        <a14:backgroundMark x1="59743" y1="50940" x2="59743" y2="50940"/>
                        <a14:backgroundMark x1="64240" y1="50376" x2="64240" y2="50376"/>
                        <a14:backgroundMark x1="67024" y1="50940" x2="67024" y2="5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7"/>
          <a:stretch/>
        </p:blipFill>
        <p:spPr bwMode="auto">
          <a:xfrm>
            <a:off x="451756" y="1518380"/>
            <a:ext cx="1913010" cy="42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 клас\2 Матем\1 УРОКИ Листопад\3 Додавання і віднімання в межах 10\№058 Додавання і віднімання числа 8 і 9\2023-12-19_002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21" y="1335010"/>
            <a:ext cx="7564892" cy="51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4"/>
            <a:ext cx="8732066" cy="7123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8664" y="2008119"/>
            <a:ext cx="37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7</a:t>
            </a:r>
            <a:endParaRPr lang="uk-UA" sz="32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7565571" y="2536371"/>
            <a:ext cx="794657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094006" y="2536371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78009" y="2884714"/>
            <a:ext cx="16820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93281D48-4CF3-8576-543F-83E4986D311D}"/>
              </a:ext>
            </a:extLst>
          </p:cNvPr>
          <p:cNvSpPr/>
          <p:nvPr/>
        </p:nvSpPr>
        <p:spPr>
          <a:xfrm>
            <a:off x="8249478" y="2189797"/>
            <a:ext cx="959836" cy="377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3281D48-4CF3-8576-543F-83E4986D311D}"/>
              </a:ext>
            </a:extLst>
          </p:cNvPr>
          <p:cNvSpPr/>
          <p:nvPr/>
        </p:nvSpPr>
        <p:spPr>
          <a:xfrm>
            <a:off x="4793842" y="2122506"/>
            <a:ext cx="568334" cy="424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6263A85-8EB4-B121-62F5-43BD177C58BB}"/>
              </a:ext>
            </a:extLst>
          </p:cNvPr>
          <p:cNvSpPr txBox="1"/>
          <p:nvPr/>
        </p:nvSpPr>
        <p:spPr>
          <a:xfrm>
            <a:off x="3524502" y="5227009"/>
            <a:ext cx="1327718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7 </a:t>
            </a:r>
            <a:r>
              <a:rPr lang="uk-UA" sz="3200" b="1" dirty="0">
                <a:solidFill>
                  <a:srgbClr val="0070C0"/>
                </a:solidFill>
              </a:rPr>
              <a:t>– 1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6263A85-8EB4-B121-62F5-43BD177C58BB}"/>
              </a:ext>
            </a:extLst>
          </p:cNvPr>
          <p:cNvSpPr txBox="1"/>
          <p:nvPr/>
        </p:nvSpPr>
        <p:spPr>
          <a:xfrm>
            <a:off x="4662874" y="5224466"/>
            <a:ext cx="45158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52220" y="5152055"/>
            <a:ext cx="131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sz="3600" dirty="0" err="1" smtClean="0">
                <a:solidFill>
                  <a:srgbClr val="0070C0"/>
                </a:solidFill>
              </a:rPr>
              <a:t>ол</a:t>
            </a:r>
            <a:r>
              <a:rPr lang="uk-UA" sz="3600" dirty="0" smtClean="0">
                <a:solidFill>
                  <a:srgbClr val="0070C0"/>
                </a:solidFill>
              </a:rPr>
              <a:t>.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6263A85-8EB4-B121-62F5-43BD177C58BB}"/>
              </a:ext>
            </a:extLst>
          </p:cNvPr>
          <p:cNvSpPr txBox="1"/>
          <p:nvPr/>
        </p:nvSpPr>
        <p:spPr>
          <a:xfrm>
            <a:off x="4367643" y="5798386"/>
            <a:ext cx="45158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3" grpId="0" animBg="1"/>
      <p:bldP spid="44" grpId="0" animBg="1"/>
      <p:bldP spid="45" grpId="0" animBg="1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4"/>
            <a:ext cx="8732066" cy="7123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3 Додавання і віднімання в межах 10\№058 Додавання і віднімання числа 8 і 9\2023-12-19_00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9" y="1504058"/>
            <a:ext cx="9090052" cy="4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97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23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Месяц 27"/>
          <p:cNvSpPr/>
          <p:nvPr/>
        </p:nvSpPr>
        <p:spPr>
          <a:xfrm rot="16200000">
            <a:off x="2128754" y="3246584"/>
            <a:ext cx="661737" cy="1431758"/>
          </a:xfrm>
          <a:prstGeom prst="moon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rot="5400000">
            <a:off x="9841266" y="3296553"/>
            <a:ext cx="301210" cy="1440105"/>
          </a:xfrm>
          <a:prstGeom prst="moon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554999" y="3908322"/>
            <a:ext cx="1471444" cy="127230"/>
          </a:xfrm>
          <a:prstGeom prst="flowChartTerminator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79858" y="494529"/>
            <a:ext cx="8732066" cy="8226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Малюнкова рефлексія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1421" y="5462337"/>
            <a:ext cx="11209357" cy="741869"/>
          </a:xfrm>
          <a:prstGeom prst="roundRect">
            <a:avLst/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Намалюйте смайликові ротика, що символізує ваш настрій наприкінці уроку.</a:t>
            </a:r>
            <a:r>
              <a:rPr lang="uk-UA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Рисунки для срисовки школьные принадлежности (20 фото) 🔥 Прикольные  картинки и юм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17"/>
          <a:stretch/>
        </p:blipFill>
        <p:spPr bwMode="auto">
          <a:xfrm flipH="1">
            <a:off x="723364" y="3887222"/>
            <a:ext cx="2280666" cy="27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329027" y="1743182"/>
            <a:ext cx="2921173" cy="1896805"/>
          </a:xfrm>
          <a:prstGeom prst="cloudCallout">
            <a:avLst>
              <a:gd name="adj1" fmla="val -263"/>
              <a:gd name="adj2" fmla="val 79717"/>
            </a:avLst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46831" y="2446500"/>
            <a:ext cx="4372805" cy="9541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1628" y="1229859"/>
            <a:ext cx="4161217" cy="9541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1009" y="1202954"/>
            <a:ext cx="4024778" cy="9541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01711" y="491971"/>
            <a:ext cx="8732066" cy="618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6419" y="1229859"/>
            <a:ext cx="3889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Пролунав уже дзвінок,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Починається урок.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74332" y="1229858"/>
            <a:ext cx="4129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Приготуйте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без мороки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Все, що треба для уроку.</a:t>
            </a:r>
          </a:p>
        </p:txBody>
      </p:sp>
      <p:pic>
        <p:nvPicPr>
          <p:cNvPr id="24" name="Picture 4" descr="Photo from album &quot;Сборник №4&quot; on | Дети, Лэпбуки и Библиотечны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82" y="3621881"/>
            <a:ext cx="5937609" cy="30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15669" y="2671332"/>
            <a:ext cx="463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Зошит,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гумку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, олівці.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8407" y="2221183"/>
            <a:ext cx="311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Приготувались? Молодці!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121038" y="433788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Взувати взуття на всі вісім ніжок!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Ми допоможем оцим восьминогам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Порахувати босі та взуті ноги.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21363" y="430258"/>
            <a:ext cx="8732066" cy="832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за </a:t>
            </a:r>
            <a:r>
              <a:rPr lang="uk-UA" sz="4000" b="1" dirty="0" err="1">
                <a:solidFill>
                  <a:schemeClr val="bg1"/>
                </a:solidFill>
              </a:rPr>
              <a:t>віршем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02" y="1500988"/>
            <a:ext cx="2112486" cy="20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179868" y="1636408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Знає кожний восьминіг,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Що у нього вісім ніг.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Скільки ж мороки малим восьминіжкам:</a:t>
            </a:r>
          </a:p>
        </p:txBody>
      </p:sp>
      <p:pic>
        <p:nvPicPr>
          <p:cNvPr id="62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2485894">
            <a:off x="7935199" y="325098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9114106" flipH="1">
            <a:off x="8596476" y="3207447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Наклейка PNG - AVATAN PLUS">
            <a:extLst>
              <a:ext uri="{FF2B5EF4-FFF2-40B4-BE49-F238E27FC236}">
                <a16:creationId xmlns:a16="http://schemas.microsoft.com/office/drawing/2014/main" xmlns="" id="{F73910A7-A0B0-846A-9C06-2B50931C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2" y="3865272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GBlogosfera. María José Argüeso: Imágenes LLiella | Algas marinas dibujo,  Animales para imprimir, Bordes de tarjetas">
            <a:extLst>
              <a:ext uri="{FF2B5EF4-FFF2-40B4-BE49-F238E27FC236}">
                <a16:creationId xmlns:a16="http://schemas.microsoft.com/office/drawing/2014/main" xmlns="" id="{483B7D72-633E-5396-649C-1B988619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" y="4922415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SGBlogosfera. María José Argüeso: Imágenes LLiella | Algas marinas dibujo,  Animales para imprimir, Bordes de tarjetas">
            <a:extLst>
              <a:ext uri="{FF2B5EF4-FFF2-40B4-BE49-F238E27FC236}">
                <a16:creationId xmlns:a16="http://schemas.microsoft.com/office/drawing/2014/main" xmlns="" id="{88A8A5EE-A300-7293-0BEC-408C9A75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57" y="4948002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294626" y="474458"/>
            <a:ext cx="8732066" cy="6199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числа 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7" y="1809163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41" y="1794766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57" y="1849538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33" y="1868406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262451" y="1203295"/>
            <a:ext cx="8796415" cy="461665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Скільки босих і скільки взутих ніжок у кожного восьминога?</a:t>
            </a:r>
          </a:p>
        </p:txBody>
      </p:sp>
      <p:pic>
        <p:nvPicPr>
          <p:cNvPr id="45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17811">
            <a:off x="951444" y="3664198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17811">
            <a:off x="3941840" y="3746070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20182189" flipH="1">
            <a:off x="4596207" y="3754096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3594090">
            <a:off x="9335672" y="3289756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3047156" y="2562012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3084845" y="314902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988356" flipH="1">
            <a:off x="5328613" y="3066974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6325030" y="2581204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5210002" flipH="1">
            <a:off x="11412528" y="3164902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9155066" y="2642202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17811">
            <a:off x="10087473" y="369772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20182189" flipH="1">
            <a:off x="7259884" y="3691053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" y="4948003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96" y="4948003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52" y="4968679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32" y="4966554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03" y="4968679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31" y="4995064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" y="3429000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1" y="4194114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28" y="4235229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87" y="4178903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/>
          <p:cNvSpPr/>
          <p:nvPr/>
        </p:nvSpPr>
        <p:spPr>
          <a:xfrm>
            <a:off x="480735" y="4271946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651491" y="4271946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669151" y="4248613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905743" y="4245991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841832" y="4226830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014210" y="4246048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9636727" y="4231114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0717769" y="4235229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85" y="1773840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33" y="1696571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импатичный мультяшный осьминог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48" y="1803636"/>
            <a:ext cx="2252463" cy="21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17811">
            <a:off x="1891012" y="3604537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20182189" flipH="1">
            <a:off x="9641142" y="358696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2128288">
            <a:off x="9100620" y="3554589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6602518">
            <a:off x="4584374" y="233189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4679814" y="3027287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988356" flipH="1">
            <a:off x="6711972" y="2951061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5400000">
            <a:off x="1014773" y="2489649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3950420" flipH="1">
            <a:off x="10548511" y="2566479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3214283">
            <a:off x="8692140" y="3455544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4054892">
            <a:off x="8368415" y="3181342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" y="4957388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06" y="4907394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96" y="4899487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97" y="4906729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79" y="4923602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SGBlogosfera. María José Argüeso: Imágenes LLiella | Algas marinas dibujo,  Animales para imprimir, Bordes de tarj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288" y="4906048"/>
            <a:ext cx="2282523" cy="18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60" y="4276926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15" y="4285852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Наклейк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75" y="4197747"/>
            <a:ext cx="2833620" cy="2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1406451" y="3976939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61769" y="4035368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301846" y="3967940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671724" y="3959209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977321" y="3959209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988356" flipH="1">
            <a:off x="3163504" y="3037640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417811">
            <a:off x="5440818" y="3490563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15312229" flipH="1">
            <a:off x="10447184" y="3079913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Бесшовные фон с цветными обувь | Фото большого размера и векторный клипарт  | CLIPARTO /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8483" r="57887" b="59198"/>
          <a:stretch/>
        </p:blipFill>
        <p:spPr bwMode="auto">
          <a:xfrm rot="6602518">
            <a:off x="8158362" y="2464117"/>
            <a:ext cx="558453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вал 46"/>
          <p:cNvSpPr/>
          <p:nvPr/>
        </p:nvSpPr>
        <p:spPr>
          <a:xfrm>
            <a:off x="5020010" y="3980591"/>
            <a:ext cx="757806" cy="67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6">
            <a:extLst>
              <a:ext uri="{FF2B5EF4-FFF2-40B4-BE49-F238E27FC236}">
                <a16:creationId xmlns:a16="http://schemas.microsoft.com/office/drawing/2014/main" xmlns="" id="{B819C9C8-5E4D-3678-9EFF-56C247C9D9B8}"/>
              </a:ext>
            </a:extLst>
          </p:cNvPr>
          <p:cNvSpPr/>
          <p:nvPr/>
        </p:nvSpPr>
        <p:spPr>
          <a:xfrm>
            <a:off x="2306483" y="1234906"/>
            <a:ext cx="8732066" cy="461665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Скільки босих і скільки взутих ніжок у кожного восьминога?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94626" y="474458"/>
            <a:ext cx="8732066" cy="6199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числа 8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8394" y="392459"/>
            <a:ext cx="8753713" cy="7287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dirty="0">
              <a:solidFill>
                <a:schemeClr val="bg1"/>
              </a:solidFill>
            </a:endParaRPr>
          </a:p>
          <a:p>
            <a:pPr algn="ctr"/>
            <a:endParaRPr lang="uk-UA" sz="4000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Усно обчисли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1317171" y="1625077"/>
            <a:ext cx="1469572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2+2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2786743" y="1625077"/>
            <a:ext cx="1524000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4310743" y="1625077"/>
            <a:ext cx="1349829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5486400" y="1625077"/>
            <a:ext cx="1100831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=6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6587231" y="1625077"/>
            <a:ext cx="1091953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7679184" y="1625077"/>
            <a:ext cx="1100831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8780015" y="1625077"/>
            <a:ext cx="1091953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Двойная волна 12"/>
          <p:cNvSpPr/>
          <p:nvPr/>
        </p:nvSpPr>
        <p:spPr>
          <a:xfrm>
            <a:off x="9871968" y="1625077"/>
            <a:ext cx="1100831" cy="1277920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Дети рисунок ПНГ на Прозрачном Фоне • Скачать PNG Дети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649243"/>
            <a:ext cx="3867150" cy="40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войная волна 14"/>
          <p:cNvSpPr/>
          <p:nvPr/>
        </p:nvSpPr>
        <p:spPr>
          <a:xfrm>
            <a:off x="1620320" y="3426311"/>
            <a:ext cx="1873994" cy="127792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2+3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3191165" y="3402090"/>
            <a:ext cx="1203282" cy="127792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Двойная волна 16"/>
          <p:cNvSpPr/>
          <p:nvPr/>
        </p:nvSpPr>
        <p:spPr>
          <a:xfrm>
            <a:off x="4394447" y="3402090"/>
            <a:ext cx="1091953" cy="127792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5486400" y="3402090"/>
            <a:ext cx="1100831" cy="127792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047" y="520569"/>
            <a:ext cx="8753713" cy="7530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40905"/>
              </p:ext>
            </p:extLst>
          </p:nvPr>
        </p:nvGraphicFramePr>
        <p:xfrm>
          <a:off x="1839600" y="1456402"/>
          <a:ext cx="9047334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7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7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7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Числа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Збільш на 2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Збільш</a:t>
                      </a:r>
                      <a:r>
                        <a:rPr lang="uk-UA" sz="3600" b="1" baseline="0" dirty="0">
                          <a:solidFill>
                            <a:schemeClr val="bg1"/>
                          </a:solidFill>
                        </a:rPr>
                        <a:t> на 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58131" y="2344819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3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9578" y="2344819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4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1025" y="2344819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5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32472" y="2344819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6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8131" y="3135050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4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9578" y="3135050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5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41025" y="3135050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6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2472" y="3135050"/>
            <a:ext cx="1376039" cy="711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7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15" name="Picture 2" descr="Обновлено: 43 PNG, Зеленая трава, трава с цветами, Цветочный луг, поляны,  PNG с прозрачным ф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" y="4530079"/>
            <a:ext cx="4934167" cy="22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Обновлено: 43 PNG, Зеленая трава, трава с цветами, Цветочный луг, поляны,  PNG с прозрачным ф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86" y="4530079"/>
            <a:ext cx="4934167" cy="22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Обновлено: 43 PNG, Зеленая трава, трава с цветами, Цветочный луг, поляны,  PNG с прозрачным ф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07" y="4530079"/>
            <a:ext cx="4934167" cy="22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2" y="500822"/>
            <a:ext cx="9677308" cy="7400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рахунок. Математична піраміда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E10D16B-08F8-34AE-1DEE-FAD317FEF99F}"/>
              </a:ext>
            </a:extLst>
          </p:cNvPr>
          <p:cNvSpPr/>
          <p:nvPr/>
        </p:nvSpPr>
        <p:spPr>
          <a:xfrm>
            <a:off x="7218262" y="1240900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300161B-9D8F-20F3-3902-1365E51BA097}"/>
              </a:ext>
            </a:extLst>
          </p:cNvPr>
          <p:cNvSpPr/>
          <p:nvPr/>
        </p:nvSpPr>
        <p:spPr>
          <a:xfrm>
            <a:off x="6253091" y="2793022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645F091-D995-4A2D-FFED-B211C1651AD4}"/>
              </a:ext>
            </a:extLst>
          </p:cNvPr>
          <p:cNvSpPr/>
          <p:nvPr/>
        </p:nvSpPr>
        <p:spPr>
          <a:xfrm>
            <a:off x="8268321" y="2793021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66B62FE-90BD-B4B4-5CA1-B6EEFB3A52F2}"/>
              </a:ext>
            </a:extLst>
          </p:cNvPr>
          <p:cNvSpPr/>
          <p:nvPr/>
        </p:nvSpPr>
        <p:spPr>
          <a:xfrm>
            <a:off x="5361899" y="4311476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91A131-2553-97E7-06B2-6975D4928659}"/>
              </a:ext>
            </a:extLst>
          </p:cNvPr>
          <p:cNvSpPr/>
          <p:nvPr/>
        </p:nvSpPr>
        <p:spPr>
          <a:xfrm>
            <a:off x="7328768" y="4311476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B649EB7-4E53-C71A-E04E-28459A9FE7A5}"/>
              </a:ext>
            </a:extLst>
          </p:cNvPr>
          <p:cNvSpPr/>
          <p:nvPr/>
        </p:nvSpPr>
        <p:spPr>
          <a:xfrm>
            <a:off x="9420939" y="4345142"/>
            <a:ext cx="2228295" cy="19086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8F27B0-D4E4-2110-D4C4-6501835E4B28}"/>
              </a:ext>
            </a:extLst>
          </p:cNvPr>
          <p:cNvSpPr txBox="1"/>
          <p:nvPr/>
        </p:nvSpPr>
        <p:spPr>
          <a:xfrm>
            <a:off x="9966915" y="4116654"/>
            <a:ext cx="113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464DFB-AC8F-03E7-4073-32FBE5C7B691}"/>
              </a:ext>
            </a:extLst>
          </p:cNvPr>
          <p:cNvSpPr txBox="1"/>
          <p:nvPr/>
        </p:nvSpPr>
        <p:spPr>
          <a:xfrm>
            <a:off x="7814821" y="962487"/>
            <a:ext cx="113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671BD5-C3D7-8256-F43C-A4548593916C}"/>
              </a:ext>
            </a:extLst>
          </p:cNvPr>
          <p:cNvSpPr txBox="1"/>
          <p:nvPr/>
        </p:nvSpPr>
        <p:spPr>
          <a:xfrm>
            <a:off x="7891020" y="4116654"/>
            <a:ext cx="113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C0644D-AE30-1B8D-0FDA-EC7CDDB21C75}"/>
              </a:ext>
            </a:extLst>
          </p:cNvPr>
          <p:cNvSpPr txBox="1"/>
          <p:nvPr/>
        </p:nvSpPr>
        <p:spPr>
          <a:xfrm>
            <a:off x="5905381" y="4116653"/>
            <a:ext cx="113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4D0F3D6-3A0A-9555-6BFE-ABB9AFE6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6" y="1937657"/>
            <a:ext cx="4475023" cy="40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азл «Ослик Иа» - собирать пазл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8" y="1253223"/>
            <a:ext cx="2648108" cy="31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Рисуем иконки, Часть I — Блокнот и Каранда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091" flipH="1">
            <a:off x="345543" y="3388929"/>
            <a:ext cx="1206607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ay Wagon Stock Photos And Images - 123R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32073" r="17523" b="26398"/>
          <a:stretch/>
        </p:blipFill>
        <p:spPr bwMode="auto">
          <a:xfrm>
            <a:off x="8881015" y="2346085"/>
            <a:ext cx="2950465" cy="17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69" y="4539587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73" y="4520762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9"/>
          <a:stretch/>
        </p:blipFill>
        <p:spPr bwMode="auto">
          <a:xfrm rot="239901">
            <a:off x="9352448" y="2043642"/>
            <a:ext cx="642436" cy="6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1"/>
          <a:stretch/>
        </p:blipFill>
        <p:spPr bwMode="auto">
          <a:xfrm rot="316846">
            <a:off x="9717589" y="1945408"/>
            <a:ext cx="893218" cy="7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Подарочный льняной мешочек M &quot;Натурель&quot; | Корпоративные подарки - ФЬЮ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8" b="15944"/>
          <a:stretch/>
        </p:blipFill>
        <p:spPr bwMode="auto">
          <a:xfrm>
            <a:off x="10501057" y="2083518"/>
            <a:ext cx="684010" cy="6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Урок 1 клас. Навчання грамоти (НУШ)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8"/>
          <a:stretch/>
        </p:blipFill>
        <p:spPr bwMode="auto">
          <a:xfrm rot="253466">
            <a:off x="10188897" y="1998256"/>
            <a:ext cx="692013" cy="7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16" y="4510771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67" y="4510771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19" y="4510771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64" y="4510771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80" y="5413980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90" y="5440075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95" y="5440075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Become a 'Student Social Media Officer' and pay your rent in 'swag' – The  Glasgow Guard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20" y="5440075"/>
            <a:ext cx="642436" cy="8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6" y="4539587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60" y="4580704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06" y="4536269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71" y="4501257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41" y="5346613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01" y="5346613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23" y="5385164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Мешок для подарков, 69х44 см, ЛК: 5312306: купить в Москве и РФ, цена,  фото, характерист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90" y="5346613"/>
            <a:ext cx="893218" cy="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3324635-B24E-9555-DD4F-757B6F02C565}"/>
              </a:ext>
            </a:extLst>
          </p:cNvPr>
          <p:cNvSpPr txBox="1"/>
          <p:nvPr/>
        </p:nvSpPr>
        <p:spPr>
          <a:xfrm>
            <a:off x="3257068" y="1259808"/>
            <a:ext cx="6369957" cy="461665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Які числа запише віслючок?</a:t>
            </a:r>
          </a:p>
        </p:txBody>
      </p:sp>
      <p:sp>
        <p:nvSpPr>
          <p:cNvPr id="39" name="Прямоугольник 15">
            <a:extLst>
              <a:ext uri="{FF2B5EF4-FFF2-40B4-BE49-F238E27FC236}">
                <a16:creationId xmlns:a16="http://schemas.microsoft.com/office/drawing/2014/main" xmlns="" id="{CF8ED5A9-140B-2015-5DEF-5A074CB6494F}"/>
              </a:ext>
            </a:extLst>
          </p:cNvPr>
          <p:cNvSpPr/>
          <p:nvPr/>
        </p:nvSpPr>
        <p:spPr>
          <a:xfrm>
            <a:off x="1802837" y="602803"/>
            <a:ext cx="8732066" cy="6504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 числа 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FD2E8E99-37CA-2AA4-60D3-DA5EE5069500}"/>
              </a:ext>
            </a:extLst>
          </p:cNvPr>
          <p:cNvSpPr/>
          <p:nvPr/>
        </p:nvSpPr>
        <p:spPr>
          <a:xfrm>
            <a:off x="3861625" y="1937926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23">
            <a:extLst>
              <a:ext uri="{FF2B5EF4-FFF2-40B4-BE49-F238E27FC236}">
                <a16:creationId xmlns:a16="http://schemas.microsoft.com/office/drawing/2014/main" xmlns="" id="{6EA64303-401C-DEB1-90E9-40C734F70DBE}"/>
              </a:ext>
            </a:extLst>
          </p:cNvPr>
          <p:cNvSpPr/>
          <p:nvPr/>
        </p:nvSpPr>
        <p:spPr>
          <a:xfrm>
            <a:off x="3257068" y="3273804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25">
            <a:extLst>
              <a:ext uri="{FF2B5EF4-FFF2-40B4-BE49-F238E27FC236}">
                <a16:creationId xmlns:a16="http://schemas.microsoft.com/office/drawing/2014/main" xmlns="" id="{C660C315-3DA3-497D-8D11-040AFAC386CE}"/>
              </a:ext>
            </a:extLst>
          </p:cNvPr>
          <p:cNvSpPr/>
          <p:nvPr/>
        </p:nvSpPr>
        <p:spPr>
          <a:xfrm>
            <a:off x="4379796" y="3279207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26">
            <a:extLst>
              <a:ext uri="{FF2B5EF4-FFF2-40B4-BE49-F238E27FC236}">
                <a16:creationId xmlns:a16="http://schemas.microsoft.com/office/drawing/2014/main" xmlns="" id="{46EC88B7-BBB2-AA26-F43C-84409E9976DE}"/>
              </a:ext>
            </a:extLst>
          </p:cNvPr>
          <p:cNvCxnSpPr>
            <a:cxnSpLocks/>
          </p:cNvCxnSpPr>
          <p:nvPr/>
        </p:nvCxnSpPr>
        <p:spPr>
          <a:xfrm flipH="1">
            <a:off x="3798870" y="2811276"/>
            <a:ext cx="300863" cy="412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27">
            <a:extLst>
              <a:ext uri="{FF2B5EF4-FFF2-40B4-BE49-F238E27FC236}">
                <a16:creationId xmlns:a16="http://schemas.microsoft.com/office/drawing/2014/main" xmlns="" id="{FC02F2E7-6FC2-05DD-2555-095ACD516122}"/>
              </a:ext>
            </a:extLst>
          </p:cNvPr>
          <p:cNvCxnSpPr>
            <a:cxnSpLocks/>
          </p:cNvCxnSpPr>
          <p:nvPr/>
        </p:nvCxnSpPr>
        <p:spPr>
          <a:xfrm>
            <a:off x="4560658" y="2823370"/>
            <a:ext cx="325051" cy="3976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72F19F-2E51-F52C-9DC0-0964990624C4}"/>
              </a:ext>
            </a:extLst>
          </p:cNvPr>
          <p:cNvSpPr txBox="1"/>
          <p:nvPr/>
        </p:nvSpPr>
        <p:spPr>
          <a:xfrm>
            <a:off x="3407209" y="3114376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8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25885B-DE61-F76B-BE05-BF94BB6C63A5}"/>
              </a:ext>
            </a:extLst>
          </p:cNvPr>
          <p:cNvSpPr txBox="1"/>
          <p:nvPr/>
        </p:nvSpPr>
        <p:spPr>
          <a:xfrm>
            <a:off x="4564221" y="3114376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1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2AC5BCB-8F57-F787-B567-E8895C342CB2}"/>
              </a:ext>
            </a:extLst>
          </p:cNvPr>
          <p:cNvSpPr/>
          <p:nvPr/>
        </p:nvSpPr>
        <p:spPr>
          <a:xfrm>
            <a:off x="7166377" y="1942793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31">
            <a:extLst>
              <a:ext uri="{FF2B5EF4-FFF2-40B4-BE49-F238E27FC236}">
                <a16:creationId xmlns:a16="http://schemas.microsoft.com/office/drawing/2014/main" xmlns="" id="{E6CCE65C-6DE0-F85F-3883-453E6F78DAB9}"/>
              </a:ext>
            </a:extLst>
          </p:cNvPr>
          <p:cNvSpPr/>
          <p:nvPr/>
        </p:nvSpPr>
        <p:spPr>
          <a:xfrm>
            <a:off x="6612326" y="3236102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32">
            <a:extLst>
              <a:ext uri="{FF2B5EF4-FFF2-40B4-BE49-F238E27FC236}">
                <a16:creationId xmlns:a16="http://schemas.microsoft.com/office/drawing/2014/main" xmlns="" id="{CAFE160E-F47A-25FA-5089-7023DD54D915}"/>
              </a:ext>
            </a:extLst>
          </p:cNvPr>
          <p:cNvSpPr/>
          <p:nvPr/>
        </p:nvSpPr>
        <p:spPr>
          <a:xfrm>
            <a:off x="7741786" y="3236102"/>
            <a:ext cx="964504" cy="7891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33">
            <a:extLst>
              <a:ext uri="{FF2B5EF4-FFF2-40B4-BE49-F238E27FC236}">
                <a16:creationId xmlns:a16="http://schemas.microsoft.com/office/drawing/2014/main" xmlns="" id="{C758CBE5-B06D-096D-6FB1-8A14C10B465B}"/>
              </a:ext>
            </a:extLst>
          </p:cNvPr>
          <p:cNvCxnSpPr>
            <a:cxnSpLocks/>
          </p:cNvCxnSpPr>
          <p:nvPr/>
        </p:nvCxnSpPr>
        <p:spPr>
          <a:xfrm flipH="1">
            <a:off x="7121009" y="2802350"/>
            <a:ext cx="314319" cy="3737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34">
            <a:extLst>
              <a:ext uri="{FF2B5EF4-FFF2-40B4-BE49-F238E27FC236}">
                <a16:creationId xmlns:a16="http://schemas.microsoft.com/office/drawing/2014/main" xmlns="" id="{6F28C111-1B33-9053-4EF9-40C0D32BA8CE}"/>
              </a:ext>
            </a:extLst>
          </p:cNvPr>
          <p:cNvCxnSpPr>
            <a:cxnSpLocks/>
          </p:cNvCxnSpPr>
          <p:nvPr/>
        </p:nvCxnSpPr>
        <p:spPr>
          <a:xfrm>
            <a:off x="7880538" y="2815891"/>
            <a:ext cx="277566" cy="3510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4C19F2-2D17-ABD6-B327-5D3BA0AF2E74}"/>
              </a:ext>
            </a:extLst>
          </p:cNvPr>
          <p:cNvSpPr txBox="1"/>
          <p:nvPr/>
        </p:nvSpPr>
        <p:spPr>
          <a:xfrm>
            <a:off x="6771044" y="3076674"/>
            <a:ext cx="883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2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63B674E-5456-1C09-973C-4FAF5481002D}"/>
              </a:ext>
            </a:extLst>
          </p:cNvPr>
          <p:cNvSpPr txBox="1"/>
          <p:nvPr/>
        </p:nvSpPr>
        <p:spPr>
          <a:xfrm>
            <a:off x="7929316" y="3058639"/>
            <a:ext cx="864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66FF"/>
                </a:solidFill>
              </a:rPr>
              <a:t>7</a:t>
            </a:r>
            <a:endParaRPr lang="ru-RU" sz="6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655</Words>
  <Application>Microsoft Office PowerPoint</Application>
  <PresentationFormat>Произвольный</PresentationFormat>
  <Paragraphs>211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927</cp:revision>
  <dcterms:created xsi:type="dcterms:W3CDTF">2018-01-05T16:38:53Z</dcterms:created>
  <dcterms:modified xsi:type="dcterms:W3CDTF">2023-12-18T22:40:02Z</dcterms:modified>
</cp:coreProperties>
</file>