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39" r:id="rId3"/>
    <p:sldId id="1683" r:id="rId4"/>
    <p:sldId id="1652" r:id="rId5"/>
    <p:sldId id="1653" r:id="rId6"/>
    <p:sldId id="1654" r:id="rId7"/>
    <p:sldId id="1680" r:id="rId8"/>
    <p:sldId id="1431" r:id="rId9"/>
    <p:sldId id="1684" r:id="rId10"/>
    <p:sldId id="1671" r:id="rId11"/>
    <p:sldId id="1685" r:id="rId12"/>
    <p:sldId id="1672" r:id="rId13"/>
    <p:sldId id="151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FF99FF"/>
    <a:srgbClr val="FF3399"/>
    <a:srgbClr val="354B80"/>
    <a:srgbClr val="FF3300"/>
    <a:srgbClr val="99FFCC"/>
    <a:srgbClr val="CCFF66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7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6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02556" y="4902174"/>
            <a:ext cx="8925018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000" b="1" smtClean="0">
                <a:solidFill>
                  <a:schemeClr val="bg1"/>
                </a:solidFill>
              </a:rPr>
              <a:t>Узагальнення </a:t>
            </a:r>
            <a:r>
              <a:rPr lang="uk-UA" sz="6000" b="1" dirty="0">
                <a:solidFill>
                  <a:schemeClr val="bg1"/>
                </a:solidFill>
              </a:rPr>
              <a:t>вивченого</a:t>
            </a:r>
            <a:endParaRPr lang="x-none" sz="6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="" xmlns:a16="http://schemas.microsoft.com/office/drawing/2014/main" id="{7A2202B4-FFF5-F7B4-98E5-926C8A21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19" y="1097201"/>
            <a:ext cx="3337624" cy="337557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19256" y="1184379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61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746389" y="508496"/>
            <a:ext cx="8732066" cy="7869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і розв’яжи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6341" y="1415808"/>
            <a:ext cx="94887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Прокоментуй малюнки. Доповни схеми, склади відповідні рівності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B7EE7DF7-2D76-061B-0F16-A8D800B92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2401805" y="5144974"/>
            <a:ext cx="3484620" cy="1226694"/>
          </a:xfrm>
          <a:prstGeom prst="rect">
            <a:avLst/>
          </a:prstGeom>
        </p:spPr>
      </p:pic>
      <p:sp>
        <p:nvSpPr>
          <p:cNvPr id="56" name="Прямокутник: округлені кути 64">
            <a:extLst>
              <a:ext uri="{FF2B5EF4-FFF2-40B4-BE49-F238E27FC236}">
                <a16:creationId xmlns="" xmlns:a16="http://schemas.microsoft.com/office/drawing/2014/main" id="{B9EDC267-419B-97BE-EC1F-EC2CD6D7EA8A}"/>
              </a:ext>
            </a:extLst>
          </p:cNvPr>
          <p:cNvSpPr/>
          <p:nvPr/>
        </p:nvSpPr>
        <p:spPr>
          <a:xfrm>
            <a:off x="2492798" y="5260758"/>
            <a:ext cx="3393627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AA6CA8E-2A90-E4AD-FE22-4B44B2145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97424" y="5677456"/>
            <a:ext cx="336084" cy="2206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F05D234-4C72-C9C0-F6B2-EB1806A0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219317" y="5698555"/>
            <a:ext cx="429443" cy="28190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F4455F1-E500-17AC-9ACE-A8CC8B293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79757" y="5516794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2C52EB1-CFF5-157E-66C8-323384359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678756" y="5468865"/>
            <a:ext cx="465359" cy="68000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4200352-E9EC-707A-4052-C6B784E18D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4433508" y="5445115"/>
            <a:ext cx="424330" cy="686891"/>
          </a:xfrm>
          <a:prstGeom prst="rect">
            <a:avLst/>
          </a:prstGeom>
        </p:spPr>
      </p:pic>
      <p:pic>
        <p:nvPicPr>
          <p:cNvPr id="2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" y="3473646"/>
            <a:ext cx="1362075" cy="3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: округлені кути 64">
            <a:extLst>
              <a:ext uri="{FF2B5EF4-FFF2-40B4-BE49-F238E27FC236}">
                <a16:creationId xmlns="" xmlns:a16="http://schemas.microsoft.com/office/drawing/2014/main" id="{B9EDC267-419B-97BE-EC1F-EC2CD6D7EA8A}"/>
              </a:ext>
            </a:extLst>
          </p:cNvPr>
          <p:cNvSpPr/>
          <p:nvPr/>
        </p:nvSpPr>
        <p:spPr>
          <a:xfrm>
            <a:off x="7283204" y="5200656"/>
            <a:ext cx="3393627" cy="1115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EE7DF7-2D76-061B-0F16-A8D800B92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7161940" y="5174421"/>
            <a:ext cx="3484620" cy="12266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-1" r="4888" b="1943"/>
          <a:stretch/>
        </p:blipFill>
        <p:spPr bwMode="auto">
          <a:xfrm>
            <a:off x="2544504" y="1903102"/>
            <a:ext cx="3290214" cy="3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4535" b="3044"/>
          <a:stretch/>
        </p:blipFill>
        <p:spPr bwMode="auto">
          <a:xfrm>
            <a:off x="7338067" y="1903101"/>
            <a:ext cx="3308493" cy="32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4200352-E9EC-707A-4052-C6B784E18D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674828" y="5486933"/>
            <a:ext cx="424330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03359" y="557789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–</a:t>
            </a:r>
            <a:endParaRPr lang="ru-RU" sz="28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2C52EB1-CFF5-157E-66C8-323384359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435784" y="5493823"/>
            <a:ext cx="465359" cy="6800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AA6CA8E-2A90-E4AD-FE22-4B44B2145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24271" y="5740643"/>
            <a:ext cx="336084" cy="2206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F4455F1-E500-17AC-9ACE-A8CC8B293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54305" y="5534592"/>
            <a:ext cx="455016" cy="567661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510870" y="3995058"/>
            <a:ext cx="50306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2213" y="3995058"/>
            <a:ext cx="50306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824271" y="3995058"/>
            <a:ext cx="50306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824585" y="4665988"/>
            <a:ext cx="50306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7341" y="5394367"/>
            <a:ext cx="103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( р.)</a:t>
            </a:r>
            <a:endParaRPr lang="uk-UA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57030" y="5493164"/>
            <a:ext cx="103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2">
                    <a:lumMod val="10000"/>
                  </a:schemeClr>
                </a:solidFill>
              </a:rPr>
              <a:t>( р.)</a:t>
            </a:r>
            <a:endParaRPr lang="uk-UA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11">
            <a:extLst>
              <a:ext uri="{FF2B5EF4-FFF2-40B4-BE49-F238E27FC236}">
                <a16:creationId xmlns="" xmlns:a16="http://schemas.microsoft.com/office/drawing/2014/main" id="{7ECD6487-75FF-5B6D-4491-E74FA0F04F2E}"/>
              </a:ext>
            </a:extLst>
          </p:cNvPr>
          <p:cNvSpPr/>
          <p:nvPr/>
        </p:nvSpPr>
        <p:spPr>
          <a:xfrm>
            <a:off x="1564258" y="431002"/>
            <a:ext cx="9147286" cy="11691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Склади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 </a:t>
            </a:r>
            <a:r>
              <a:rPr lang="ru-RU" sz="3600" b="1" dirty="0" err="1" smtClean="0">
                <a:solidFill>
                  <a:schemeClr val="bg1"/>
                </a:solidFill>
              </a:rPr>
              <a:t>поданими</a:t>
            </a:r>
            <a:r>
              <a:rPr lang="ru-RU" sz="3600" b="1" dirty="0" smtClean="0">
                <a:solidFill>
                  <a:schemeClr val="bg1"/>
                </a:solidFill>
              </a:rPr>
              <a:t> схемами </a:t>
            </a:r>
            <a:r>
              <a:rPr lang="ru-RU" sz="3600" b="1" dirty="0" err="1">
                <a:solidFill>
                  <a:schemeClr val="bg1"/>
                </a:solidFill>
              </a:rPr>
              <a:t>рівності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із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зазначеними</a:t>
            </a:r>
            <a:r>
              <a:rPr lang="ru-RU" sz="3600" b="1" dirty="0">
                <a:solidFill>
                  <a:schemeClr val="bg1"/>
                </a:solidFill>
              </a:rPr>
              <a:t> числами.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5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22045B4-D7B3-D875-3F98-CC5DB55D1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63285" y="2657883"/>
            <a:ext cx="2489588" cy="38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6"/>
          <a:stretch/>
        </p:blipFill>
        <p:spPr>
          <a:xfrm>
            <a:off x="1913948" y="1779980"/>
            <a:ext cx="1763651" cy="35975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96433" y="1779979"/>
            <a:ext cx="960582" cy="8609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6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40817" y="2341609"/>
            <a:ext cx="960582" cy="8609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29" name="Овал 28"/>
          <p:cNvSpPr/>
          <p:nvPr/>
        </p:nvSpPr>
        <p:spPr>
          <a:xfrm>
            <a:off x="1859684" y="2227401"/>
            <a:ext cx="960582" cy="8609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3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652" y="2252554"/>
            <a:ext cx="2952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7030A0"/>
                </a:solidFill>
              </a:rPr>
              <a:t>? + ?  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2653" y="3202574"/>
            <a:ext cx="288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7030A0"/>
                </a:solidFill>
              </a:rPr>
              <a:t>? + ?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5248" y="4093221"/>
            <a:ext cx="295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7030A0"/>
                </a:solidFill>
              </a:rPr>
              <a:t>? – ? 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2652" y="4999157"/>
            <a:ext cx="2952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7030A0"/>
                </a:solidFill>
              </a:rPr>
              <a:t>? – ?  =</a:t>
            </a:r>
          </a:p>
        </p:txBody>
      </p:sp>
      <p:sp>
        <p:nvSpPr>
          <p:cNvPr id="18" name="Прямокутник: округлені кути 1">
            <a:extLst>
              <a:ext uri="{FF2B5EF4-FFF2-40B4-BE49-F238E27FC236}">
                <a16:creationId xmlns="" xmlns:a16="http://schemas.microsoft.com/office/drawing/2014/main" id="{65064294-3855-F368-BB71-E100E7266E9D}"/>
              </a:ext>
            </a:extLst>
          </p:cNvPr>
          <p:cNvSpPr/>
          <p:nvPr/>
        </p:nvSpPr>
        <p:spPr>
          <a:xfrm>
            <a:off x="3862653" y="2178943"/>
            <a:ext cx="3147747" cy="38285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</a:p>
          <a:p>
            <a:pPr algn="ctr"/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</a:p>
          <a:p>
            <a:pPr algn="ctr"/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5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5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5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5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055084" y="2055213"/>
            <a:ext cx="242217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+ 2 </a:t>
            </a:r>
            <a:r>
              <a:rPr lang="uk-UA" sz="3600" b="1" dirty="0" smtClean="0">
                <a:solidFill>
                  <a:srgbClr val="7030A0"/>
                </a:solidFill>
              </a:rPr>
              <a:t>– 3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055084" y="3241792"/>
            <a:ext cx="244450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 + 1 </a:t>
            </a:r>
            <a:r>
              <a:rPr lang="uk-UA" sz="3600" b="1" dirty="0" smtClean="0">
                <a:solidFill>
                  <a:srgbClr val="7030A0"/>
                </a:solidFill>
              </a:rPr>
              <a:t>– 2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3416" y="1552010"/>
            <a:ext cx="58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3676" y="2765200"/>
            <a:ext cx="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943019" y="4363059"/>
            <a:ext cx="2684509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8 </a:t>
            </a:r>
            <a:r>
              <a:rPr lang="uk-UA" sz="3600" b="1" dirty="0" smtClean="0">
                <a:solidFill>
                  <a:srgbClr val="7030A0"/>
                </a:solidFill>
              </a:rPr>
              <a:t>+ 7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970283" y="5553922"/>
            <a:ext cx="2657245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</a:t>
            </a:r>
            <a:r>
              <a:rPr lang="uk-UA" sz="3600" b="1" dirty="0" smtClean="0">
                <a:solidFill>
                  <a:srgbClr val="7030A0"/>
                </a:solidFill>
              </a:rPr>
              <a:t>5 + 3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5638" y="3873962"/>
            <a:ext cx="48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31630" y="4410537"/>
            <a:ext cx="39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45402" y="2060901"/>
            <a:ext cx="58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31844" y="3317500"/>
            <a:ext cx="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75637" y="5115724"/>
            <a:ext cx="48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9378" y="5660256"/>
            <a:ext cx="48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64258" y="431002"/>
            <a:ext cx="9176655" cy="11691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Виконай</a:t>
            </a:r>
            <a:r>
              <a:rPr lang="ru-RU" sz="3600" b="1" dirty="0"/>
              <a:t> </a:t>
            </a:r>
            <a:r>
              <a:rPr lang="ru-RU" sz="3600" b="1" dirty="0" err="1"/>
              <a:t>додавання</a:t>
            </a:r>
            <a:r>
              <a:rPr lang="ru-RU" sz="3600" b="1" dirty="0"/>
              <a:t> і </a:t>
            </a:r>
            <a:r>
              <a:rPr lang="ru-RU" sz="3600" b="1" dirty="0" err="1"/>
              <a:t>віднімання</a:t>
            </a:r>
            <a:r>
              <a:rPr lang="ru-RU" sz="3600" b="1" dirty="0"/>
              <a:t> </a:t>
            </a:r>
            <a:r>
              <a:rPr lang="ru-RU" sz="3600" b="1" dirty="0" smtClean="0"/>
              <a:t>чисел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321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1863187" y="439524"/>
            <a:ext cx="8732066" cy="7943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5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64A37D1F-E494-0B73-A249-0F4E0F83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7" y="1500648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280FA1BB-6D90-C4BC-A081-B77C95F6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1802771" y="2482395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650F4929-B67C-F493-019F-1572F264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55" y="3641365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DE06546-FD5E-14DE-2CBC-9785BE2D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42" y="4445558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73AA5D73-3C2B-814A-60E3-48AE67D0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5" y="5645370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7" y="1788382"/>
            <a:ext cx="79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54598" y="272244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4598" y="4671175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598" y="57820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8169C2E9-E805-5409-02DF-D399F110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1" y="1031230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5869398-7E0D-E7B2-27FE-E2993F2D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21" y="1357045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7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8A9BBE3A-8F95-D711-D3CA-D914515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89" y="2224640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F85F0CBF-3F48-B5EE-3BD7-313549FAF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5716661" y="3353053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7CF7316-B5E7-B296-5B46-3C8F9EF9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88" y="3148561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D054ED67-E120-3F5D-98FB-7733FAE0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16" y="5496797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7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5869398-7E0D-E7B2-27FE-E2993F2D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17" y="5796093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280FA1BB-6D90-C4BC-A081-B77C95F6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7446144" y="4551555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8A9BBE3A-8F95-D711-D3CA-D914515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2214615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64A37D1F-E494-0B73-A249-0F4E0F83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71" y="4384939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/>
      <p:bldP spid="128" grpId="0"/>
      <p:bldP spid="132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unny Corn Cob Smiling Character. A cheerful cartoon corn cob character  smiling, , #AFF, #cheerful, #Charac… | Cartoon clip art, Corn on cob,  Characte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66" y="3088158"/>
            <a:ext cx="2544378" cy="2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87210" y="532872"/>
            <a:ext cx="8732066" cy="7126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20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314018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2" y="100717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31" y="2353071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8" y="2314018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29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5"/>
            <a:ext cx="623858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4" y="4535997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42217" y="4471687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53709" y="447168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1" y="441658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103978" y="565248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01643" y="5868228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7266" y="5696235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8" y="1587489"/>
            <a:ext cx="2753267" cy="47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1722903" y="419345"/>
            <a:ext cx="8732066" cy="7563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 чисел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47820" y="1324364"/>
            <a:ext cx="4760109" cy="3794867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37831" y="1324364"/>
            <a:ext cx="6252573" cy="3794867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30667" y="2562124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301495" y="2026547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301495" y="3132081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3" name="Прямая со стрелкой 82"/>
          <p:cNvCxnSpPr>
            <a:stCxn id="80" idx="3"/>
          </p:cNvCxnSpPr>
          <p:nvPr/>
        </p:nvCxnSpPr>
        <p:spPr>
          <a:xfrm flipV="1">
            <a:off x="1730270" y="2444558"/>
            <a:ext cx="454431" cy="509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80" idx="3"/>
          </p:cNvCxnSpPr>
          <p:nvPr/>
        </p:nvCxnSpPr>
        <p:spPr>
          <a:xfrm>
            <a:off x="1730270" y="2954010"/>
            <a:ext cx="454431" cy="4264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3672323" y="2529073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672323" y="3634607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3149201" y="3013879"/>
            <a:ext cx="454431" cy="509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149201" y="3523331"/>
            <a:ext cx="454431" cy="4264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2385086" y="3186386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762402" y="3688912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959548" y="2240361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7330376" y="1704784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7330376" y="2810318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1" name="Прямая со стрелкой 110"/>
          <p:cNvCxnSpPr>
            <a:stCxn id="108" idx="3"/>
          </p:cNvCxnSpPr>
          <p:nvPr/>
        </p:nvCxnSpPr>
        <p:spPr>
          <a:xfrm flipV="1">
            <a:off x="6759151" y="2122795"/>
            <a:ext cx="454431" cy="509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08" idx="3"/>
          </p:cNvCxnSpPr>
          <p:nvPr/>
        </p:nvCxnSpPr>
        <p:spPr>
          <a:xfrm>
            <a:off x="6759151" y="2632247"/>
            <a:ext cx="454431" cy="4264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Скругленный прямоугольник 112"/>
          <p:cNvSpPr/>
          <p:nvPr/>
        </p:nvSpPr>
        <p:spPr>
          <a:xfrm>
            <a:off x="8701204" y="2207310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8701204" y="3312844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26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26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8178082" y="2692116"/>
            <a:ext cx="454431" cy="509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8178082" y="3201568"/>
            <a:ext cx="454431" cy="4264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0072032" y="2764167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0072032" y="3869701"/>
            <a:ext cx="799603" cy="78377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 flipV="1">
            <a:off x="9548910" y="3248973"/>
            <a:ext cx="454431" cy="509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9548910" y="3758425"/>
            <a:ext cx="454431" cy="4264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Овал 120"/>
          <p:cNvSpPr/>
          <p:nvPr/>
        </p:nvSpPr>
        <p:spPr>
          <a:xfrm>
            <a:off x="7413967" y="2866070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8801057" y="3371160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10178850" y="3915852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4" name="Picture 6" descr="Mr Peabody Stickers | Redbubble">
            <a:extLst>
              <a:ext uri="{FF2B5EF4-FFF2-40B4-BE49-F238E27FC236}">
                <a16:creationId xmlns:a16="http://schemas.microsoft.com/office/drawing/2014/main" xmlns="" id="{291D8565-4E61-6F65-B104-C2AF395F5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89428" y="3634607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14FC518-5B5D-AD16-B946-97492FC7FBFA}"/>
              </a:ext>
            </a:extLst>
          </p:cNvPr>
          <p:cNvSpPr/>
          <p:nvPr/>
        </p:nvSpPr>
        <p:spPr>
          <a:xfrm>
            <a:off x="3492543" y="5359887"/>
            <a:ext cx="5388164" cy="779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чисел не вистачає в ланцюжках?</a:t>
            </a:r>
          </a:p>
        </p:txBody>
      </p:sp>
    </p:spTree>
    <p:extLst>
      <p:ext uri="{BB962C8B-B14F-4D97-AF65-F5344CB8AC3E}">
        <p14:creationId xmlns:p14="http://schemas.microsoft.com/office/powerpoint/2010/main" val="2719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108" grpId="0" animBg="1"/>
      <p:bldP spid="109" grpId="0" animBg="1"/>
      <p:bldP spid="110" grpId="0" animBg="1"/>
      <p:bldP spid="113" grpId="0" animBg="1"/>
      <p:bldP spid="114" grpId="0" animBg="1"/>
      <p:bldP spid="117" grpId="0" animBg="1"/>
      <p:bldP spid="118" grpId="0" animBg="1"/>
      <p:bldP spid="121" grpId="0" animBg="1"/>
      <p:bldP spid="122" grpId="0" animBg="1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6125" y="3065039"/>
            <a:ext cx="182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7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4795" y="306503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1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977207" y="1027889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70" y="1311672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74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88808" y="3065039"/>
            <a:ext cx="192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12772" y="3065042"/>
            <a:ext cx="1790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9741" y="5660699"/>
            <a:ext cx="2103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+ 10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0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39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73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050914" y="5660701"/>
            <a:ext cx="187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+ 5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92123" y="5660701"/>
            <a:ext cx="205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0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7762" y="3065037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213947" y="993728"/>
            <a:ext cx="1814766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0050092" y="3065037"/>
            <a:ext cx="90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652723" y="1016412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256739" y="5648691"/>
            <a:ext cx="902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565246" y="3623546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614180" y="5678297"/>
            <a:ext cx="98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149390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364473" y="5660696"/>
            <a:ext cx="100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878657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937609" y="422211"/>
            <a:ext cx="8732066" cy="6881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«Зміни емоцію»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1" grpId="0"/>
      <p:bldP spid="43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70121"/>
            <a:ext cx="1852890" cy="2125530"/>
          </a:xfrm>
          <a:prstGeom prst="rect">
            <a:avLst/>
          </a:prstGeom>
        </p:spPr>
      </p:pic>
      <p:sp useBgFill="1">
        <p:nvSpPr>
          <p:cNvPr id="31" name="TextBox 30"/>
          <p:cNvSpPr txBox="1"/>
          <p:nvPr/>
        </p:nvSpPr>
        <p:spPr>
          <a:xfrm>
            <a:off x="5027367" y="126132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33530" y="536656"/>
            <a:ext cx="8732066" cy="7667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 3 більше»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432094"/>
            <a:ext cx="1263251" cy="22128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339928"/>
            <a:ext cx="1539451" cy="231001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38176" y="218998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83805" y="1877533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9" y="495230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61905"/>
            <a:ext cx="1370018" cy="21080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97835"/>
            <a:ext cx="1474100" cy="21718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21145537">
            <a:off x="1279117" y="233974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2493" y="212552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5504" y="1432094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Lenagold - Клипарт - Мя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498695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21307" y="504409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6146" y="5091319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497630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020191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3" y="478632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232439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68" y="470259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0429972" y="504409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4" grpId="0"/>
      <p:bldP spid="46" grpId="0"/>
      <p:bldP spid="47" grpId="0"/>
      <p:bldP spid="49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28254"/>
            <a:ext cx="1852890" cy="2125530"/>
          </a:xfrm>
          <a:prstGeom prst="rect">
            <a:avLst/>
          </a:prstGeom>
        </p:spPr>
      </p:pic>
      <p:sp useBgFill="1">
        <p:nvSpPr>
          <p:cNvPr id="53" name="TextBox 52"/>
          <p:cNvSpPr txBox="1"/>
          <p:nvPr/>
        </p:nvSpPr>
        <p:spPr>
          <a:xfrm>
            <a:off x="5027367" y="121946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390227"/>
            <a:ext cx="1263251" cy="22128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298061"/>
            <a:ext cx="1539451" cy="231001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338176" y="2148119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83805" y="183566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20038"/>
            <a:ext cx="1370018" cy="210803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55968"/>
            <a:ext cx="1474100" cy="217189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21145537">
            <a:off x="1279117" y="229787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42493" y="208365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3096" y="1407432"/>
            <a:ext cx="99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7091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155427" y="4940942"/>
            <a:ext cx="107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3626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637770" y="4940942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6026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052197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7028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264445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8655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0461978" y="492805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33530" y="536656"/>
            <a:ext cx="8732066" cy="7667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 3 </a:t>
            </a:r>
            <a:r>
              <a:rPr lang="uk-UA" sz="4000" b="1" dirty="0" smtClean="0">
                <a:solidFill>
                  <a:schemeClr val="bg1"/>
                </a:solidFill>
              </a:rPr>
              <a:t>менше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3" grpId="0"/>
      <p:bldP spid="64" grpId="0"/>
      <p:bldP spid="67" grpId="0"/>
      <p:bldP spid="69" grpId="0"/>
      <p:bldP spid="71" grpId="0"/>
      <p:bldP spid="73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снег, зима,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2" b="100000" l="0" r="99111">
                        <a14:backgroundMark x1="75111" y1="98704" x2="75111" y2="98704"/>
                        <a14:backgroundMark x1="83667" y1="98519" x2="83667" y2="98519"/>
                        <a14:backgroundMark x1="91333" y1="98889" x2="91333" y2="98889"/>
                        <a14:backgroundMark x1="87111" y1="97593" x2="87111" y2="97593"/>
                        <a14:backgroundMark x1="68778" y1="98333" x2="68778" y2="98333"/>
                        <a14:backgroundMark x1="96222" y1="98889" x2="96222" y2="98889"/>
                        <a14:backgroundMark x1="94222" y1="98889" x2="94222" y2="98889"/>
                        <a14:backgroundMark x1="89333" y1="98889" x2="89333" y2="98889"/>
                        <a14:backgroundMark x1="85333" y1="97963" x2="85333" y2="97963"/>
                        <a14:backgroundMark x1="82111" y1="97963" x2="82111" y2="97963"/>
                        <a14:backgroundMark x1="86667" y1="66667" x2="86667" y2="66667"/>
                        <a14:backgroundMark x1="85222" y1="67222" x2="85222" y2="67222"/>
                        <a14:backgroundMark x1="74222" y1="74815" x2="74222" y2="74815"/>
                        <a14:backgroundMark x1="72111" y1="78519" x2="72111" y2="78519"/>
                        <a14:backgroundMark x1="59333" y1="75741" x2="59333" y2="75741"/>
                        <a14:backgroundMark x1="12556" y1="36111" x2="12556" y2="36111"/>
                        <a14:backgroundMark x1="20889" y1="35185" x2="20889" y2="35185"/>
                        <a14:backgroundMark x1="10000" y1="37778" x2="10000" y2="37778"/>
                        <a14:backgroundMark x1="7000" y1="42778" x2="7000" y2="42778"/>
                        <a14:backgroundMark x1="5444" y1="45370" x2="5444" y2="45370"/>
                        <a14:backgroundMark x1="23778" y1="37963" x2="23778" y2="37963"/>
                        <a14:backgroundMark x1="22222" y1="37593" x2="22222" y2="37593"/>
                        <a14:backgroundMark x1="26222" y1="41667" x2="26222" y2="41667"/>
                        <a14:backgroundMark x1="28667" y1="45926" x2="28667" y2="45926"/>
                        <a14:backgroundMark x1="32556" y1="52407" x2="32556" y2="52407"/>
                        <a14:backgroundMark x1="39000" y1="64074" x2="39000" y2="6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2677"/>
          <a:stretch/>
        </p:blipFill>
        <p:spPr bwMode="auto">
          <a:xfrm>
            <a:off x="121921" y="1082439"/>
            <a:ext cx="12070079" cy="57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67" flipH="1">
            <a:off x="1970249" y="1183263"/>
            <a:ext cx="1760502" cy="20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8489" y="4616196"/>
            <a:ext cx="1673511" cy="1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9539" y="335126"/>
            <a:ext cx="8732066" cy="7473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«Веселі санчата»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01" y="3188912"/>
            <a:ext cx="210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+ 0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257" y="3188912"/>
            <a:ext cx="80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098" y="405496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7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0769" y="4030395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304" y="487198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7401" y="4871986"/>
            <a:ext cx="95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733" y="5850481"/>
            <a:ext cx="19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2073" y="5850480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168" y="5202899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9331" y="5179989"/>
            <a:ext cx="100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6563" y="5851606"/>
            <a:ext cx="174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4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28848" y="5866918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8" descr="Праздник гифки, анимированные GIF изображения праздник - скачать гиф  картинки на GIF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7" y="953667"/>
            <a:ext cx="3100984" cy="34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53" y="2657135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5" y="3541001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48" y="4424843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86" y="5446563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5" y="4793789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52" y="5339613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614272"/>
            <a:ext cx="8732066" cy="9097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3498" y="2244390"/>
            <a:ext cx="497444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продовжимо повторювати вивчений матеріал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Будемо розв'язувати </a:t>
            </a:r>
            <a:r>
              <a:rPr lang="uk-UA" sz="2800" b="1" dirty="0" smtClean="0">
                <a:solidFill>
                  <a:schemeClr val="bg1"/>
                </a:solidFill>
              </a:rPr>
              <a:t>рівності,  нерівності </a:t>
            </a:r>
            <a:r>
              <a:rPr lang="uk-UA" sz="2800" b="1" dirty="0">
                <a:solidFill>
                  <a:schemeClr val="bg1"/>
                </a:solidFill>
              </a:rPr>
              <a:t>та задачі.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323609" y="2026677"/>
            <a:ext cx="2589767" cy="4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8" y="1862695"/>
            <a:ext cx="2069623" cy="45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80" b="90901"/>
          <a:stretch/>
        </p:blipFill>
        <p:spPr>
          <a:xfrm>
            <a:off x="9353913" y="2581803"/>
            <a:ext cx="1944000" cy="122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595" y="1421422"/>
            <a:ext cx="8025462" cy="8377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числа. Знайди закономірність. </a:t>
            </a:r>
            <a:r>
              <a:rPr lang="uk-UA" dirty="0">
                <a:solidFill>
                  <a:srgbClr val="7030A0"/>
                </a:solidFill>
              </a:rPr>
              <a:t>Назви пропущені </a:t>
            </a:r>
            <a:r>
              <a:rPr lang="uk-UA" dirty="0" smtClean="0">
                <a:solidFill>
                  <a:srgbClr val="7030A0"/>
                </a:solidFill>
              </a:rPr>
              <a:t>числа.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числа, вставляючи пропущені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5578"/>
          <a:stretch/>
        </p:blipFill>
        <p:spPr>
          <a:xfrm>
            <a:off x="1105223" y="2572297"/>
            <a:ext cx="8388814" cy="1944000"/>
          </a:xfrm>
          <a:prstGeom prst="round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201998" y="2647868"/>
            <a:ext cx="10178143" cy="194400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D94E5E5-6E9F-3A87-72BD-7F899E90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20351" y="2943095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23807" y="2923541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CC8D746-0EE3-4CD6-CAE3-8CCA84950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38617" y="2905203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BD14D41-AA4F-E841-D415-B788604D6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65235" y="2923541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82A0EA-2817-0B03-D806-75E126609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03208" y="2911320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A8E881D-8F2A-E945-37CB-2B9423BB8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15038" y="291131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EF8EDD9-FAEE-0FE6-243E-25F66D45C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695710" y="293139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906654" y="2927173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2BA6400-7533-182A-376D-819AC3E3F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70823" y="2925710"/>
            <a:ext cx="455016" cy="567661"/>
          </a:xfrm>
          <a:prstGeom prst="rect">
            <a:avLst/>
          </a:prstGeom>
        </p:spPr>
      </p:pic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627595" y="574597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653057" y="2911320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467546" y="2920849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390029" y="2887387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256805" y="2857406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117373" y="2792090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991145" y="2892823"/>
            <a:ext cx="38174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897252" y="2958433"/>
            <a:ext cx="436157" cy="5540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769978" y="2956380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631394" y="2886867"/>
            <a:ext cx="387602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80" b="94125"/>
          <a:stretch/>
        </p:blipFill>
        <p:spPr>
          <a:xfrm>
            <a:off x="9346502" y="3706299"/>
            <a:ext cx="1944000" cy="792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1005339" y="3651866"/>
            <a:ext cx="381740" cy="60433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860554" y="3654384"/>
            <a:ext cx="465359" cy="68000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783945" y="3610587"/>
            <a:ext cx="424330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630381" y="3610587"/>
            <a:ext cx="42433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481938" y="3569310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352182" y="3621771"/>
            <a:ext cx="381740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54291" y="3720788"/>
            <a:ext cx="436157" cy="55408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44335" y="3698185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018996" y="3610587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631394" y="3621768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785321" y="3632657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897252" y="3642589"/>
            <a:ext cx="424330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048156" y="3621768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123705" y="3632657"/>
            <a:ext cx="424330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256805" y="3632657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381387" y="3632657"/>
            <a:ext cx="424330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494037" y="3654384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631762" y="3621768"/>
            <a:ext cx="424330" cy="68689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023807" y="4709484"/>
            <a:ext cx="2387762" cy="6098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3     </a:t>
            </a:r>
            <a:r>
              <a:rPr lang="ru-RU" sz="4000" dirty="0" smtClean="0">
                <a:solidFill>
                  <a:srgbClr val="7030A0"/>
                </a:solidFill>
              </a:rPr>
              <a:t>3 </a:t>
            </a:r>
            <a:r>
              <a:rPr lang="ru-RU" sz="4000" dirty="0">
                <a:solidFill>
                  <a:srgbClr val="7030A0"/>
                </a:solidFill>
              </a:rPr>
              <a:t>+ 4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36169" y="5650075"/>
            <a:ext cx="2375400" cy="6187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5     </a:t>
            </a:r>
            <a:r>
              <a:rPr lang="ru-RU" sz="4000" dirty="0" smtClean="0">
                <a:solidFill>
                  <a:srgbClr val="7030A0"/>
                </a:solidFill>
              </a:rPr>
              <a:t>6 </a:t>
            </a:r>
            <a:r>
              <a:rPr lang="ru-RU" sz="4000" dirty="0">
                <a:solidFill>
                  <a:srgbClr val="7030A0"/>
                </a:solidFill>
              </a:rPr>
              <a:t>– </a:t>
            </a:r>
            <a:r>
              <a:rPr lang="ru-RU" sz="4000" dirty="0" smtClean="0">
                <a:solidFill>
                  <a:srgbClr val="7030A0"/>
                </a:solidFill>
              </a:rPr>
              <a:t>2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51" y="4721723"/>
            <a:ext cx="443031" cy="624364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17764" y="4256201"/>
            <a:ext cx="351738" cy="67758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7764" y="5192697"/>
            <a:ext cx="432484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01105" y="5650075"/>
            <a:ext cx="383370" cy="618708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4306" y="5102859"/>
            <a:ext cx="2238640" cy="8377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Порівняй число і вираз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03839" y="4709482"/>
            <a:ext cx="2442460" cy="6098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3 + 5     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03839" y="5716668"/>
            <a:ext cx="2444139" cy="6357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rgbClr val="7030A0"/>
                </a:solidFill>
              </a:rPr>
              <a:t>4 </a:t>
            </a:r>
            <a:r>
              <a:rPr lang="ru-RU" sz="4000" dirty="0">
                <a:solidFill>
                  <a:srgbClr val="7030A0"/>
                </a:solidFill>
              </a:rPr>
              <a:t>+ 2     </a:t>
            </a:r>
            <a:r>
              <a:rPr lang="ru-RU" sz="4000" dirty="0" smtClean="0">
                <a:solidFill>
                  <a:srgbClr val="7030A0"/>
                </a:solidFill>
              </a:rPr>
              <a:t>8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3428" y="4249951"/>
            <a:ext cx="382379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4848" y="4692289"/>
            <a:ext cx="407309" cy="624364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22315" y="5739353"/>
            <a:ext cx="359842" cy="618708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63521" y="5179834"/>
            <a:ext cx="382379" cy="6838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7"/>
          <a:srcRect t="679" b="525"/>
          <a:stretch/>
        </p:blipFill>
        <p:spPr>
          <a:xfrm flipH="1">
            <a:off x="338618" y="210069"/>
            <a:ext cx="1726759" cy="236222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18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72" grpId="0" animBg="1"/>
      <p:bldP spid="83" grpId="0"/>
      <p:bldP spid="84" grpId="0" animBg="1"/>
      <p:bldP spid="85" grpId="0" animBg="1"/>
      <p:bldP spid="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8496</TotalTime>
  <Words>386</Words>
  <Application>Microsoft Office PowerPoint</Application>
  <PresentationFormat>Произвольный</PresentationFormat>
  <Paragraphs>158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923</cp:revision>
  <dcterms:created xsi:type="dcterms:W3CDTF">2018-01-05T16:38:53Z</dcterms:created>
  <dcterms:modified xsi:type="dcterms:W3CDTF">2023-12-25T18:59:32Z</dcterms:modified>
</cp:coreProperties>
</file>