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01" r:id="rId3"/>
    <p:sldId id="321" r:id="rId4"/>
    <p:sldId id="315" r:id="rId5"/>
    <p:sldId id="318" r:id="rId6"/>
    <p:sldId id="307" r:id="rId7"/>
    <p:sldId id="286" r:id="rId8"/>
    <p:sldId id="320" r:id="rId9"/>
    <p:sldId id="319" r:id="rId10"/>
    <p:sldId id="285" r:id="rId11"/>
    <p:sldId id="278" r:id="rId12"/>
    <p:sldId id="306" r:id="rId13"/>
    <p:sldId id="304" r:id="rId14"/>
    <p:sldId id="284" r:id="rId15"/>
    <p:sldId id="312" r:id="rId16"/>
    <p:sldId id="291" r:id="rId17"/>
    <p:sldId id="316" r:id="rId18"/>
    <p:sldId id="31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F587F8"/>
    <a:srgbClr val="F793F0"/>
    <a:srgbClr val="FF3131"/>
    <a:srgbClr val="E96D99"/>
    <a:srgbClr val="2F3242"/>
    <a:srgbClr val="722651"/>
    <a:srgbClr val="DED231"/>
    <a:srgbClr val="295FFF"/>
    <a:srgbClr val="27C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4" autoAdjust="0"/>
    <p:restoredTop sz="94660"/>
  </p:normalViewPr>
  <p:slideViewPr>
    <p:cSldViewPr snapToGrid="0">
      <p:cViewPr>
        <p:scale>
          <a:sx n="86" d="100"/>
          <a:sy n="86" d="100"/>
        </p:scale>
        <p:origin x="-52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834" y="4330458"/>
            <a:ext cx="9336559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Як називається наша Батьківщина?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3077" y="1024129"/>
            <a:ext cx="3875318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8643" r="1901" b="7410"/>
          <a:stretch/>
        </p:blipFill>
        <p:spPr bwMode="auto">
          <a:xfrm>
            <a:off x="1371834" y="1024129"/>
            <a:ext cx="4340645" cy="271467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9315" y="362326"/>
            <a:ext cx="10395442" cy="772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світлини. Які з них тобі нагадують про </a:t>
            </a:r>
            <a:r>
              <a:rPr lang="uk-UA" sz="3200" b="1" dirty="0" smtClean="0">
                <a:solidFill>
                  <a:schemeClr val="bg1"/>
                </a:solidFill>
              </a:rPr>
              <a:t>Україну?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1" y="1284940"/>
            <a:ext cx="4495676" cy="2528385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29" y="3783752"/>
            <a:ext cx="3729361" cy="2795575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2922" b="-493"/>
          <a:stretch/>
        </p:blipFill>
        <p:spPr>
          <a:xfrm>
            <a:off x="5797451" y="1284940"/>
            <a:ext cx="3079565" cy="3075778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Мальви і їх родичі — опис видів і фото | ЗЕЛЕНА САДИБ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720" y="3728779"/>
            <a:ext cx="3802115" cy="285054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2371" y="3946165"/>
            <a:ext cx="1778617" cy="6268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Лелеки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2103" y="5651944"/>
            <a:ext cx="1778617" cy="6268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Мальви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972010" y="1443500"/>
            <a:ext cx="1778617" cy="6268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Банани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76140" y="3057040"/>
            <a:ext cx="1778617" cy="62689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Калина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3041" y="373341"/>
            <a:ext cx="9441455" cy="961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вірш. Придумай до нього назву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3355" y="3479794"/>
            <a:ext cx="6288273" cy="2425250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Струмок серед гаю, як стрічечка.</a:t>
            </a:r>
          </a:p>
          <a:p>
            <a:pPr algn="ctr"/>
            <a:r>
              <a:rPr lang="uk-UA" sz="2800" b="1" dirty="0" smtClean="0"/>
              <a:t>На квітці метелик, мов свічечка.</a:t>
            </a:r>
          </a:p>
          <a:p>
            <a:pPr algn="ctr"/>
            <a:r>
              <a:rPr lang="uk-UA" sz="2800" b="1" dirty="0" smtClean="0"/>
              <a:t>Хвилюють, </a:t>
            </a:r>
            <a:r>
              <a:rPr lang="uk-UA" sz="2800" b="1" dirty="0" err="1" smtClean="0"/>
              <a:t>маюють</a:t>
            </a:r>
            <a:r>
              <a:rPr lang="uk-UA" sz="2800" b="1" dirty="0" smtClean="0"/>
              <a:t>, квітують поля –</a:t>
            </a:r>
          </a:p>
          <a:p>
            <a:pPr algn="ctr"/>
            <a:r>
              <a:rPr lang="uk-UA" sz="2800" b="1" dirty="0" smtClean="0"/>
              <a:t>Добридень тобі, Україно моя!</a:t>
            </a:r>
          </a:p>
          <a:p>
            <a:pPr algn="ctr"/>
            <a:r>
              <a:rPr lang="uk-UA" sz="2800" b="1" dirty="0" smtClean="0"/>
              <a:t>                                                </a:t>
            </a:r>
            <a:r>
              <a:rPr lang="uk-UA" sz="2800" b="1" dirty="0" err="1" smtClean="0"/>
              <a:t>П.Тичина</a:t>
            </a:r>
            <a:endParaRPr lang="uk-UA" sz="2800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996" y="1653809"/>
            <a:ext cx="4565984" cy="4565984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893206" y="2683502"/>
            <a:ext cx="4182738" cy="6861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Моя Україна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34175" y="1456403"/>
            <a:ext cx="4736967" cy="901207"/>
          </a:xfrm>
          <a:prstGeom prst="roundRect">
            <a:avLst/>
          </a:prstGeom>
          <a:solidFill>
            <a:srgbClr val="F58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вірші про Україну ти знаєш? </a:t>
            </a:r>
          </a:p>
          <a:p>
            <a:pPr algn="ctr"/>
            <a:r>
              <a:rPr lang="uk-UA" sz="2400" b="1" dirty="0" smtClean="0"/>
              <a:t>Виразно прочитай.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61543" y="347094"/>
            <a:ext cx="10155324" cy="7756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Пофантазуй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656" y="1298929"/>
            <a:ext cx="5690922" cy="255389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Уяви, що ти </a:t>
            </a:r>
            <a:r>
              <a:rPr lang="uk-UA" sz="2400" b="1" dirty="0" smtClean="0">
                <a:solidFill>
                  <a:schemeClr val="bg1"/>
                </a:solidFill>
              </a:rPr>
              <a:t>потрапляєш </a:t>
            </a:r>
            <a:r>
              <a:rPr lang="uk-UA" sz="2400" b="1" dirty="0">
                <a:solidFill>
                  <a:schemeClr val="bg1"/>
                </a:solidFill>
              </a:rPr>
              <a:t>в іншу </a:t>
            </a:r>
            <a:r>
              <a:rPr lang="uk-UA" sz="2400" b="1" dirty="0" smtClean="0">
                <a:solidFill>
                  <a:schemeClr val="bg1"/>
                </a:solidFill>
              </a:rPr>
              <a:t>країну. </a:t>
            </a:r>
            <a:r>
              <a:rPr lang="uk-UA" sz="2400" b="1" dirty="0">
                <a:solidFill>
                  <a:schemeClr val="bg1"/>
                </a:solidFill>
              </a:rPr>
              <a:t>Т</a:t>
            </a:r>
            <a:r>
              <a:rPr lang="uk-UA" sz="2400" b="1" dirty="0" smtClean="0">
                <a:solidFill>
                  <a:schemeClr val="bg1"/>
                </a:solidFill>
              </a:rPr>
              <a:t>ебе </a:t>
            </a:r>
            <a:r>
              <a:rPr lang="uk-UA" sz="2400" b="1" dirty="0">
                <a:solidFill>
                  <a:schemeClr val="bg1"/>
                </a:solidFill>
              </a:rPr>
              <a:t>там </a:t>
            </a:r>
            <a:r>
              <a:rPr lang="uk-UA" sz="2400" b="1" dirty="0" smtClean="0">
                <a:solidFill>
                  <a:schemeClr val="bg1"/>
                </a:solidFill>
              </a:rPr>
              <a:t>запитують</a:t>
            </a:r>
            <a:r>
              <a:rPr lang="uk-UA" sz="2400" b="1" dirty="0">
                <a:solidFill>
                  <a:schemeClr val="bg1"/>
                </a:solidFill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</a:rPr>
              <a:t>В якій країні ти живеш</a:t>
            </a:r>
            <a:r>
              <a:rPr lang="uk-UA" sz="2400" b="1" dirty="0">
                <a:solidFill>
                  <a:schemeClr val="bg1"/>
                </a:solidFill>
              </a:rPr>
              <a:t>?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</a:rPr>
              <a:t>Як називають людей в твоїй країні?</a:t>
            </a:r>
          </a:p>
          <a:p>
            <a:pPr marL="342900" indent="-342900">
              <a:buFontTx/>
              <a:buChar char="-"/>
            </a:pPr>
            <a:r>
              <a:rPr lang="uk-UA" sz="2400" b="1" dirty="0" smtClean="0">
                <a:solidFill>
                  <a:schemeClr val="bg1"/>
                </a:solidFill>
              </a:rPr>
              <a:t>Якою мовою ви спілкуєтеся? </a:t>
            </a:r>
            <a:endParaRPr lang="uk-UA" sz="2400" b="1" dirty="0">
              <a:solidFill>
                <a:schemeClr val="bg1"/>
              </a:solidFill>
            </a:endParaRPr>
          </a:p>
          <a:p>
            <a:r>
              <a:rPr lang="uk-UA" sz="2400" b="1" dirty="0">
                <a:solidFill>
                  <a:schemeClr val="bg1"/>
                </a:solidFill>
              </a:rPr>
              <a:t>Що ти відповіси?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113" y="4035588"/>
            <a:ext cx="4977397" cy="1138654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Я живу в Україні!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24" y="1122752"/>
            <a:ext cx="4051949" cy="300294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26214" y="5227437"/>
            <a:ext cx="4845194" cy="1138654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Народ  наш – українці!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83369" y="5374677"/>
            <a:ext cx="4854197" cy="1138654"/>
          </a:xfrm>
          <a:prstGeom prst="ribbon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Мова  наша – українська!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335D48A-9A56-4B6C-BA83-750D6E24F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8"/>
          <a:stretch/>
        </p:blipFill>
        <p:spPr>
          <a:xfrm>
            <a:off x="6436709" y="2904889"/>
            <a:ext cx="2163138" cy="229815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4514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67949" y="472298"/>
            <a:ext cx="8732066" cy="7625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bg1"/>
                </a:solidFill>
              </a:rPr>
              <a:t>Гра</a:t>
            </a:r>
            <a:r>
              <a:rPr lang="ru-RU" sz="3600" b="1" dirty="0">
                <a:solidFill>
                  <a:schemeClr val="bg1"/>
                </a:solidFill>
              </a:rPr>
              <a:t>  </a:t>
            </a:r>
            <a:r>
              <a:rPr lang="ru-RU" sz="3600" b="1" dirty="0" smtClean="0">
                <a:solidFill>
                  <a:schemeClr val="bg1"/>
                </a:solidFill>
              </a:rPr>
              <a:t>«Реклама </a:t>
            </a:r>
            <a:r>
              <a:rPr lang="ru-RU" sz="3600" b="1" dirty="0" err="1" smtClean="0">
                <a:solidFill>
                  <a:schemeClr val="bg1"/>
                </a:solidFill>
              </a:rPr>
              <a:t>України</a:t>
            </a:r>
            <a:r>
              <a:rPr lang="ru-RU" sz="3600" b="1" dirty="0" smtClean="0">
                <a:solidFill>
                  <a:schemeClr val="bg1"/>
                </a:solidFill>
              </a:rPr>
              <a:t>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67949" y="1328656"/>
            <a:ext cx="8899598" cy="5772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Прорекламуй </a:t>
            </a:r>
            <a:r>
              <a:rPr lang="uk-UA" sz="2400" b="1" dirty="0" smtClean="0">
                <a:solidFill>
                  <a:srgbClr val="FFFF00"/>
                </a:solidFill>
              </a:rPr>
              <a:t>Україну для </a:t>
            </a:r>
            <a:r>
              <a:rPr lang="uk-UA" sz="2400" b="1" dirty="0">
                <a:solidFill>
                  <a:srgbClr val="FFFF00"/>
                </a:solidFill>
              </a:rPr>
              <a:t>іноземних друзів. Доповни </a:t>
            </a:r>
            <a:r>
              <a:rPr lang="uk-UA" sz="2400" b="1" dirty="0" smtClean="0">
                <a:solidFill>
                  <a:srgbClr val="FFFF00"/>
                </a:solidFill>
              </a:rPr>
              <a:t>речення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231" y="2784208"/>
            <a:ext cx="2228740" cy="919401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 </a:t>
            </a:r>
            <a:r>
              <a:rPr lang="uk-UA" sz="2400" b="1" dirty="0">
                <a:solidFill>
                  <a:srgbClr val="0070C0"/>
                </a:solidFill>
              </a:rPr>
              <a:t>Україні ти побачиш…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307759" y="2010845"/>
            <a:ext cx="2522989" cy="919401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Тільки в  Україні ти скуштуєш…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53453" y="1956681"/>
            <a:ext cx="2528589" cy="919401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Тебе вразить…, зачарує…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88041" y="348405"/>
            <a:ext cx="2244992" cy="2375528"/>
            <a:chOff x="291188" y="3007676"/>
            <a:chExt cx="3553567" cy="346381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1" r="581"/>
            <a:stretch/>
          </p:blipFill>
          <p:spPr>
            <a:xfrm>
              <a:off x="291188" y="3007676"/>
              <a:ext cx="3553567" cy="3463816"/>
            </a:xfrm>
            <a:prstGeom prst="round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7" name="Прямоугольник 16"/>
            <p:cNvSpPr/>
            <p:nvPr/>
          </p:nvSpPr>
          <p:spPr>
            <a:xfrm rot="18956142">
              <a:off x="373379" y="3207761"/>
              <a:ext cx="301082" cy="249201"/>
            </a:xfrm>
            <a:prstGeom prst="round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026" name="Picture 2" descr="Борщ з пампуш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68" y="2963273"/>
            <a:ext cx="2318452" cy="154981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Українська музика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43" y="3055429"/>
            <a:ext cx="2396299" cy="129635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Мальовнича природа українських Карпат - SeeTheWor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3" y="4536612"/>
            <a:ext cx="2670392" cy="169124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857152" y="1945423"/>
            <a:ext cx="2203787" cy="919401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Тільки в нас ти відчуєш…</a:t>
            </a:r>
          </a:p>
        </p:txBody>
      </p:sp>
      <p:pic>
        <p:nvPicPr>
          <p:cNvPr id="1035" name="Picture 11" descr="Бердянська Коса у Бердянськ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4" y="3738179"/>
            <a:ext cx="2553711" cy="2188895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49825" y="5773833"/>
            <a:ext cx="2490926" cy="78319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Наймілкіше</a:t>
            </a:r>
            <a:r>
              <a:rPr lang="uk-UA" sz="2000" b="1" dirty="0">
                <a:solidFill>
                  <a:srgbClr val="0070C0"/>
                </a:solidFill>
              </a:rPr>
              <a:t> море в світі </a:t>
            </a:r>
            <a:r>
              <a:rPr lang="uk-UA" sz="2000" b="1" dirty="0" smtClean="0">
                <a:solidFill>
                  <a:srgbClr val="0070C0"/>
                </a:solidFill>
              </a:rPr>
              <a:t>– Азовське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8436" y="4599043"/>
            <a:ext cx="2490926" cy="783193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Справжній борщ з пампушками</a:t>
            </a:r>
            <a:endParaRPr lang="uk-U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2305" y="5433314"/>
            <a:ext cx="2490926" cy="1123712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Різноманітна природа лісів, степів, гір, морів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7" name="Picture 13" descr="Вселенський дух українців - воїнів світла. Роздуми щодо майбутнього нашої  країни * Український репорте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572" y="3111227"/>
            <a:ext cx="2684443" cy="1509999"/>
          </a:xfrm>
          <a:prstGeom prst="round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012330" y="4832626"/>
            <a:ext cx="2490926" cy="1804749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7030A0"/>
                </a:solidFill>
              </a:rPr>
              <a:t>Віковий дух свободи, незалежності, самостійності українців</a:t>
            </a:r>
            <a:endParaRPr lang="uk-UA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2" grpId="0" animBg="1"/>
      <p:bldP spid="74" grpId="1" animBg="1"/>
      <p:bldP spid="6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500" y="472298"/>
            <a:ext cx="8900592" cy="6844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Перегляд відео «Моя країна </a:t>
            </a:r>
            <a:r>
              <a:rPr lang="uk-UA" sz="3600" b="1" smtClean="0">
                <a:solidFill>
                  <a:schemeClr val="bg1"/>
                </a:solidFill>
              </a:rPr>
              <a:t>– Україна»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Моя країна Україна - Безмежні простор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818" y="1338936"/>
            <a:ext cx="9438291" cy="5309039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0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8DAE59-19BB-413B-8B14-2D8BE9F17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r="72341" b="88287"/>
          <a:stretch/>
        </p:blipFill>
        <p:spPr>
          <a:xfrm>
            <a:off x="4500000" y="3376910"/>
            <a:ext cx="4320000" cy="1584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39" l="21231" r="83385">
                        <a14:foregroundMark x1="26923" y1="98618" x2="37538" y2="97235"/>
                        <a14:foregroundMark x1="51231" y1="98618" x2="62308" y2="96160"/>
                        <a14:foregroundMark x1="37077" y1="96467" x2="34615" y2="89401"/>
                        <a14:foregroundMark x1="36769" y1="90169" x2="36923" y2="93088"/>
                        <a14:foregroundMark x1="45385" y1="21813" x2="43846" y2="26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5" y="1994054"/>
            <a:ext cx="4232241" cy="4238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9122" y="1409639"/>
            <a:ext cx="649988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400" b="1" dirty="0" smtClean="0">
                <a:solidFill>
                  <a:schemeClr val="bg1"/>
                </a:solidFill>
              </a:rPr>
              <a:t> пропущене слово. Яку назву має країна, у якій ти живеш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30291" r="18121" b="17643"/>
          <a:stretch/>
        </p:blipFill>
        <p:spPr>
          <a:xfrm>
            <a:off x="5690671" y="3530904"/>
            <a:ext cx="2511769" cy="1270238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11854" y="495119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0844" y="2389661"/>
            <a:ext cx="542074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 кожної людини є своя рідна країна.  Моя країна має назву  </a:t>
            </a:r>
          </a:p>
        </p:txBody>
      </p:sp>
    </p:spTree>
    <p:extLst>
      <p:ext uri="{BB962C8B-B14F-4D97-AF65-F5344CB8AC3E}">
        <p14:creationId xmlns:p14="http://schemas.microsoft.com/office/powerpoint/2010/main" val="24324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2046" y="1467380"/>
            <a:ext cx="3670807" cy="85604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З’єднай світлини краєвидів України з їхніми назвами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572">
            <a:off x="7987490" y="2799091"/>
            <a:ext cx="3858249" cy="2204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22046" y="2772259"/>
            <a:ext cx="2911088" cy="7421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Дніпро біля Канева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4752" y="4637052"/>
            <a:ext cx="2911088" cy="729212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Гори Карпати</a:t>
            </a:r>
            <a:endParaRPr lang="ru-RU" sz="2400" b="1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8017" y="5769429"/>
            <a:ext cx="1020388" cy="10885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04228" y="386509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399">
            <a:off x="5471001" y="1169644"/>
            <a:ext cx="3671417" cy="2285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22046" y="3746544"/>
            <a:ext cx="2911088" cy="6640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Чорне море в Одесі</a:t>
            </a:r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311">
            <a:off x="5096175" y="4315828"/>
            <a:ext cx="3898707" cy="2227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4" name="Прямая со стрелкой 13"/>
          <p:cNvCxnSpPr>
            <a:endCxn id="10" idx="1"/>
          </p:cNvCxnSpPr>
          <p:nvPr/>
        </p:nvCxnSpPr>
        <p:spPr>
          <a:xfrm flipV="1">
            <a:off x="3540725" y="2476439"/>
            <a:ext cx="1937620" cy="252522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548019" y="4223261"/>
            <a:ext cx="1461697" cy="77839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477431" y="3269828"/>
            <a:ext cx="4385660" cy="95343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79336" y="395376"/>
            <a:ext cx="8732066" cy="6744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«Все в твоїх руках»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792" r="5671" b="934"/>
          <a:stretch/>
        </p:blipFill>
        <p:spPr>
          <a:xfrm>
            <a:off x="713607" y="1168975"/>
            <a:ext cx="10888028" cy="56164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0023" y="1154155"/>
            <a:ext cx="2662158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/>
              <a:t>Яким був твій настрій? Яке завдання сподобалось </a:t>
            </a:r>
          </a:p>
          <a:p>
            <a:pPr algn="ctr"/>
            <a:r>
              <a:rPr lang="uk-UA" b="1" dirty="0"/>
              <a:t>найбільше?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5364" y="1154156"/>
            <a:ext cx="3194891" cy="1328023"/>
          </a:xfrm>
          <a:prstGeom prst="round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Чим ти сьогодні допоміг іншим? Чи покращилися сьогодні твої стосунки з оточуючими?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5189" y="3680384"/>
            <a:ext cx="2986445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/>
              <a:t>Які труднощі ти сьогодні відчув? </a:t>
            </a:r>
          </a:p>
          <a:p>
            <a:pPr algn="ctr"/>
            <a:r>
              <a:rPr lang="uk-UA" b="1" dirty="0"/>
              <a:t>Над чим ще потрібно подумати?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122" y="2840997"/>
            <a:ext cx="2576946" cy="1021556"/>
          </a:xfrm>
          <a:prstGeom prst="roundRect">
            <a:avLst/>
          </a:prstGeom>
          <a:solidFill>
            <a:srgbClr val="C31D58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Що ти сьогодні виконав? Яких результатів досяг?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0023" y="4788575"/>
            <a:ext cx="2938252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/>
              <a:t>Про що нове ти сьогодні дізнався? Які знання отримав?</a:t>
            </a:r>
          </a:p>
        </p:txBody>
      </p:sp>
    </p:spTree>
    <p:extLst>
      <p:ext uri="{BB962C8B-B14F-4D97-AF65-F5344CB8AC3E}">
        <p14:creationId xmlns:p14="http://schemas.microsoft.com/office/powerpoint/2010/main" val="23236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965365" y="494529"/>
            <a:ext cx="8732066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Рефлексійна</a:t>
            </a:r>
            <a:r>
              <a:rPr lang="uk-UA" sz="3200" b="1" dirty="0">
                <a:solidFill>
                  <a:schemeClr val="bg1"/>
                </a:solidFill>
              </a:rPr>
              <a:t> вправа «</a:t>
            </a:r>
            <a:r>
              <a:rPr lang="uk-UA" sz="3200" b="1">
                <a:solidFill>
                  <a:schemeClr val="bg1"/>
                </a:solidFill>
              </a:rPr>
              <a:t>Дерево зростання»</a:t>
            </a:r>
            <a:r>
              <a:rPr lang="en-US" sz="3200" b="1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8"/>
            <a:ext cx="5944969" cy="526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8457032">
            <a:off x="1203516" y="4169737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дуже сподобалось</a:t>
            </a: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576255" y="2186625"/>
            <a:ext cx="247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не сподобалось</a:t>
            </a:r>
          </a:p>
        </p:txBody>
      </p:sp>
      <p:sp>
        <p:nvSpPr>
          <p:cNvPr id="12" name="TextBox 11"/>
          <p:cNvSpPr txBox="1"/>
          <p:nvPr/>
        </p:nvSpPr>
        <p:spPr>
          <a:xfrm rot="2833565">
            <a:off x="3994746" y="4004732"/>
            <a:ext cx="2130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сподобалось</a:t>
            </a: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15255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324790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227624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46" y="3853297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568" y="272822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10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898" y="226812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29" y="22762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654" y="23768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3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8" y="306442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485" y="128838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0108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949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704" y="28872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464" y="114343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431" y="342809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79117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42" y="287206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7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2937" y="483512"/>
            <a:ext cx="8732066" cy="862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Привітання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5417" y="1824962"/>
            <a:ext cx="5266062" cy="391596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прийшов з гарним настроєм – рукою махніть.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вранці зарядку робив – головою кивніть.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ввічливий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сусідові злегка вклоніться.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Хто вміє дружити –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усім посміхніться.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04" y="1824962"/>
            <a:ext cx="5533433" cy="41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453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8829" y="494529"/>
            <a:ext cx="8732066" cy="8715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Мотивація навчальної діяльності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88" y="1572038"/>
            <a:ext cx="3256237" cy="465176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80500" y="1616106"/>
            <a:ext cx="7127915" cy="8957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2400" b="1" dirty="0" err="1" smtClean="0"/>
              <a:t>Поміркуй</a:t>
            </a:r>
            <a:r>
              <a:rPr lang="ru-RU" sz="2400" b="1" dirty="0" smtClean="0"/>
              <a:t>, яка </a:t>
            </a:r>
            <a:r>
              <a:rPr lang="ru-RU" sz="2400" b="1" dirty="0"/>
              <a:t>стежка </a:t>
            </a:r>
            <a:r>
              <a:rPr lang="ru-RU" sz="2400" b="1" dirty="0" err="1"/>
              <a:t>найкраща</a:t>
            </a:r>
            <a:r>
              <a:rPr lang="ru-RU" sz="2400" b="1" dirty="0" smtClean="0"/>
              <a:t>? </a:t>
            </a:r>
          </a:p>
          <a:p>
            <a:pPr algn="ctr" fontAlgn="base"/>
            <a:r>
              <a:rPr lang="ru-RU" sz="2400" b="1" dirty="0" err="1" smtClean="0"/>
              <a:t>Послухай</a:t>
            </a:r>
            <a:r>
              <a:rPr lang="ru-RU" sz="2400" b="1" dirty="0" smtClean="0"/>
              <a:t>, як </a:t>
            </a:r>
            <a:r>
              <a:rPr lang="ru-RU" sz="2400" b="1" dirty="0" err="1" smtClean="0"/>
              <a:t>відповіли</a:t>
            </a:r>
            <a:r>
              <a:rPr lang="ru-RU" sz="2400" b="1" dirty="0" smtClean="0"/>
              <a:t> на </a:t>
            </a:r>
            <a:r>
              <a:rPr lang="ru-RU" sz="2400" b="1" dirty="0" err="1" smtClean="0"/>
              <a:t>це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питання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інші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діти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84311" y="2820319"/>
            <a:ext cx="6720291" cy="25448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400" b="1" dirty="0" smtClean="0"/>
              <a:t>- До магазину з </a:t>
            </a:r>
            <a:r>
              <a:rPr lang="ru-RU" sz="2400" b="1" dirty="0" err="1" smtClean="0"/>
              <a:t>подарунками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fontAlgn="base"/>
            <a:r>
              <a:rPr lang="ru-RU" sz="2400" b="1" dirty="0" smtClean="0"/>
              <a:t>- </a:t>
            </a:r>
            <a:r>
              <a:rPr lang="ru-RU" sz="2400" b="1" dirty="0" err="1" smtClean="0"/>
              <a:t>Ні</a:t>
            </a:r>
            <a:r>
              <a:rPr lang="ru-RU" sz="2400" b="1" dirty="0"/>
              <a:t>, до </a:t>
            </a:r>
            <a:r>
              <a:rPr lang="ru-RU" sz="2400" b="1" dirty="0" err="1"/>
              <a:t>школи</a:t>
            </a:r>
            <a:r>
              <a:rPr lang="ru-RU" sz="2400" b="1" dirty="0"/>
              <a:t>, - там є </a:t>
            </a:r>
            <a:r>
              <a:rPr lang="ru-RU" sz="2400" b="1" dirty="0" err="1"/>
              <a:t>діти</a:t>
            </a:r>
            <a:r>
              <a:rPr lang="ru-RU" sz="2400" b="1" dirty="0"/>
              <a:t>.</a:t>
            </a:r>
          </a:p>
          <a:p>
            <a:pPr fontAlgn="base"/>
            <a:r>
              <a:rPr lang="ru-RU" sz="2400" b="1" dirty="0" smtClean="0"/>
              <a:t>- </a:t>
            </a:r>
            <a:r>
              <a:rPr lang="ru-RU" sz="2400" b="1" dirty="0" err="1" smtClean="0"/>
              <a:t>Ні</a:t>
            </a:r>
            <a:r>
              <a:rPr lang="ru-RU" sz="2400" b="1" dirty="0"/>
              <a:t>, до </a:t>
            </a:r>
            <a:r>
              <a:rPr lang="ru-RU" sz="2400" b="1" dirty="0" smtClean="0"/>
              <a:t>моря, </a:t>
            </a:r>
            <a:r>
              <a:rPr lang="ru-RU" sz="2400" b="1" dirty="0"/>
              <a:t>- там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купатись</a:t>
            </a:r>
            <a:r>
              <a:rPr lang="ru-RU" sz="2400" b="1" dirty="0"/>
              <a:t>.</a:t>
            </a:r>
          </a:p>
          <a:p>
            <a:pPr fontAlgn="base"/>
            <a:r>
              <a:rPr lang="ru-RU" sz="2400" b="1" dirty="0" smtClean="0"/>
              <a:t>- </a:t>
            </a:r>
            <a:r>
              <a:rPr lang="ru-RU" sz="2400" b="1" dirty="0" err="1" smtClean="0"/>
              <a:t>Ні</a:t>
            </a:r>
            <a:r>
              <a:rPr lang="ru-RU" sz="2400" b="1" dirty="0"/>
              <a:t>, </a:t>
            </a:r>
            <a:r>
              <a:rPr lang="ru-RU" sz="2400" b="1" dirty="0" smtClean="0"/>
              <a:t>до </a:t>
            </a:r>
            <a:r>
              <a:rPr lang="ru-RU" sz="2400" b="1" dirty="0" err="1" smtClean="0"/>
              <a:t>бабусі</a:t>
            </a:r>
            <a:r>
              <a:rPr lang="ru-RU" sz="2400" b="1" dirty="0" smtClean="0"/>
              <a:t> в село – </a:t>
            </a:r>
            <a:r>
              <a:rPr lang="ru-RU" sz="2400" b="1" dirty="0"/>
              <a:t>там </a:t>
            </a:r>
            <a:r>
              <a:rPr lang="ru-RU" sz="2400" b="1" dirty="0" err="1"/>
              <a:t>безліч</a:t>
            </a:r>
            <a:r>
              <a:rPr lang="ru-RU" sz="2400" b="1" dirty="0"/>
              <a:t> </a:t>
            </a:r>
            <a:r>
              <a:rPr lang="ru-RU" sz="2400" b="1" dirty="0" err="1"/>
              <a:t>яблук</a:t>
            </a:r>
            <a:r>
              <a:rPr lang="ru-RU" sz="2400" b="1" dirty="0"/>
              <a:t> і груш.</a:t>
            </a:r>
          </a:p>
          <a:p>
            <a:pPr fontAlgn="base"/>
            <a:r>
              <a:rPr lang="ru-RU" sz="2400" b="1" dirty="0" smtClean="0"/>
              <a:t>- </a:t>
            </a:r>
            <a:r>
              <a:rPr lang="ru-RU" sz="2400" b="1" dirty="0" err="1" smtClean="0"/>
              <a:t>Ні</a:t>
            </a:r>
            <a:r>
              <a:rPr lang="ru-RU" sz="2400" b="1" dirty="0"/>
              <a:t>, на </a:t>
            </a:r>
            <a:r>
              <a:rPr lang="ru-RU" sz="2400" b="1" dirty="0" smtClean="0"/>
              <a:t>дитячий </a:t>
            </a:r>
            <a:r>
              <a:rPr lang="ru-RU" sz="2400" b="1" dirty="0" err="1" smtClean="0"/>
              <a:t>майданчик</a:t>
            </a:r>
            <a:r>
              <a:rPr lang="ru-RU" sz="2400" b="1" dirty="0" smtClean="0"/>
              <a:t> з велосипедом!</a:t>
            </a:r>
            <a:endParaRPr lang="ru-RU" sz="2400" b="1" dirty="0"/>
          </a:p>
          <a:p>
            <a:pPr fontAlgn="base"/>
            <a:r>
              <a:rPr lang="ru-RU" sz="2400" b="1" dirty="0" smtClean="0"/>
              <a:t>Яка ж стежка </a:t>
            </a:r>
            <a:r>
              <a:rPr lang="ru-RU" sz="2400" b="1" dirty="0" err="1"/>
              <a:t>найкраща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94053" y="5557876"/>
            <a:ext cx="517999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800" b="1" dirty="0" smtClean="0"/>
              <a:t>Додому. </a:t>
            </a:r>
            <a:r>
              <a:rPr lang="ru-RU" sz="2800" b="1" dirty="0"/>
              <a:t>До </a:t>
            </a:r>
            <a:r>
              <a:rPr lang="ru-RU" sz="2800" b="1" dirty="0" err="1"/>
              <a:t>рідного</a:t>
            </a:r>
            <a:r>
              <a:rPr lang="ru-RU" sz="2800" b="1" dirty="0"/>
              <a:t> краю!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308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8829" y="494529"/>
            <a:ext cx="8732066" cy="87156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51" y="1540793"/>
            <a:ext cx="3256237" cy="465176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47451" y="1540793"/>
            <a:ext cx="7028761" cy="1641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</a:t>
            </a:r>
            <a:r>
              <a:rPr lang="ru-RU" sz="2000" b="1" dirty="0" err="1" smtClean="0"/>
              <a:t>кожної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людини</a:t>
            </a:r>
            <a:r>
              <a:rPr lang="ru-RU" sz="2000" b="1" dirty="0" smtClean="0"/>
              <a:t> є </a:t>
            </a:r>
            <a:r>
              <a:rPr lang="ru-RU" sz="2000" b="1" dirty="0" err="1" smtClean="0"/>
              <a:t>свій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рідний</a:t>
            </a:r>
            <a:r>
              <a:rPr lang="ru-RU" sz="2000" b="1" dirty="0" smtClean="0"/>
              <a:t> край, </a:t>
            </a:r>
            <a:r>
              <a:rPr lang="ru-RU" sz="2000" b="1" dirty="0" err="1" smtClean="0"/>
              <a:t>батьківська</a:t>
            </a:r>
            <a:r>
              <a:rPr lang="ru-RU" sz="2000" b="1" dirty="0" smtClean="0"/>
              <a:t> земля – </a:t>
            </a:r>
            <a:r>
              <a:rPr lang="ru-RU" sz="2000" b="1" dirty="0" err="1" smtClean="0"/>
              <a:t>Батьківщина</a:t>
            </a:r>
            <a:r>
              <a:rPr lang="ru-RU" sz="2000" b="1" dirty="0" smtClean="0"/>
              <a:t>. Тут </a:t>
            </a:r>
            <a:r>
              <a:rPr lang="ru-RU" sz="2000" b="1" dirty="0" err="1"/>
              <a:t>народжувалися</a:t>
            </a:r>
            <a:r>
              <a:rPr lang="ru-RU" sz="2000" b="1" dirty="0"/>
              <a:t>, жили та </a:t>
            </a:r>
            <a:r>
              <a:rPr lang="ru-RU" sz="2000" b="1" dirty="0" err="1"/>
              <a:t>вмирали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далекі</a:t>
            </a:r>
            <a:r>
              <a:rPr lang="ru-RU" sz="2000" b="1" dirty="0"/>
              <a:t> </a:t>
            </a:r>
            <a:r>
              <a:rPr lang="ru-RU" sz="2000" b="1" dirty="0" err="1"/>
              <a:t>пращури</a:t>
            </a:r>
            <a:r>
              <a:rPr lang="ru-RU" sz="2000" b="1" dirty="0" smtClean="0"/>
              <a:t>.</a:t>
            </a:r>
            <a:r>
              <a:rPr lang="ru-RU" sz="2000" dirty="0"/>
              <a:t> </a:t>
            </a:r>
            <a:r>
              <a:rPr lang="ru-RU" sz="2000" b="1" dirty="0" smtClean="0"/>
              <a:t>Тут </a:t>
            </a:r>
            <a:r>
              <a:rPr lang="ru-RU" sz="2000" b="1" dirty="0" err="1" smtClean="0"/>
              <a:t>здавна</a:t>
            </a:r>
            <a:r>
              <a:rPr lang="ru-RU" sz="2000" b="1" dirty="0" smtClean="0"/>
              <a:t> </a:t>
            </a:r>
            <a:r>
              <a:rPr lang="ru-RU" sz="2000" b="1" dirty="0" err="1"/>
              <a:t>звучить</a:t>
            </a:r>
            <a:r>
              <a:rPr lang="ru-RU" sz="2000" b="1" dirty="0"/>
              <a:t> наша </a:t>
            </a:r>
            <a:r>
              <a:rPr lang="ru-RU" sz="2000" b="1" dirty="0" err="1"/>
              <a:t>рідна</a:t>
            </a:r>
            <a:r>
              <a:rPr lang="ru-RU" sz="2000" b="1" dirty="0"/>
              <a:t> </a:t>
            </a:r>
            <a:r>
              <a:rPr lang="ru-RU" sz="2000" b="1" dirty="0" err="1"/>
              <a:t>мова</a:t>
            </a:r>
            <a:r>
              <a:rPr lang="ru-RU" sz="2000" b="1" dirty="0"/>
              <a:t> і </a:t>
            </a:r>
            <a:r>
              <a:rPr lang="ru-RU" sz="2000" b="1" dirty="0" err="1"/>
              <a:t>материнська</a:t>
            </a:r>
            <a:r>
              <a:rPr lang="ru-RU" sz="2000" b="1" dirty="0"/>
              <a:t> </a:t>
            </a:r>
            <a:r>
              <a:rPr lang="ru-RU" sz="2000" b="1" dirty="0" err="1"/>
              <a:t>пісня</a:t>
            </a:r>
            <a:r>
              <a:rPr lang="ru-RU" sz="2000" b="1" dirty="0"/>
              <a:t>. </a:t>
            </a:r>
            <a:r>
              <a:rPr lang="ru-RU" sz="2000" b="1" dirty="0" smtClean="0"/>
              <a:t>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Наша </a:t>
            </a:r>
            <a:r>
              <a:rPr lang="ru-RU" sz="2000" b="1" dirty="0" err="1" smtClean="0"/>
              <a:t>Батьківщина</a:t>
            </a:r>
            <a:r>
              <a:rPr lang="ru-RU" sz="2000" b="1" dirty="0" smtClean="0"/>
              <a:t> – велика</a:t>
            </a:r>
            <a:r>
              <a:rPr lang="ru-RU" sz="2000" b="1" dirty="0"/>
              <a:t>, </a:t>
            </a:r>
            <a:r>
              <a:rPr lang="ru-RU" sz="2000" b="1" dirty="0" err="1"/>
              <a:t>багата</a:t>
            </a:r>
            <a:r>
              <a:rPr lang="ru-RU" sz="2000" b="1" dirty="0"/>
              <a:t> і прекрасна </a:t>
            </a:r>
            <a:r>
              <a:rPr lang="ru-RU" sz="2000" b="1" dirty="0" err="1"/>
              <a:t>країна</a:t>
            </a:r>
            <a:r>
              <a:rPr lang="ru-RU" sz="2000" b="1" dirty="0" smtClean="0"/>
              <a:t>.</a:t>
            </a:r>
            <a:endParaRPr lang="ru-RU" sz="2000" b="1" i="1" dirty="0"/>
          </a:p>
        </p:txBody>
      </p:sp>
      <p:pic>
        <p:nvPicPr>
          <p:cNvPr id="1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28643" r="1901" b="7410"/>
          <a:stretch/>
        </p:blipFill>
        <p:spPr bwMode="auto">
          <a:xfrm>
            <a:off x="1806767" y="3182307"/>
            <a:ext cx="5336080" cy="333722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2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0935" y="494528"/>
            <a:ext cx="10123471" cy="1135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</a:t>
            </a:r>
            <a:r>
              <a:rPr lang="uk-UA" sz="3200" b="1" dirty="0" smtClean="0">
                <a:solidFill>
                  <a:schemeClr val="bg1"/>
                </a:solidFill>
              </a:rPr>
              <a:t>вірш. Поясни, чому «Батьківщина»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ми пишемо з великої букви?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20937" y="1773342"/>
            <a:ext cx="4883256" cy="33384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0000"/>
                </a:solidFill>
              </a:rPr>
              <a:t>У</a:t>
            </a:r>
            <a:r>
              <a:rPr lang="ru-RU" sz="2400" b="1" dirty="0"/>
              <a:t> </a:t>
            </a:r>
            <a:r>
              <a:rPr lang="ru-RU" sz="2400" b="1" dirty="0" err="1"/>
              <a:t>всіх</a:t>
            </a:r>
            <a:r>
              <a:rPr lang="ru-RU" sz="2400" b="1" dirty="0"/>
              <a:t> людей одна </a:t>
            </a:r>
            <a:r>
              <a:rPr lang="ru-RU" sz="2400" b="1" dirty="0" err="1"/>
              <a:t>святиня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>
                <a:solidFill>
                  <a:srgbClr val="FF0000"/>
                </a:solidFill>
              </a:rPr>
              <a:t>К</a:t>
            </a:r>
            <a:r>
              <a:rPr lang="ru-RU" sz="2400" b="1" dirty="0" err="1"/>
              <a:t>уди</a:t>
            </a:r>
            <a:r>
              <a:rPr lang="ru-RU" sz="2400" b="1" dirty="0"/>
              <a:t> не глянь, де не </a:t>
            </a:r>
            <a:r>
              <a:rPr lang="ru-RU" sz="2400" b="1" dirty="0" err="1"/>
              <a:t>спитай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 err="1">
                <a:solidFill>
                  <a:srgbClr val="FF0000"/>
                </a:solidFill>
              </a:rPr>
              <a:t>Р</a:t>
            </a:r>
            <a:r>
              <a:rPr lang="ru-RU" sz="2400" b="1" dirty="0" err="1"/>
              <a:t>ідніша</a:t>
            </a:r>
            <a:r>
              <a:rPr lang="ru-RU" sz="2400" b="1" dirty="0"/>
              <a:t> </a:t>
            </a:r>
            <a:r>
              <a:rPr lang="ru-RU" sz="2400" b="1" dirty="0" err="1"/>
              <a:t>їм</a:t>
            </a:r>
            <a:r>
              <a:rPr lang="ru-RU" sz="2400" b="1" dirty="0"/>
              <a:t> своя </a:t>
            </a:r>
            <a:r>
              <a:rPr lang="ru-RU" sz="2400" b="1" dirty="0" err="1" smtClean="0"/>
              <a:t>пустиня</a:t>
            </a:r>
            <a:r>
              <a:rPr lang="ru-RU" sz="2400" b="1" dirty="0"/>
              <a:t>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err="1">
                <a:solidFill>
                  <a:srgbClr val="FF0000"/>
                </a:solidFill>
              </a:rPr>
              <a:t>А</a:t>
            </a:r>
            <a:r>
              <a:rPr lang="ru-RU" sz="2400" b="1" dirty="0" err="1"/>
              <a:t>ніж</a:t>
            </a:r>
            <a:r>
              <a:rPr lang="ru-RU" sz="2400" b="1" dirty="0"/>
              <a:t> </a:t>
            </a:r>
            <a:r>
              <a:rPr lang="ru-RU" sz="2400" b="1" dirty="0" err="1"/>
              <a:t>земний</a:t>
            </a:r>
            <a:r>
              <a:rPr lang="ru-RU" sz="2400" b="1" dirty="0"/>
              <a:t> в </a:t>
            </a:r>
            <a:r>
              <a:rPr lang="ru-RU" sz="2400" b="1" dirty="0" err="1"/>
              <a:t>чужині</a:t>
            </a:r>
            <a:r>
              <a:rPr lang="ru-RU" sz="2400" b="1" dirty="0"/>
              <a:t> рай.</a:t>
            </a:r>
            <a:br>
              <a:rPr lang="ru-RU" sz="2400" b="1" dirty="0"/>
            </a:br>
            <a:r>
              <a:rPr lang="ru-RU" sz="2400" b="1" dirty="0" err="1">
                <a:solidFill>
                  <a:srgbClr val="FF0000"/>
                </a:solidFill>
              </a:rPr>
              <a:t>Ї</a:t>
            </a:r>
            <a:r>
              <a:rPr lang="ru-RU" sz="2400" b="1" dirty="0" err="1"/>
              <a:t>м</a:t>
            </a:r>
            <a:r>
              <a:rPr lang="ru-RU" sz="2400" b="1" dirty="0"/>
              <a:t> красить все </a:t>
            </a:r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рідний</a:t>
            </a:r>
            <a:r>
              <a:rPr lang="ru-RU" sz="2400" b="1" dirty="0"/>
              <a:t> </a:t>
            </a:r>
            <a:r>
              <a:rPr lang="ru-RU" sz="2400" b="1" dirty="0" smtClean="0"/>
              <a:t>край.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>
                <a:solidFill>
                  <a:srgbClr val="FF0000"/>
                </a:solidFill>
              </a:rPr>
              <a:t>Н</a:t>
            </a:r>
            <a:r>
              <a:rPr lang="ru-RU" sz="2400" b="1" dirty="0"/>
              <a:t>ема без </a:t>
            </a:r>
            <a:r>
              <a:rPr lang="ru-RU" sz="2400" b="1" dirty="0" err="1"/>
              <a:t>кореня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,</a:t>
            </a:r>
            <a:br>
              <a:rPr lang="ru-RU" sz="2400" b="1" dirty="0"/>
            </a:br>
            <a:r>
              <a:rPr lang="ru-RU" sz="2400" b="1" dirty="0">
                <a:solidFill>
                  <a:srgbClr val="FF0000"/>
                </a:solidFill>
              </a:rPr>
              <a:t>А </a:t>
            </a:r>
            <a:r>
              <a:rPr lang="ru-RU" sz="2400" b="1" dirty="0"/>
              <a:t> нас, </a:t>
            </a:r>
            <a:r>
              <a:rPr lang="ru-RU" sz="2400" b="1" dirty="0" smtClean="0"/>
              <a:t>людей, без </a:t>
            </a:r>
            <a:r>
              <a:rPr lang="ru-RU" sz="2400" b="1" dirty="0" err="1"/>
              <a:t>Батьківщини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                            </a:t>
            </a:r>
            <a:r>
              <a:rPr lang="ru-RU" sz="2400" b="1" i="1" dirty="0"/>
              <a:t>М. </a:t>
            </a:r>
            <a:r>
              <a:rPr lang="ru-RU" sz="2400" b="1" i="1" dirty="0" err="1" smtClean="0"/>
              <a:t>Чернявський</a:t>
            </a:r>
            <a:endParaRPr lang="ru-RU" sz="2400" b="1" i="1" dirty="0"/>
          </a:p>
        </p:txBody>
      </p:sp>
      <p:pic>
        <p:nvPicPr>
          <p:cNvPr id="7" name="Picture 2" descr="Ð ÐµÐ·ÑÐ»ÑÑÐ°Ñ Ð¿Ð¾ÑÑÐºÑ Ð·Ð¾Ð±ÑÐ°Ð¶ÐµÐ½Ñ Ð·Ð° Ð·Ð°Ð¿Ð¸ÑÐ¾Ð¼ &quot;ÐºÐ°ÑÑÐ° ÑÐ²ÑÐ¾Ð¿Ð¸ ÑÐºÑÐ°ÑÐ½ÑÑÐºÐ¾Ñ Ð¼Ð¾Ð²Ð¾Ñ&quot;">
            <a:extLst>
              <a:ext uri="{FF2B5EF4-FFF2-40B4-BE49-F238E27FC236}">
                <a16:creationId xmlns:a16="http://schemas.microsoft.com/office/drawing/2014/main" xmlns="" id="{AF590956-A125-4D6C-B8E2-95366285F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25232" r="20345" b="21211"/>
          <a:stretch/>
        </p:blipFill>
        <p:spPr bwMode="auto">
          <a:xfrm>
            <a:off x="6182671" y="1738854"/>
            <a:ext cx="5039700" cy="3692884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: округлені кути 1">
            <a:extLst>
              <a:ext uri="{FF2B5EF4-FFF2-40B4-BE49-F238E27FC236}">
                <a16:creationId xmlns:a16="http://schemas.microsoft.com/office/drawing/2014/main" xmlns="" id="{18E9FC18-29CA-4B83-B375-9FC517BC8613}"/>
              </a:ext>
            </a:extLst>
          </p:cNvPr>
          <p:cNvSpPr/>
          <p:nvPr/>
        </p:nvSpPr>
        <p:spPr>
          <a:xfrm>
            <a:off x="735348" y="5207459"/>
            <a:ext cx="3473098" cy="914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називається країна, в якій ми живемо?</a:t>
            </a:r>
            <a:endParaRPr lang="ru-RU" sz="2400" b="1" dirty="0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895401E7-1805-46C8-AB3B-7D2D49D6339A}"/>
              </a:ext>
            </a:extLst>
          </p:cNvPr>
          <p:cNvSpPr/>
          <p:nvPr/>
        </p:nvSpPr>
        <p:spPr>
          <a:xfrm>
            <a:off x="4351664" y="5268274"/>
            <a:ext cx="1960999" cy="864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Знайди </a:t>
            </a:r>
            <a:r>
              <a:rPr lang="uk-UA" sz="2400" b="1" dirty="0" smtClean="0"/>
              <a:t>її</a:t>
            </a:r>
          </a:p>
          <a:p>
            <a:pPr algn="ctr"/>
            <a:r>
              <a:rPr lang="uk-UA" sz="2400" b="1" dirty="0" smtClean="0"/>
              <a:t> </a:t>
            </a:r>
            <a:r>
              <a:rPr lang="uk-UA" sz="2400" b="1" dirty="0"/>
              <a:t>на </a:t>
            </a:r>
            <a:r>
              <a:rPr lang="uk-UA" sz="2400" b="1" dirty="0" smtClean="0"/>
              <a:t>карті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93185" y="5431741"/>
            <a:ext cx="4751221" cy="864310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 </a:t>
            </a:r>
            <a:r>
              <a:rPr lang="ru-RU" sz="2400" b="1" dirty="0" err="1"/>
              <a:t>Україна</a:t>
            </a:r>
            <a:r>
              <a:rPr lang="ru-RU" sz="2400" b="1" dirty="0"/>
              <a:t> </a:t>
            </a:r>
            <a:r>
              <a:rPr lang="ru-RU" sz="2400" b="1" dirty="0" err="1"/>
              <a:t>межує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сімома</a:t>
            </a:r>
            <a:r>
              <a:rPr lang="ru-RU" sz="2400" b="1" dirty="0"/>
              <a:t> </a:t>
            </a:r>
            <a:r>
              <a:rPr lang="ru-RU" sz="2400" b="1" dirty="0" err="1"/>
              <a:t>країнами</a:t>
            </a:r>
            <a:r>
              <a:rPr lang="ru-RU" sz="2400" b="1" dirty="0"/>
              <a:t>, </a:t>
            </a:r>
            <a:r>
              <a:rPr lang="ru-RU" sz="2400" b="1" dirty="0" err="1" smtClean="0"/>
              <a:t>знайди</a:t>
            </a:r>
            <a:r>
              <a:rPr lang="ru-RU" sz="2400" b="1" dirty="0" smtClean="0"/>
              <a:t> </a:t>
            </a:r>
            <a:r>
              <a:rPr lang="ru-RU" sz="2400" b="1" dirty="0" err="1"/>
              <a:t>їх</a:t>
            </a:r>
            <a:r>
              <a:rPr lang="ru-RU" sz="2400" b="1" dirty="0"/>
              <a:t> на </a:t>
            </a:r>
            <a:r>
              <a:rPr lang="ru-RU" sz="2400" b="1" dirty="0" err="1"/>
              <a:t>карті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7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8467" y="329276"/>
            <a:ext cx="9749928" cy="9480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Наша Україна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Днеп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6" b="3856"/>
          <a:stretch/>
        </p:blipFill>
        <p:spPr>
          <a:xfrm>
            <a:off x="5056856" y="1327168"/>
            <a:ext cx="4879993" cy="2845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7853300" y="1327347"/>
            <a:ext cx="3942263" cy="838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 err="1"/>
              <a:t>Це</a:t>
            </a:r>
            <a:r>
              <a:rPr lang="ru-RU" altLang="ru-RU" sz="2000" b="1" dirty="0"/>
              <a:t> широкий </a:t>
            </a:r>
            <a:r>
              <a:rPr lang="ru-RU" altLang="ru-RU" sz="2000" b="1" dirty="0" err="1" smtClean="0"/>
              <a:t>Дніпро</a:t>
            </a:r>
            <a:r>
              <a:rPr lang="ru-RU" altLang="ru-RU" sz="2000" b="1" dirty="0" smtClean="0"/>
              <a:t>, </a:t>
            </a:r>
            <a:r>
              <a:rPr lang="ru-RU" altLang="ru-RU" sz="2000" b="1" dirty="0" err="1"/>
              <a:t>який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несе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свої</a:t>
            </a:r>
            <a:r>
              <a:rPr lang="ru-RU" altLang="ru-RU" sz="2000" b="1" dirty="0"/>
              <a:t> води в </a:t>
            </a:r>
            <a:r>
              <a:rPr lang="ru-RU" altLang="ru-RU" sz="2000" b="1" dirty="0" err="1"/>
              <a:t>Чорне</a:t>
            </a:r>
            <a:r>
              <a:rPr lang="ru-RU" altLang="ru-RU" sz="2000" b="1" dirty="0"/>
              <a:t> море.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4" descr="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622" y="2525167"/>
            <a:ext cx="4107542" cy="308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76431" y="1462708"/>
            <a:ext cx="3878437" cy="906822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Україна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-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це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безкраї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лани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пшениці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квітучі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поля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льону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вишневі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сади</a:t>
            </a:r>
          </a:p>
        </p:txBody>
      </p:sp>
      <p:pic>
        <p:nvPicPr>
          <p:cNvPr id="13" name="Picture 4" descr="antos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58122">
            <a:off x="2922516" y="3038139"/>
            <a:ext cx="3426743" cy="342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Чёрное мор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0869">
            <a:off x="6653571" y="3223189"/>
            <a:ext cx="3530711" cy="264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Азовское мор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415" y="4406747"/>
            <a:ext cx="3267241" cy="212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454868" y="5790787"/>
            <a:ext cx="2913512" cy="733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Україна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-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це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і гори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Карпати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9437924" y="3304481"/>
            <a:ext cx="2540941" cy="626899"/>
          </a:xfrm>
          <a:prstGeom prst="rect">
            <a:avLst/>
          </a:prstGeom>
          <a:solidFill>
            <a:srgbClr val="00B0F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В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Україні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є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Чорне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і </a:t>
            </a:r>
            <a:r>
              <a:rPr lang="ru-RU" altLang="ru-RU" sz="2000" b="1" dirty="0" err="1" smtClean="0">
                <a:solidFill>
                  <a:schemeClr val="bg1"/>
                </a:solidFill>
                <a:latin typeface="+mn-lt"/>
              </a:rPr>
              <a:t>Азовське</a:t>
            </a:r>
            <a:r>
              <a:rPr lang="ru-RU" altLang="ru-RU" sz="2000" b="1" dirty="0" smtClean="0">
                <a:solidFill>
                  <a:schemeClr val="bg1"/>
                </a:solidFill>
                <a:latin typeface="+mn-lt"/>
              </a:rPr>
              <a:t> моря</a:t>
            </a:r>
          </a:p>
        </p:txBody>
      </p:sp>
    </p:spTree>
    <p:extLst>
      <p:ext uri="{BB962C8B-B14F-4D97-AF65-F5344CB8AC3E}">
        <p14:creationId xmlns:p14="http://schemas.microsoft.com/office/powerpoint/2010/main" val="7792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1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8467" y="329276"/>
            <a:ext cx="9749928" cy="9480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Наша Україна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9050" y="1547351"/>
            <a:ext cx="2446689" cy="16695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800" b="1" dirty="0"/>
              <a:t>Столиця України – місто </a:t>
            </a:r>
            <a:r>
              <a:rPr lang="uk-UA" altLang="ru-RU" sz="2800" b="1" dirty="0" smtClean="0"/>
              <a:t>Київ</a:t>
            </a:r>
            <a:endParaRPr lang="ru-RU" altLang="ru-RU" sz="2800" b="1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619673" y="260648"/>
            <a:ext cx="3600400" cy="908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altLang="ru-RU" sz="1600" dirty="0" smtClean="0"/>
          </a:p>
        </p:txBody>
      </p:sp>
      <p:pic>
        <p:nvPicPr>
          <p:cNvPr id="19" name="Picture 7" descr="kie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83" y="3518632"/>
            <a:ext cx="4079703" cy="309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://www.rv.org.ua/country/ua/kur/ki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8" y="1504632"/>
            <a:ext cx="4217665" cy="3571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kie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39" y="1362267"/>
            <a:ext cx="3965528" cy="312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58467" y="329276"/>
            <a:ext cx="9749928" cy="9480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карту України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7120" y="4214426"/>
            <a:ext cx="2842352" cy="17218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Де ти мрієш побувати? </a:t>
            </a:r>
          </a:p>
          <a:p>
            <a:pPr algn="ctr"/>
            <a:r>
              <a:rPr lang="uk-UA" sz="2400" b="1" dirty="0" smtClean="0"/>
              <a:t>Які </a:t>
            </a:r>
            <a:r>
              <a:rPr lang="uk-UA" sz="2400" b="1" dirty="0" smtClean="0"/>
              <a:t>міста </a:t>
            </a:r>
            <a:r>
              <a:rPr lang="uk-UA" sz="2400" b="1" dirty="0" smtClean="0"/>
              <a:t>України хочеш відвідати?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3908" y="1753809"/>
            <a:ext cx="3188776" cy="7580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</a:t>
            </a:r>
            <a:r>
              <a:rPr lang="uk-UA" sz="2400" b="1" dirty="0"/>
              <a:t>в Україні є </a:t>
            </a:r>
            <a:r>
              <a:rPr lang="uk-UA" sz="2400" b="1" dirty="0" smtClean="0"/>
              <a:t>міста?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4 клас\4 ЯДС\ПРИРОДА\3 Україна\2023-02-17_1726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r="1276" b="9499"/>
          <a:stretch/>
        </p:blipFill>
        <p:spPr bwMode="auto">
          <a:xfrm>
            <a:off x="3948740" y="1355075"/>
            <a:ext cx="7211260" cy="5123790"/>
          </a:xfrm>
          <a:prstGeom prst="roundRect">
            <a:avLst/>
          </a:prstGeom>
          <a:ln w="28575">
            <a:solidFill>
              <a:srgbClr val="F793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523908" y="2684446"/>
            <a:ext cx="3188776" cy="12325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 Україні 24 області і автономна республіка Крим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9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636</Words>
  <Application>Microsoft Office PowerPoint</Application>
  <PresentationFormat>Произвольный</PresentationFormat>
  <Paragraphs>114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98</cp:revision>
  <dcterms:created xsi:type="dcterms:W3CDTF">2018-01-05T16:38:53Z</dcterms:created>
  <dcterms:modified xsi:type="dcterms:W3CDTF">2024-01-07T20:11:36Z</dcterms:modified>
</cp:coreProperties>
</file>