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325" r:id="rId3"/>
    <p:sldId id="323" r:id="rId4"/>
    <p:sldId id="302" r:id="rId5"/>
    <p:sldId id="304" r:id="rId6"/>
    <p:sldId id="306" r:id="rId7"/>
    <p:sldId id="307" r:id="rId8"/>
    <p:sldId id="309" r:id="rId9"/>
    <p:sldId id="316" r:id="rId10"/>
    <p:sldId id="314" r:id="rId11"/>
    <p:sldId id="285" r:id="rId12"/>
    <p:sldId id="312" r:id="rId13"/>
    <p:sldId id="313" r:id="rId14"/>
    <p:sldId id="318" r:id="rId15"/>
    <p:sldId id="317" r:id="rId16"/>
    <p:sldId id="315" r:id="rId17"/>
    <p:sldId id="319" r:id="rId18"/>
    <p:sldId id="321" r:id="rId19"/>
    <p:sldId id="32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131"/>
    <a:srgbClr val="2F3242"/>
    <a:srgbClr val="722651"/>
    <a:srgbClr val="DED231"/>
    <a:srgbClr val="C31D58"/>
    <a:srgbClr val="295FFF"/>
    <a:srgbClr val="27C268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85" d="100"/>
          <a:sy n="85" d="100"/>
        </p:scale>
        <p:origin x="-59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08.01.2024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08.01.2024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08.01.2024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08.01.2024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6.wdp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28078" y="4017320"/>
            <a:ext cx="8896162" cy="19409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Які державні символи України? 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Ð ÐµÐ·ÑÐ»ÑÑÐ°Ñ Ð¿Ð¾ÑÑÐºÑ Ð·Ð¾Ð±ÑÐ°Ð¶ÐµÐ½Ñ Ð·Ð° Ð·Ð°Ð¿Ð¸ÑÐ¾Ð¼ &quot;ÐºÐ»Ð¸Ð¿Ð°ÑÑ ÑÐºÑÐ°Ð¸Ð½Ð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33" y="196108"/>
            <a:ext cx="3626215" cy="344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48922" y="1024129"/>
            <a:ext cx="3875318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світ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50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43724" y="464920"/>
            <a:ext cx="9825202" cy="10851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Де можна почути гімн України?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43724" y="1774121"/>
            <a:ext cx="5755732" cy="20061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З гімну починають урочисті збори, свята, надзвичайні масові події, гімном їх і закінчують. </a:t>
            </a:r>
            <a:endParaRPr lang="uk-UA" sz="2800" b="1" dirty="0" smtClean="0"/>
          </a:p>
          <a:p>
            <a:pPr algn="ctr"/>
            <a:r>
              <a:rPr lang="uk-UA" sz="2800" b="1" dirty="0" smtClean="0"/>
              <a:t>Слухають </a:t>
            </a:r>
            <a:r>
              <a:rPr lang="uk-UA" sz="2800" b="1" dirty="0"/>
              <a:t>і виконують гімн стоячи.</a:t>
            </a:r>
            <a:endParaRPr lang="ru-RU" sz="2800" b="1" dirty="0"/>
          </a:p>
        </p:txBody>
      </p:sp>
      <p:pic>
        <p:nvPicPr>
          <p:cNvPr id="2050" name="Picture 2" descr="Цього дня у 2003 році Рада затвердила новий Державний Гімн Украї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175" y="3880624"/>
            <a:ext cx="4583429" cy="2619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Ще не вмерла України»: історія державного гімн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448" y="1774120"/>
            <a:ext cx="4371717" cy="408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96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65555" y="494528"/>
            <a:ext cx="10264821" cy="11625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Розглянь уважно герб. Яке слово тут зашифроване?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74" y="1657124"/>
            <a:ext cx="10289984" cy="45893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952974" y="5307352"/>
            <a:ext cx="10264821" cy="8941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7200" dirty="0"/>
          </a:p>
        </p:txBody>
      </p:sp>
      <p:sp>
        <p:nvSpPr>
          <p:cNvPr id="7" name="TextBox 6"/>
          <p:cNvSpPr txBox="1"/>
          <p:nvPr/>
        </p:nvSpPr>
        <p:spPr>
          <a:xfrm>
            <a:off x="1875162" y="4969615"/>
            <a:ext cx="8942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b="1" dirty="0" smtClean="0">
                <a:solidFill>
                  <a:srgbClr val="C00000"/>
                </a:solidFill>
              </a:rPr>
              <a:t>В</a:t>
            </a:r>
            <a:endParaRPr lang="ru-RU" sz="96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74792" y="4969615"/>
            <a:ext cx="8942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b="1" dirty="0">
                <a:solidFill>
                  <a:srgbClr val="C00000"/>
                </a:solidFill>
              </a:rPr>
              <a:t>О</a:t>
            </a:r>
            <a:endParaRPr lang="ru-RU" sz="96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7599" y="4969615"/>
            <a:ext cx="8942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b="1" dirty="0">
                <a:solidFill>
                  <a:srgbClr val="C00000"/>
                </a:solidFill>
              </a:rPr>
              <a:t>Л</a:t>
            </a:r>
            <a:endParaRPr lang="ru-RU" sz="96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22590" y="4969615"/>
            <a:ext cx="8942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b="1" dirty="0">
                <a:solidFill>
                  <a:srgbClr val="C00000"/>
                </a:solidFill>
              </a:rPr>
              <a:t>Я</a:t>
            </a:r>
            <a:endParaRPr lang="ru-RU" sz="9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17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4498" y="606042"/>
            <a:ext cx="8732066" cy="11344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Де можна побачити прапор </a:t>
            </a:r>
            <a:r>
              <a:rPr lang="uk-UA" sz="3600" b="1" dirty="0" smtClean="0">
                <a:solidFill>
                  <a:schemeClr val="bg1"/>
                </a:solidFill>
              </a:rPr>
              <a:t>України? </a:t>
            </a:r>
            <a:r>
              <a:rPr lang="uk-UA" sz="3600" b="1" dirty="0">
                <a:solidFill>
                  <a:schemeClr val="bg1"/>
                </a:solidFill>
              </a:rPr>
              <a:t>Доповни перелік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232230" y="1836241"/>
            <a:ext cx="3324234" cy="3749165"/>
            <a:chOff x="87733" y="1426685"/>
            <a:chExt cx="3324234" cy="374916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05" t="15739" r="8249" b="8818"/>
            <a:stretch/>
          </p:blipFill>
          <p:spPr>
            <a:xfrm>
              <a:off x="87733" y="2220615"/>
              <a:ext cx="3233530" cy="2955235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5402" y="1426685"/>
              <a:ext cx="800809" cy="104272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388697" y="2986445"/>
              <a:ext cx="2023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Сільська рада</a:t>
              </a:r>
              <a:endParaRPr lang="ru-RU" b="1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510319" y="2668104"/>
            <a:ext cx="5002954" cy="3654337"/>
            <a:chOff x="3411967" y="1554641"/>
            <a:chExt cx="5002954" cy="3654337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5" t="14521" r="5452" b="13275"/>
            <a:stretch/>
          </p:blipFill>
          <p:spPr>
            <a:xfrm>
              <a:off x="3411967" y="2511603"/>
              <a:ext cx="5002954" cy="2697375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2743" y="1554641"/>
              <a:ext cx="800809" cy="1042720"/>
            </a:xfrm>
            <a:prstGeom prst="rect">
              <a:avLst/>
            </a:prstGeom>
          </p:spPr>
        </p:pic>
        <p:sp>
          <p:nvSpPr>
            <p:cNvPr id="11" name="Скругленный прямоугольник 10"/>
            <p:cNvSpPr/>
            <p:nvPr/>
          </p:nvSpPr>
          <p:spPr>
            <a:xfrm>
              <a:off x="5493589" y="3725839"/>
              <a:ext cx="1036415" cy="3374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b="1" dirty="0">
                  <a:solidFill>
                    <a:srgbClr val="2F3242"/>
                  </a:solidFill>
                </a:rPr>
                <a:t>Школа</a:t>
              </a:r>
              <a:endParaRPr lang="ru-RU" b="1" dirty="0">
                <a:solidFill>
                  <a:srgbClr val="2F3242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8254048" y="1701800"/>
            <a:ext cx="3859893" cy="3846531"/>
            <a:chOff x="8227769" y="1455379"/>
            <a:chExt cx="3859893" cy="3846531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1700" y1="21019" x2="38600" y2="7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15" t="6419" r="18863" b="23049"/>
            <a:stretch/>
          </p:blipFill>
          <p:spPr>
            <a:xfrm flipH="1">
              <a:off x="9979138" y="1455379"/>
              <a:ext cx="2108524" cy="3716820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26" b="88704" l="12261" r="93363">
                          <a14:foregroundMark x1="37008" y1="12130" x2="55118" y2="43241"/>
                          <a14:foregroundMark x1="79528" y1="28704" x2="74016" y2="7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4" t="1353" r="6335" b="11498"/>
            <a:stretch/>
          </p:blipFill>
          <p:spPr>
            <a:xfrm>
              <a:off x="8227769" y="1740459"/>
              <a:ext cx="3040263" cy="3561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75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2780" y="533898"/>
            <a:ext cx="8732066" cy="7484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Де можна побачити герб </a:t>
            </a:r>
            <a:r>
              <a:rPr lang="uk-UA" sz="4000" b="1" dirty="0" smtClean="0">
                <a:solidFill>
                  <a:schemeClr val="bg1"/>
                </a:solidFill>
              </a:rPr>
              <a:t>України?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" t="9117" r="6049" b="20598"/>
          <a:stretch/>
        </p:blipFill>
        <p:spPr>
          <a:xfrm>
            <a:off x="403669" y="1465439"/>
            <a:ext cx="3730012" cy="2535954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976" y="3665661"/>
            <a:ext cx="4149069" cy="29351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" t="9219" r="1428" b="7479"/>
          <a:stretch/>
        </p:blipFill>
        <p:spPr>
          <a:xfrm>
            <a:off x="7272000" y="1404000"/>
            <a:ext cx="4176000" cy="1944000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432" y="1465439"/>
            <a:ext cx="2793793" cy="2786054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78" y="4251493"/>
            <a:ext cx="4738210" cy="2211164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3708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04228" y="1349078"/>
            <a:ext cx="8732066" cy="50020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Прочитай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</a:rPr>
              <a:t>приказки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. Обведи ту, яку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</a:rPr>
              <a:t>ти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</a:rPr>
              <a:t>вважаєш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правильною.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174" name="Picture 6" descr="Ð ÐµÐ·ÑÐ»ÑÑÐ°Ñ Ð¿Ð¾ÑÑÐºÑ Ð·Ð¾Ð±ÑÐ°Ð¶ÐµÐ½Ñ Ð·Ð° Ð·Ð°Ð¿Ð¸ÑÐ¾Ð¼ &quot;ÐºÐ°Ð»Ð¸Ð½Ð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268" y="2053887"/>
            <a:ext cx="3318181" cy="2211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Скругленный прямоугольник 1"/>
          <p:cNvSpPr/>
          <p:nvPr/>
        </p:nvSpPr>
        <p:spPr>
          <a:xfrm>
            <a:off x="834831" y="1988650"/>
            <a:ext cx="5837576" cy="10951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000" b="1" dirty="0" smtClean="0"/>
              <a:t>Без             немає України</a:t>
            </a:r>
            <a:endParaRPr lang="ru-RU" sz="4000" b="1" dirty="0"/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-8017" y="5769429"/>
            <a:ext cx="1020388" cy="10885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04228" y="386509"/>
            <a:ext cx="8732066" cy="8830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79075" y="3159678"/>
            <a:ext cx="5912439" cy="11331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000" b="1" dirty="0" smtClean="0"/>
              <a:t>Без              немає України</a:t>
            </a:r>
            <a:endParaRPr lang="ru-RU" sz="4000" b="1" dirty="0"/>
          </a:p>
        </p:txBody>
      </p:sp>
      <p:pic>
        <p:nvPicPr>
          <p:cNvPr id="1026" name="Picture 2" descr="Калина - СадВлад. Розплідник саджанці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58" y="1988650"/>
            <a:ext cx="1122449" cy="112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Вишня без кісточки заморожена - купити в інтернет-магазині greenshop.com.u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1" t="13314" r="16155" b="14662"/>
          <a:stretch/>
        </p:blipFill>
        <p:spPr bwMode="auto">
          <a:xfrm>
            <a:off x="1873566" y="3159678"/>
            <a:ext cx="1122449" cy="114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люс 3"/>
          <p:cNvSpPr/>
          <p:nvPr/>
        </p:nvSpPr>
        <p:spPr>
          <a:xfrm>
            <a:off x="347178" y="2217692"/>
            <a:ext cx="431897" cy="623476"/>
          </a:xfrm>
          <a:prstGeom prst="mathPlus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07584" y="4445990"/>
            <a:ext cx="5153548" cy="1464231"/>
          </a:xfrm>
          <a:prstGeom prst="roundRect">
            <a:avLst/>
          </a:prstGeom>
          <a:solidFill>
            <a:srgbClr val="FF3131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Рубінові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ягоди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калини</a:t>
            </a:r>
            <a:r>
              <a:rPr lang="ru-RU" sz="2000" b="1" dirty="0">
                <a:solidFill>
                  <a:schemeClr val="bg1"/>
                </a:solidFill>
              </a:rPr>
              <a:t>, за </a:t>
            </a:r>
            <a:r>
              <a:rPr lang="ru-RU" sz="2000" b="1" dirty="0" err="1">
                <a:solidFill>
                  <a:schemeClr val="bg1"/>
                </a:solidFill>
              </a:rPr>
              <a:t>народними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уявленнями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символізують</a:t>
            </a:r>
            <a:r>
              <a:rPr lang="ru-RU" sz="2000" b="1" dirty="0">
                <a:solidFill>
                  <a:schemeClr val="bg1"/>
                </a:solidFill>
              </a:rPr>
              <a:t> </a:t>
            </a:r>
            <a:r>
              <a:rPr lang="ru-RU" sz="2000" b="1" dirty="0" err="1">
                <a:solidFill>
                  <a:schemeClr val="bg1"/>
                </a:solidFill>
              </a:rPr>
              <a:t>мужність</a:t>
            </a:r>
            <a:r>
              <a:rPr lang="ru-RU" sz="2000" b="1" dirty="0">
                <a:solidFill>
                  <a:schemeClr val="bg1"/>
                </a:solidFill>
              </a:rPr>
              <a:t> людей, </a:t>
            </a:r>
            <a:r>
              <a:rPr lang="ru-RU" sz="2000" b="1" dirty="0" err="1">
                <a:solidFill>
                  <a:schemeClr val="bg1"/>
                </a:solidFill>
              </a:rPr>
              <a:t>що</a:t>
            </a:r>
            <a:r>
              <a:rPr lang="ru-RU" sz="2000" b="1" dirty="0">
                <a:solidFill>
                  <a:schemeClr val="bg1"/>
                </a:solidFill>
              </a:rPr>
              <a:t> пролили кров за </a:t>
            </a:r>
            <a:r>
              <a:rPr lang="ru-RU" sz="2000" b="1" dirty="0" err="1">
                <a:solidFill>
                  <a:schemeClr val="bg1"/>
                </a:solidFill>
              </a:rPr>
              <a:t>Батьківщину</a:t>
            </a:r>
            <a:r>
              <a:rPr lang="ru-RU" sz="2000" b="1" dirty="0">
                <a:solidFill>
                  <a:schemeClr val="bg1"/>
                </a:solidFill>
              </a:rPr>
              <a:t> в </a:t>
            </a:r>
            <a:r>
              <a:rPr lang="ru-RU" sz="2000" b="1" dirty="0" err="1">
                <a:solidFill>
                  <a:schemeClr val="bg1"/>
                </a:solidFill>
              </a:rPr>
              <a:t>боротьбі</a:t>
            </a:r>
            <a:r>
              <a:rPr lang="ru-RU" sz="2000" b="1" dirty="0">
                <a:solidFill>
                  <a:schemeClr val="bg1"/>
                </a:solidFill>
              </a:rPr>
              <a:t> з ворогами.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81563" y="3164384"/>
            <a:ext cx="4705293" cy="11237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Калину в </a:t>
            </a:r>
            <a:r>
              <a:rPr lang="ru-RU" sz="2000" b="1" dirty="0" err="1"/>
              <a:t>Україні</a:t>
            </a:r>
            <a:r>
              <a:rPr lang="ru-RU" sz="2000" b="1" dirty="0"/>
              <a:t> </a:t>
            </a:r>
            <a:r>
              <a:rPr lang="ru-RU" sz="2000" b="1" dirty="0" err="1"/>
              <a:t>споконвіку</a:t>
            </a:r>
            <a:r>
              <a:rPr lang="ru-RU" sz="2000" b="1" dirty="0"/>
              <a:t> </a:t>
            </a:r>
            <a:r>
              <a:rPr lang="ru-RU" sz="2000" b="1" dirty="0" err="1"/>
              <a:t>цінували</a:t>
            </a:r>
            <a:r>
              <a:rPr lang="ru-RU" sz="2000" b="1" dirty="0"/>
              <a:t> як символ 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рідної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землі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отчого</a:t>
            </a:r>
            <a:r>
              <a:rPr lang="ru-RU" sz="2000" b="1" dirty="0" smtClean="0"/>
              <a:t> краю, </a:t>
            </a:r>
            <a:r>
              <a:rPr lang="ru-RU" sz="2000" b="1" dirty="0" err="1">
                <a:solidFill>
                  <a:schemeClr val="bg1"/>
                </a:solidFill>
              </a:rPr>
              <a:t>батькової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хати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Вже цвіте на Буковині й калина, рясно, гарно, як може жодна інша в світі  рослина... | Всі новини Буковин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566" y="4382055"/>
            <a:ext cx="3116469" cy="2337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3462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8DAE59-19BB-413B-8B14-2D8BE9F175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6" t="-83" r="73455" b="88287"/>
          <a:stretch/>
        </p:blipFill>
        <p:spPr>
          <a:xfrm>
            <a:off x="2224496" y="4047119"/>
            <a:ext cx="3960000" cy="17223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11043" y="1328140"/>
            <a:ext cx="4219447" cy="812987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Доповни вірш. Відтвори пропущене слово й намалюй.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39" l="21231" r="83385">
                        <a14:foregroundMark x1="26923" y1="98618" x2="37538" y2="97235"/>
                        <a14:foregroundMark x1="51231" y1="98618" x2="62308" y2="96160"/>
                        <a14:foregroundMark x1="37077" y1="96467" x2="34615" y2="89401"/>
                        <a14:foregroundMark x1="36769" y1="90169" x2="36923" y2="93088"/>
                        <a14:foregroundMark x1="45385" y1="21813" x2="43846" y2="26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49" r="18602"/>
          <a:stretch/>
        </p:blipFill>
        <p:spPr>
          <a:xfrm>
            <a:off x="20530" y="2210765"/>
            <a:ext cx="1983682" cy="32757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22931" r="29685" b="23533"/>
          <a:stretch/>
        </p:blipFill>
        <p:spPr>
          <a:xfrm>
            <a:off x="2563764" y="4175239"/>
            <a:ext cx="2916032" cy="1466071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-8017" y="5769429"/>
            <a:ext cx="1020388" cy="10885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602829" y="386508"/>
            <a:ext cx="8732066" cy="8830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3 Я досліджую світ\1 УРОКИ 2023\3 Людина і світ\№50 Які державні символи України\2024-01-07_2353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212" y="2296536"/>
            <a:ext cx="4219447" cy="170187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1 клас\3 Я досліджую світ\1 УРОКИ 2023\3 Людина і світ\№50 Які державні символи України\2024-01-07_2357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1" b="22605"/>
          <a:stretch/>
        </p:blipFill>
        <p:spPr bwMode="auto">
          <a:xfrm>
            <a:off x="6356193" y="2296536"/>
            <a:ext cx="5457038" cy="168897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356193" y="1328139"/>
            <a:ext cx="4007608" cy="812987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Надрукуй. Які слова «загубилися» в реченнях?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137713" y="4375529"/>
            <a:ext cx="1675518" cy="40649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тризуб</a:t>
            </a:r>
            <a:endParaRPr lang="uk-UA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914064" y="4357633"/>
            <a:ext cx="1122230" cy="40649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гімн</a:t>
            </a:r>
            <a:endParaRPr lang="uk-UA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456553" y="4375529"/>
            <a:ext cx="2330607" cy="44620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Слова-підказки: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61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783E-6 -2.59259E-6 L -0.02396 -0.2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485E-6 3.7037E-6 L -0.08609 -0.16875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1" y="-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70493" y="538130"/>
            <a:ext cx="8732066" cy="8505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Вправа «Закінчи речення»</a:t>
            </a:r>
            <a:endParaRPr lang="ru-RU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250238" y="1430922"/>
            <a:ext cx="11555939" cy="37856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accent6">
                    <a:lumMod val="75000"/>
                  </a:schemeClr>
                </a:solidFill>
              </a:rPr>
              <a:t>Наша Батьківщина –</a:t>
            </a:r>
            <a:r>
              <a:rPr lang="uk-UA" sz="40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uk-UA" sz="4000" b="1" dirty="0">
                <a:solidFill>
                  <a:schemeClr val="accent6">
                    <a:lumMod val="75000"/>
                  </a:schemeClr>
                </a:solidFill>
              </a:rPr>
              <a:t>Державними символами України є</a:t>
            </a:r>
          </a:p>
          <a:p>
            <a:r>
              <a:rPr lang="uk-UA" sz="4000" b="1" dirty="0">
                <a:solidFill>
                  <a:srgbClr val="C00000"/>
                </a:solidFill>
              </a:rPr>
              <a:t> </a:t>
            </a:r>
          </a:p>
          <a:p>
            <a:r>
              <a:rPr lang="uk-UA" sz="4000" b="1" dirty="0">
                <a:solidFill>
                  <a:schemeClr val="accent6">
                    <a:lumMod val="75000"/>
                  </a:schemeClr>
                </a:solidFill>
              </a:rPr>
              <a:t>Прапор України двоколірний –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uk-UA" sz="4000" b="1" dirty="0" smtClean="0">
                <a:solidFill>
                  <a:schemeClr val="accent6">
                    <a:lumMod val="75000"/>
                  </a:schemeClr>
                </a:solidFill>
              </a:rPr>
              <a:t>Гімн </a:t>
            </a:r>
            <a:r>
              <a:rPr lang="uk-UA" sz="4000" b="1" dirty="0">
                <a:solidFill>
                  <a:schemeClr val="accent6">
                    <a:lumMod val="75000"/>
                  </a:schemeClr>
                </a:solidFill>
              </a:rPr>
              <a:t>України – це пісня</a:t>
            </a:r>
            <a:r>
              <a:rPr lang="uk-UA" sz="4000" b="1" dirty="0">
                <a:solidFill>
                  <a:srgbClr val="2F3242"/>
                </a:solidFill>
              </a:rPr>
              <a:t>  </a:t>
            </a:r>
          </a:p>
          <a:p>
            <a:r>
              <a:rPr lang="uk-UA" sz="4000" b="1" dirty="0">
                <a:solidFill>
                  <a:schemeClr val="accent6">
                    <a:lumMod val="75000"/>
                  </a:schemeClr>
                </a:solidFill>
              </a:rPr>
              <a:t>Герб України – 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16603" y="1401722"/>
            <a:ext cx="2485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 smtClean="0">
                <a:solidFill>
                  <a:srgbClr val="C00000"/>
                </a:solidFill>
              </a:rPr>
              <a:t>Україна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51676" y="3908449"/>
            <a:ext cx="6273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>
                <a:solidFill>
                  <a:srgbClr val="C00000"/>
                </a:solidFill>
              </a:rPr>
              <a:t>«Ще не </a:t>
            </a:r>
            <a:r>
              <a:rPr lang="uk-UA" sz="4000" b="1" i="1" dirty="0" smtClean="0">
                <a:solidFill>
                  <a:srgbClr val="C00000"/>
                </a:solidFill>
              </a:rPr>
              <a:t>вмерла України …»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48506" y="3200563"/>
            <a:ext cx="4097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 smtClean="0">
                <a:solidFill>
                  <a:srgbClr val="C00000"/>
                </a:solidFill>
              </a:rPr>
              <a:t>синій</a:t>
            </a:r>
            <a:r>
              <a:rPr lang="uk-UA" sz="4000" b="1" i="1" dirty="0">
                <a:solidFill>
                  <a:srgbClr val="C00000"/>
                </a:solidFill>
              </a:rPr>
              <a:t>, </a:t>
            </a:r>
            <a:r>
              <a:rPr lang="uk-UA" sz="4000" b="1" i="1" dirty="0" smtClean="0">
                <a:solidFill>
                  <a:srgbClr val="C00000"/>
                </a:solidFill>
              </a:rPr>
              <a:t>жовтий.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07918" y="2063918"/>
            <a:ext cx="1468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 smtClean="0">
                <a:solidFill>
                  <a:srgbClr val="C00000"/>
                </a:solidFill>
              </a:rPr>
              <a:t>гімн, </a:t>
            </a:r>
            <a:endParaRPr lang="ru-RU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3773792" y="4508688"/>
            <a:ext cx="2485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>
                <a:solidFill>
                  <a:srgbClr val="C00000"/>
                </a:solidFill>
              </a:rPr>
              <a:t>тризуб.</a:t>
            </a:r>
            <a:endParaRPr lang="ru-RU" sz="4000" b="1" i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06380" y="2615862"/>
            <a:ext cx="3330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>
                <a:solidFill>
                  <a:srgbClr val="C00000"/>
                </a:solidFill>
              </a:rPr>
              <a:t>прапор, герб.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78778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11987" y="494529"/>
            <a:ext cx="8732066" cy="8107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Упізнай прапор України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407" y="2618296"/>
            <a:ext cx="3627762" cy="3627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171" y="1617503"/>
            <a:ext cx="3607699" cy="3607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2" y="2618296"/>
            <a:ext cx="3627762" cy="3627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616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94786" y="371866"/>
            <a:ext cx="8732066" cy="921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</a:t>
            </a:r>
            <a:r>
              <a:rPr lang="uk-UA" sz="4000" b="1" dirty="0">
                <a:solidFill>
                  <a:schemeClr val="bg1"/>
                </a:solidFill>
              </a:rPr>
              <a:t>«Відкритий мікрофон»</a:t>
            </a:r>
          </a:p>
        </p:txBody>
      </p:sp>
      <p:pic>
        <p:nvPicPr>
          <p:cNvPr id="12290" name="Picture 2" descr="Певица — стоковый векто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10037"/>
          <a:stretch/>
        </p:blipFill>
        <p:spPr bwMode="auto">
          <a:xfrm>
            <a:off x="317500" y="1822471"/>
            <a:ext cx="3340100" cy="407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Пение Школа мальчик — стоковый векто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r="18067"/>
          <a:stretch/>
        </p:blipFill>
        <p:spPr bwMode="auto">
          <a:xfrm flipH="1">
            <a:off x="8918186" y="1681771"/>
            <a:ext cx="2768600" cy="435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Одобрение, восторг | Смешные смайлики, Смешные плакаты, Смешные рож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969" y="1293541"/>
            <a:ext cx="1663699" cy="150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86974" y="2852151"/>
            <a:ext cx="4368800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Сьогодні я дізнався…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Було цікаво…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Було складно…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Я зрозумів(</a:t>
            </a: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ла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), що…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Тепер я зможу…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Я навчився(</a:t>
            </a:r>
            <a:r>
              <a:rPr lang="uk-UA" sz="2400" b="1" i="1" dirty="0" err="1">
                <a:solidFill>
                  <a:schemeClr val="tx2">
                    <a:lumMod val="75000"/>
                  </a:schemeClr>
                </a:solidFill>
              </a:rPr>
              <a:t>лася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)…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У мене вийшло…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Я зміг / змогла…</a:t>
            </a:r>
          </a:p>
        </p:txBody>
      </p:sp>
    </p:spTree>
    <p:extLst>
      <p:ext uri="{BB962C8B-B14F-4D97-AF65-F5344CB8AC3E}">
        <p14:creationId xmlns:p14="http://schemas.microsoft.com/office/powerpoint/2010/main" val="388699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965365" y="494529"/>
            <a:ext cx="8732066" cy="7938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err="1">
                <a:solidFill>
                  <a:schemeClr val="bg1"/>
                </a:solidFill>
              </a:rPr>
              <a:t>Рефлексійна</a:t>
            </a:r>
            <a:r>
              <a:rPr lang="uk-UA" sz="3200" b="1" dirty="0">
                <a:solidFill>
                  <a:schemeClr val="bg1"/>
                </a:solidFill>
              </a:rPr>
              <a:t> вправа «</a:t>
            </a:r>
            <a:r>
              <a:rPr lang="uk-UA" sz="3200" b="1">
                <a:solidFill>
                  <a:schemeClr val="bg1"/>
                </a:solidFill>
              </a:rPr>
              <a:t>Дерево зростання»</a:t>
            </a:r>
            <a:r>
              <a:rPr lang="en-US" sz="3200" b="1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✓ Разноцветные кленовые листья #24 скачать клипарт бесплатно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31" y="1082438"/>
            <a:ext cx="5944969" cy="526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8457032">
            <a:off x="1203516" y="4169737"/>
            <a:ext cx="302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дуже сподобалось</a:t>
            </a:r>
          </a:p>
        </p:txBody>
      </p:sp>
      <p:sp>
        <p:nvSpPr>
          <p:cNvPr id="11" name="TextBox 10"/>
          <p:cNvSpPr txBox="1"/>
          <p:nvPr/>
        </p:nvSpPr>
        <p:spPr>
          <a:xfrm rot="21361312">
            <a:off x="2576255" y="2186625"/>
            <a:ext cx="247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не сподобалось</a:t>
            </a:r>
          </a:p>
        </p:txBody>
      </p:sp>
      <p:sp>
        <p:nvSpPr>
          <p:cNvPr id="12" name="TextBox 11"/>
          <p:cNvSpPr txBox="1"/>
          <p:nvPr/>
        </p:nvSpPr>
        <p:spPr>
          <a:xfrm rot="2833565">
            <a:off x="3994746" y="4004732"/>
            <a:ext cx="2130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сподобалось</a:t>
            </a:r>
          </a:p>
        </p:txBody>
      </p:sp>
      <p:pic>
        <p:nvPicPr>
          <p:cNvPr id="1030" name="Picture 6" descr="Клипарт#елка#дерево#деревья#clipart#wood# | Дере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974" y="1077930"/>
            <a:ext cx="4212226" cy="578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29" y="1525545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29" y="1288332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5" y="3247909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5" y="2276245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246" y="3853297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401" y="1744772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568" y="272822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210" y="226812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898" y="226812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29" y="2276245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654" y="2376809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913" y="3064424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28" y="3064424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485" y="1288384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949" y="201088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949" y="288729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704" y="288729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464" y="1143437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431" y="3428095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29" y="179117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442" y="2872061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52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92937" y="483512"/>
            <a:ext cx="8732066" cy="8627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Привітання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925417" y="1824962"/>
            <a:ext cx="5266062" cy="3915966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457056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Хто прийшов з гарним настроєм – рукою махніть.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Хто вранці зарядку робив – головою кивніть.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Хто ввічливий –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сусідові злегка вклоніться.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Хто вміє дружити –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усім посміхніться.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704" y="1824962"/>
            <a:ext cx="5533433" cy="411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9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місяць?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число?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3991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1333" y="515828"/>
            <a:ext cx="8732066" cy="7554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335624" y="2959649"/>
            <a:ext cx="5248580" cy="29465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Моя </a:t>
            </a:r>
            <a:r>
              <a:rPr lang="ru-RU" sz="2800" b="1" dirty="0" err="1"/>
              <a:t>рідна</a:t>
            </a:r>
            <a:r>
              <a:rPr lang="ru-RU" sz="2800" b="1" dirty="0"/>
              <a:t> </a:t>
            </a:r>
            <a:r>
              <a:rPr lang="ru-RU" sz="2800" b="1" dirty="0" err="1"/>
              <a:t>Батьківщина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err="1" smtClean="0"/>
              <a:t>має</a:t>
            </a:r>
            <a:r>
              <a:rPr lang="ru-RU" sz="2800" b="1" dirty="0" smtClean="0"/>
              <a:t> </a:t>
            </a:r>
            <a:r>
              <a:rPr lang="ru-RU" sz="2800" b="1" dirty="0" err="1"/>
              <a:t>назву</a:t>
            </a:r>
            <a:r>
              <a:rPr lang="ru-RU" sz="2800" b="1" dirty="0"/>
              <a:t> </a:t>
            </a:r>
            <a:r>
              <a:rPr lang="ru-RU" sz="2800" b="1" dirty="0" err="1"/>
              <a:t>Україна</a:t>
            </a:r>
            <a:r>
              <a:rPr lang="ru-RU" sz="2800" b="1" dirty="0"/>
              <a:t>.</a:t>
            </a:r>
            <a:br>
              <a:rPr lang="ru-RU" sz="2800" b="1" dirty="0"/>
            </a:br>
            <a:r>
              <a:rPr lang="ru-RU" sz="2800" b="1" dirty="0"/>
              <a:t>В мене й </a:t>
            </a:r>
            <a:r>
              <a:rPr lang="ru-RU" sz="2800" b="1" dirty="0" err="1"/>
              <a:t>нація</a:t>
            </a:r>
            <a:r>
              <a:rPr lang="ru-RU" sz="2800" b="1" dirty="0"/>
              <a:t> своя –</a:t>
            </a:r>
            <a:br>
              <a:rPr lang="ru-RU" sz="2800" b="1" dirty="0"/>
            </a:br>
            <a:r>
              <a:rPr lang="ru-RU" sz="2800" b="1" dirty="0" err="1" smtClean="0"/>
              <a:t>українка</a:t>
            </a:r>
            <a:r>
              <a:rPr lang="ru-RU" sz="2800" b="1" dirty="0" smtClean="0"/>
              <a:t> </a:t>
            </a:r>
            <a:r>
              <a:rPr lang="ru-RU" sz="2800" b="1" dirty="0"/>
              <a:t>в </a:t>
            </a:r>
            <a:r>
              <a:rPr lang="ru-RU" sz="2800" b="1" dirty="0" err="1"/>
              <a:t>мами</a:t>
            </a:r>
            <a:r>
              <a:rPr lang="ru-RU" sz="2800" b="1" dirty="0"/>
              <a:t> я.</a:t>
            </a:r>
            <a:br>
              <a:rPr lang="ru-RU" sz="2800" b="1" dirty="0"/>
            </a:br>
            <a:r>
              <a:rPr lang="ru-RU" sz="2800" b="1" dirty="0"/>
              <a:t>Є у мене й </a:t>
            </a:r>
            <a:r>
              <a:rPr lang="ru-RU" sz="2800" b="1" dirty="0" err="1"/>
              <a:t>рідна</a:t>
            </a:r>
            <a:r>
              <a:rPr lang="ru-RU" sz="2800" b="1" dirty="0"/>
              <a:t> </a:t>
            </a:r>
            <a:r>
              <a:rPr lang="ru-RU" sz="2800" b="1" dirty="0" err="1"/>
              <a:t>мова</a:t>
            </a:r>
            <a:r>
              <a:rPr lang="ru-RU" sz="2800" b="1" dirty="0"/>
              <a:t>,</a:t>
            </a:r>
            <a:br>
              <a:rPr lang="ru-RU" sz="2800" b="1" dirty="0"/>
            </a:br>
            <a:r>
              <a:rPr lang="ru-RU" sz="2800" b="1" dirty="0" smtClean="0"/>
              <a:t>де </a:t>
            </a:r>
            <a:r>
              <a:rPr lang="ru-RU" sz="2800" b="1" dirty="0" err="1"/>
              <a:t>вкраїнське</a:t>
            </a:r>
            <a:r>
              <a:rPr lang="ru-RU" sz="2800" b="1" dirty="0"/>
              <a:t> </a:t>
            </a:r>
            <a:r>
              <a:rPr lang="ru-RU" sz="2800" b="1" dirty="0" err="1"/>
              <a:t>кожне</a:t>
            </a:r>
            <a:r>
              <a:rPr lang="ru-RU" sz="2800" b="1" dirty="0"/>
              <a:t> слово.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t="8955" r="14036" b="12637"/>
          <a:stretch/>
        </p:blipFill>
        <p:spPr>
          <a:xfrm>
            <a:off x="7326351" y="1614256"/>
            <a:ext cx="3631968" cy="4171998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1335626" y="1401557"/>
            <a:ext cx="5248580" cy="72024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 називається наша Батьківщина?</a:t>
            </a:r>
            <a:endParaRPr lang="ru-RU" sz="2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35626" y="2200147"/>
            <a:ext cx="5248579" cy="679741"/>
          </a:xfrm>
          <a:prstGeom prst="roundRect">
            <a:avLst/>
          </a:prstGeom>
          <a:solidFill>
            <a:srgbClr val="FF31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Якою мовою ми розмовляємо?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30872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27157" y="515828"/>
            <a:ext cx="8732066" cy="8000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Слово вчителя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25552" y="1711076"/>
            <a:ext cx="6556915" cy="38756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 </a:t>
            </a:r>
            <a:r>
              <a:rPr lang="ru-RU" sz="2800" b="1" dirty="0" err="1"/>
              <a:t>Кожна</a:t>
            </a:r>
            <a:r>
              <a:rPr lang="ru-RU" sz="2800" b="1" dirty="0"/>
              <a:t> </a:t>
            </a:r>
            <a:r>
              <a:rPr lang="ru-RU" sz="2800" b="1" dirty="0" err="1" smtClean="0"/>
              <a:t>країна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світу</a:t>
            </a:r>
            <a:r>
              <a:rPr lang="ru-RU" sz="2800" b="1" dirty="0" smtClean="0"/>
              <a:t> </a:t>
            </a:r>
            <a:r>
              <a:rPr lang="ru-RU" sz="2800" b="1" dirty="0" err="1"/>
              <a:t>має</a:t>
            </a:r>
            <a:r>
              <a:rPr lang="ru-RU" sz="2800" b="1" dirty="0"/>
              <a:t> </a:t>
            </a:r>
            <a:r>
              <a:rPr lang="ru-RU" sz="2800" b="1" dirty="0" err="1"/>
              <a:t>свої</a:t>
            </a:r>
            <a:r>
              <a:rPr lang="ru-RU" sz="2800" b="1" dirty="0"/>
              <a:t> </a:t>
            </a:r>
            <a:r>
              <a:rPr lang="ru-RU" sz="2800" b="1" dirty="0" err="1"/>
              <a:t>національні</a:t>
            </a:r>
            <a:r>
              <a:rPr lang="ru-RU" sz="2800" b="1" dirty="0"/>
              <a:t> </a:t>
            </a:r>
            <a:r>
              <a:rPr lang="ru-RU" sz="2800" b="1" dirty="0" err="1"/>
              <a:t>символи</a:t>
            </a:r>
            <a:r>
              <a:rPr lang="ru-RU" sz="2800" b="1" dirty="0"/>
              <a:t>, </a:t>
            </a:r>
            <a:r>
              <a:rPr lang="ru-RU" sz="2800" b="1" dirty="0" err="1"/>
              <a:t>що</a:t>
            </a:r>
            <a:r>
              <a:rPr lang="ru-RU" sz="2800" b="1" dirty="0"/>
              <a:t> </a:t>
            </a:r>
            <a:r>
              <a:rPr lang="ru-RU" sz="2800" b="1" dirty="0" err="1" smtClean="0"/>
              <a:t>визначають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їх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суверенітет</a:t>
            </a:r>
            <a:r>
              <a:rPr lang="ru-RU" sz="2800" b="1" dirty="0" smtClean="0"/>
              <a:t>. </a:t>
            </a:r>
          </a:p>
          <a:p>
            <a:pPr algn="ctr"/>
            <a:r>
              <a:rPr lang="ru-RU" sz="2800" b="1" dirty="0" err="1" smtClean="0"/>
              <a:t>Державні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символи</a:t>
            </a:r>
            <a:r>
              <a:rPr lang="ru-RU" sz="2800" b="1" dirty="0" smtClean="0"/>
              <a:t> </a:t>
            </a:r>
            <a:r>
              <a:rPr lang="ru-RU" sz="2800" b="1" dirty="0"/>
              <a:t>є </a:t>
            </a:r>
            <a:r>
              <a:rPr lang="ru-RU" sz="2800" b="1" dirty="0" err="1"/>
              <a:t>також</a:t>
            </a:r>
            <a:r>
              <a:rPr lang="ru-RU" sz="2800" b="1" dirty="0"/>
              <a:t> основою </a:t>
            </a:r>
            <a:r>
              <a:rPr lang="ru-RU" sz="2800" b="1" dirty="0" err="1"/>
              <a:t>історичної</a:t>
            </a:r>
            <a:r>
              <a:rPr lang="ru-RU" sz="2800" b="1" dirty="0"/>
              <a:t> </a:t>
            </a:r>
            <a:r>
              <a:rPr lang="ru-RU" sz="2800" b="1" dirty="0" err="1"/>
              <a:t>свідомості</a:t>
            </a:r>
            <a:r>
              <a:rPr lang="ru-RU" sz="2800" b="1" dirty="0"/>
              <a:t> </a:t>
            </a:r>
            <a:r>
              <a:rPr lang="ru-RU" sz="2800" b="1" dirty="0" err="1"/>
              <a:t>народів</a:t>
            </a:r>
            <a:r>
              <a:rPr lang="ru-RU" sz="2800" b="1" dirty="0"/>
              <a:t>. </a:t>
            </a:r>
            <a:endParaRPr lang="ru-RU" sz="2800" b="1" dirty="0" smtClean="0"/>
          </a:p>
          <a:p>
            <a:pPr algn="ctr"/>
            <a:r>
              <a:rPr lang="ru-RU" sz="2800" b="1" dirty="0" err="1" smtClean="0"/>
              <a:t>Сьогодні</a:t>
            </a:r>
            <a:r>
              <a:rPr lang="ru-RU" sz="2800" b="1" dirty="0" smtClean="0"/>
              <a:t> </a:t>
            </a:r>
            <a:r>
              <a:rPr lang="ru-RU" sz="2800" b="1" dirty="0"/>
              <a:t>ми </a:t>
            </a:r>
            <a:r>
              <a:rPr lang="ru-RU" sz="2800" b="1" dirty="0" err="1"/>
              <a:t>дізнаємося</a:t>
            </a:r>
            <a:r>
              <a:rPr lang="ru-RU" sz="2800" b="1" dirty="0"/>
              <a:t> про три </a:t>
            </a:r>
            <a:r>
              <a:rPr lang="ru-RU" sz="2800" b="1" dirty="0" err="1"/>
              <a:t>основних</a:t>
            </a:r>
            <a:r>
              <a:rPr lang="ru-RU" sz="2800" b="1" dirty="0"/>
              <a:t> </a:t>
            </a:r>
            <a:r>
              <a:rPr lang="ru-RU" sz="2800" b="1" dirty="0" err="1"/>
              <a:t>національних</a:t>
            </a:r>
            <a:r>
              <a:rPr lang="ru-RU" sz="2800" b="1" dirty="0"/>
              <a:t> </a:t>
            </a:r>
            <a:r>
              <a:rPr lang="ru-RU" sz="2800" b="1" dirty="0" err="1"/>
              <a:t>символи</a:t>
            </a:r>
            <a:r>
              <a:rPr lang="ru-RU" sz="2800" b="1" dirty="0"/>
              <a:t> </a:t>
            </a:r>
            <a:r>
              <a:rPr lang="ru-RU" sz="2800" b="1" dirty="0" err="1"/>
              <a:t>України</a:t>
            </a:r>
            <a:r>
              <a:rPr lang="ru-RU" sz="2800" b="1" dirty="0"/>
              <a:t> — герб, прапор, </a:t>
            </a:r>
            <a:r>
              <a:rPr lang="ru-RU" sz="2800" b="1" dirty="0" err="1"/>
              <a:t>гімн</a:t>
            </a:r>
            <a:r>
              <a:rPr lang="ru-RU" sz="2800" b="1" dirty="0"/>
              <a:t>.</a:t>
            </a:r>
          </a:p>
        </p:txBody>
      </p:sp>
      <p:pic>
        <p:nvPicPr>
          <p:cNvPr id="8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612" y="1550474"/>
            <a:ext cx="3256237" cy="4651767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4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69170" y="394167"/>
            <a:ext cx="8732066" cy="8436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загадку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69170" y="1568012"/>
            <a:ext cx="4366033" cy="19897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Знак державний головний –</a:t>
            </a:r>
          </a:p>
          <a:p>
            <a:pPr algn="ctr"/>
            <a:r>
              <a:rPr lang="uk-UA" sz="2400" b="1" dirty="0">
                <a:solidFill>
                  <a:srgbClr val="FFFF00"/>
                </a:solidFill>
              </a:rPr>
              <a:t>Всяк його повинен знати.</a:t>
            </a:r>
          </a:p>
          <a:p>
            <a:pPr algn="ctr"/>
            <a:r>
              <a:rPr lang="uk-UA" sz="2400" b="1" dirty="0">
                <a:solidFill>
                  <a:srgbClr val="FFFF00"/>
                </a:solidFill>
              </a:rPr>
              <a:t>Воля, слава, сила в нім. 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Отже</a:t>
            </a:r>
            <a:r>
              <a:rPr lang="uk-UA" sz="2400" b="1" dirty="0">
                <a:solidFill>
                  <a:srgbClr val="FFFF00"/>
                </a:solidFill>
              </a:rPr>
              <a:t>, спробуй відгадати.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1"/>
          <a:stretch/>
        </p:blipFill>
        <p:spPr>
          <a:xfrm>
            <a:off x="8075521" y="1508969"/>
            <a:ext cx="3012723" cy="41577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64452" y="5469388"/>
            <a:ext cx="20348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solidFill>
                  <a:srgbClr val="2F3242"/>
                </a:solidFill>
              </a:rPr>
              <a:t>Герб</a:t>
            </a:r>
            <a:endParaRPr lang="ru-RU" sz="6600" b="1" dirty="0">
              <a:solidFill>
                <a:srgbClr val="2F3242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49094" y="1332972"/>
            <a:ext cx="6734096" cy="245986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Герб - це символ влади.  Золотий тризуб на синьому тлі – дуже давній знак. Він зустрічається ще за часів </a:t>
            </a:r>
            <a:r>
              <a:rPr lang="uk-UA" sz="2400" b="1" dirty="0" smtClean="0">
                <a:solidFill>
                  <a:srgbClr val="FFFF00"/>
                </a:solidFill>
              </a:rPr>
              <a:t>Київської княжої держави Русі-України</a:t>
            </a:r>
            <a:r>
              <a:rPr lang="uk-UA" sz="2400" b="1" dirty="0">
                <a:solidFill>
                  <a:srgbClr val="FFFF00"/>
                </a:solidFill>
              </a:rPr>
              <a:t>, зокрема на монетах київського князя Володимира Великого. Отже, нашому гербу – понад тисячу років!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968" y="3876356"/>
            <a:ext cx="4767002" cy="2627358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5938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95147" y="494529"/>
            <a:ext cx="8732066" cy="7767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Державний прапор України</a:t>
            </a:r>
          </a:p>
        </p:txBody>
      </p:sp>
      <p:sp>
        <p:nvSpPr>
          <p:cNvPr id="6" name="Прямокутник: округлені кути 1">
            <a:extLst>
              <a:ext uri="{FF2B5EF4-FFF2-40B4-BE49-F238E27FC236}">
                <a16:creationId xmlns:a16="http://schemas.microsoft.com/office/drawing/2014/main" xmlns="" id="{25176A71-96CC-4643-A391-2EE4E14ADAB5}"/>
              </a:ext>
            </a:extLst>
          </p:cNvPr>
          <p:cNvSpPr/>
          <p:nvPr/>
        </p:nvSpPr>
        <p:spPr>
          <a:xfrm>
            <a:off x="610244" y="1566582"/>
            <a:ext cx="4717292" cy="17714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Прапор – це державний символ України. </a:t>
            </a:r>
            <a:r>
              <a:rPr lang="uk-UA" sz="2400" b="1" dirty="0" smtClean="0">
                <a:solidFill>
                  <a:srgbClr val="FFFF00"/>
                </a:solidFill>
              </a:rPr>
              <a:t>Стяг </a:t>
            </a:r>
            <a:r>
              <a:rPr lang="uk-UA" sz="2400" b="1" dirty="0">
                <a:solidFill>
                  <a:srgbClr val="FFFF00"/>
                </a:solidFill>
              </a:rPr>
              <a:t>з двох рівновеликих горизонтальних смуг синього і жовтого кольорів.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7" name="Прямокутник: округлені кути 5">
            <a:extLst>
              <a:ext uri="{FF2B5EF4-FFF2-40B4-BE49-F238E27FC236}">
                <a16:creationId xmlns:a16="http://schemas.microsoft.com/office/drawing/2014/main" xmlns="" id="{999FCF24-B725-46E4-B53D-6B63081EA9CC}"/>
              </a:ext>
            </a:extLst>
          </p:cNvPr>
          <p:cNvSpPr/>
          <p:nvPr/>
        </p:nvSpPr>
        <p:spPr>
          <a:xfrm>
            <a:off x="610245" y="3734807"/>
            <a:ext cx="4717292" cy="89294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Синій колір нашого прапору – це колір неба, води, миру.</a:t>
            </a:r>
          </a:p>
        </p:txBody>
      </p:sp>
      <p:sp>
        <p:nvSpPr>
          <p:cNvPr id="9" name="Прямокутник: округлені кути 7">
            <a:extLst>
              <a:ext uri="{FF2B5EF4-FFF2-40B4-BE49-F238E27FC236}">
                <a16:creationId xmlns:a16="http://schemas.microsoft.com/office/drawing/2014/main" xmlns="" id="{AEF56FBB-F025-40B4-AACE-58903D3C846E}"/>
              </a:ext>
            </a:extLst>
          </p:cNvPr>
          <p:cNvSpPr/>
          <p:nvPr/>
        </p:nvSpPr>
        <p:spPr>
          <a:xfrm>
            <a:off x="610245" y="4957344"/>
            <a:ext cx="4717291" cy="66406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Жовтий – це колір хліба, життя.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3BC51C6-E8D3-49F5-86A1-1C80810A0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223" y="1767309"/>
            <a:ext cx="5772564" cy="3641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627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6435" y="494529"/>
            <a:ext cx="8732066" cy="8249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загадку</a:t>
            </a: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xmlns="" id="{49384FA7-5524-4509-AACF-299573D5B8D7}"/>
              </a:ext>
            </a:extLst>
          </p:cNvPr>
          <p:cNvSpPr/>
          <p:nvPr/>
        </p:nvSpPr>
        <p:spPr>
          <a:xfrm>
            <a:off x="1426435" y="1430817"/>
            <a:ext cx="5018049" cy="229369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По радіо звучить щоденно</a:t>
            </a:r>
          </a:p>
          <a:p>
            <a:pPr algn="ctr"/>
            <a:r>
              <a:rPr lang="uk-UA" sz="2800" b="1" dirty="0"/>
              <a:t>Патріотична пісня,</a:t>
            </a:r>
          </a:p>
          <a:p>
            <a:pPr algn="ctr"/>
            <a:r>
              <a:rPr lang="uk-UA" sz="2800" b="1" dirty="0"/>
              <a:t>Що звеличує Вкраїну</a:t>
            </a:r>
          </a:p>
          <a:p>
            <a:pPr algn="ctr"/>
            <a:r>
              <a:rPr lang="uk-UA" sz="2800" b="1" dirty="0"/>
              <a:t>І </a:t>
            </a:r>
            <a:r>
              <a:rPr lang="uk-UA" sz="2800" b="1" dirty="0" err="1" smtClean="0"/>
              <a:t>прославля</a:t>
            </a:r>
            <a:r>
              <a:rPr lang="uk-UA" sz="2800" b="1" dirty="0" smtClean="0"/>
              <a:t> </a:t>
            </a:r>
            <a:r>
              <a:rPr lang="uk-UA" sz="2800" b="1" dirty="0"/>
              <a:t>навічно.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88F1FEF-58D6-496F-A341-8334F19FB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224" y="1441968"/>
            <a:ext cx="3633358" cy="5086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кутник: округлені кути 5">
            <a:extLst>
              <a:ext uri="{FF2B5EF4-FFF2-40B4-BE49-F238E27FC236}">
                <a16:creationId xmlns:a16="http://schemas.microsoft.com/office/drawing/2014/main" xmlns="" id="{49384FA7-5524-4509-AACF-299573D5B8D7}"/>
              </a:ext>
            </a:extLst>
          </p:cNvPr>
          <p:cNvSpPr/>
          <p:nvPr/>
        </p:nvSpPr>
        <p:spPr>
          <a:xfrm>
            <a:off x="860565" y="3850633"/>
            <a:ext cx="6149788" cy="19703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Державний гімн це урочиста пісня нашого народу. Музику створив Михайло Вербицький, на слова Павла Чубинського</a:t>
            </a:r>
            <a:r>
              <a:rPr lang="uk-UA" sz="2400" b="1" dirty="0">
                <a:solidFill>
                  <a:srgbClr val="0070C0"/>
                </a:solidFill>
              </a:rPr>
              <a:t>. Слухають і виконують гімн стоячи</a:t>
            </a:r>
            <a:r>
              <a:rPr lang="uk-UA" sz="2400" b="1" dirty="0" smtClean="0">
                <a:solidFill>
                  <a:srgbClr val="0070C0"/>
                </a:solidFill>
              </a:rPr>
              <a:t>.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7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17089" y="494528"/>
            <a:ext cx="8732066" cy="7851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Державний гімн </a:t>
            </a:r>
            <a:r>
              <a:rPr lang="uk-UA" sz="4000" b="1" dirty="0" smtClean="0">
                <a:solidFill>
                  <a:schemeClr val="bg1"/>
                </a:solidFill>
              </a:rPr>
              <a:t>України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892675" y="5885644"/>
            <a:ext cx="2846231" cy="592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Гімн України у виконанні учасників шоу 'Голос. Діти' та 'Маленькі гіганти'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63" end="11853.2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3068" y="1279713"/>
            <a:ext cx="9502752" cy="53452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359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512</Words>
  <Application>Microsoft Office PowerPoint</Application>
  <PresentationFormat>Произвольный</PresentationFormat>
  <Paragraphs>104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78</cp:revision>
  <dcterms:created xsi:type="dcterms:W3CDTF">2018-01-05T16:38:53Z</dcterms:created>
  <dcterms:modified xsi:type="dcterms:W3CDTF">2024-01-08T14:52:43Z</dcterms:modified>
</cp:coreProperties>
</file>