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27" r:id="rId3"/>
    <p:sldId id="326" r:id="rId4"/>
    <p:sldId id="317" r:id="rId5"/>
    <p:sldId id="304" r:id="rId6"/>
    <p:sldId id="305" r:id="rId7"/>
    <p:sldId id="278" r:id="rId8"/>
    <p:sldId id="306" r:id="rId9"/>
    <p:sldId id="307" r:id="rId10"/>
    <p:sldId id="320" r:id="rId11"/>
    <p:sldId id="322" r:id="rId12"/>
    <p:sldId id="323" r:id="rId13"/>
    <p:sldId id="311" r:id="rId14"/>
    <p:sldId id="312" r:id="rId15"/>
    <p:sldId id="313" r:id="rId16"/>
    <p:sldId id="328" r:id="rId17"/>
    <p:sldId id="284" r:id="rId18"/>
    <p:sldId id="286" r:id="rId19"/>
    <p:sldId id="329" r:id="rId20"/>
    <p:sldId id="288" r:id="rId21"/>
    <p:sldId id="289" r:id="rId22"/>
    <p:sldId id="324" r:id="rId23"/>
    <p:sldId id="32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FF3131"/>
    <a:srgbClr val="2F3242"/>
    <a:srgbClr val="722651"/>
    <a:srgbClr val="DED231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4532" y="4217399"/>
            <a:ext cx="9927537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Чим славиться столиця України?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 bwMode="auto">
          <a:xfrm>
            <a:off x="1114532" y="1035351"/>
            <a:ext cx="4055265" cy="2767273"/>
          </a:xfrm>
          <a:prstGeom prst="round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56101" y="1202548"/>
            <a:ext cx="3875318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</a:t>
            </a:r>
            <a:r>
              <a:rPr lang="en-US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0971" y="471223"/>
            <a:ext cx="8732066" cy="6550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Досліди. Чому наша столиця має таку назву?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4986" y="1405343"/>
            <a:ext cx="5762018" cy="47389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    </a:t>
            </a:r>
            <a:r>
              <a:rPr lang="uk-UA" sz="2400" b="1" dirty="0"/>
              <a:t>Давній народ, який оселився над Дніпром, називався полянами. Жили вони родинами і мали своїх князів. </a:t>
            </a:r>
          </a:p>
          <a:p>
            <a:pPr algn="ctr"/>
            <a:r>
              <a:rPr lang="uk-UA" sz="2400" b="1" dirty="0"/>
              <a:t>    Були серед них три брати: одного звали </a:t>
            </a:r>
            <a:r>
              <a:rPr lang="uk-UA" sz="2400" b="1" dirty="0" err="1"/>
              <a:t>Кий</a:t>
            </a:r>
            <a:r>
              <a:rPr lang="uk-UA" sz="2400" b="1" dirty="0"/>
              <a:t>, другого – Щек,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а </a:t>
            </a:r>
            <a:r>
              <a:rPr lang="uk-UA" sz="2400" b="1" dirty="0"/>
              <a:t>третього – Хорив. </a:t>
            </a:r>
          </a:p>
          <a:p>
            <a:pPr algn="ctr"/>
            <a:r>
              <a:rPr lang="uk-UA" sz="2400" b="1" dirty="0"/>
              <a:t>І була в них сестра Либідь…  </a:t>
            </a:r>
          </a:p>
          <a:p>
            <a:pPr algn="ctr"/>
            <a:r>
              <a:rPr lang="uk-UA" sz="2400" b="1" dirty="0" smtClean="0"/>
              <a:t>Збудували </a:t>
            </a:r>
            <a:r>
              <a:rPr lang="uk-UA" sz="2400" b="1" dirty="0"/>
              <a:t>брати місто і на честь старшого брата назвали Києвом. Навколо міста росли ліси, дрімучі бори. Водилися різні звірі. А в місті жили працьовиті люди.</a:t>
            </a:r>
            <a:endParaRPr lang="ru-RU" sz="2400" b="1" dirty="0"/>
          </a:p>
        </p:txBody>
      </p:sp>
      <p:pic>
        <p:nvPicPr>
          <p:cNvPr id="9220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77" y="1946323"/>
            <a:ext cx="5565590" cy="333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84718" y="494528"/>
            <a:ext cx="8732066" cy="699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Древній Київ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16805" y="1294161"/>
            <a:ext cx="10664614" cy="9806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/>
              <a:t>       </a:t>
            </a:r>
            <a:r>
              <a:rPr lang="uk-UA" sz="2000" b="1" dirty="0"/>
              <a:t>Головна частина міста стояла на горі. Навколо міста з трьох боків підступав </a:t>
            </a:r>
            <a:r>
              <a:rPr lang="uk-UA" sz="2000" b="1" dirty="0" smtClean="0"/>
              <a:t>ліс на </a:t>
            </a:r>
            <a:r>
              <a:rPr lang="uk-UA" sz="2000" b="1" dirty="0"/>
              <a:t>схилах глибокого й довгого яру, який перехрещувався з другим яром і тому називався «</a:t>
            </a:r>
            <a:r>
              <a:rPr lang="uk-UA" sz="2000" b="1" dirty="0" smtClean="0"/>
              <a:t>Хрещатим».</a:t>
            </a:r>
          </a:p>
        </p:txBody>
      </p:sp>
      <p:pic>
        <p:nvPicPr>
          <p:cNvPr id="12292" name="Picture 4" descr="Ð ÐµÐ·ÑÐ»ÑÑÐ°Ñ Ð¿Ð¾ÑÑÐºÑ Ð·Ð¾Ð±ÑÐ°Ð¶ÐµÐ½Ñ Ð·Ð° Ð·Ð°Ð¿Ð¸ÑÐ¾Ð¼ &quot;Ð´ÑÐµÐ²Ð½ÑÐ¹ ÐºÐ¸ÑÐ²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b="3316"/>
          <a:stretch/>
        </p:blipFill>
        <p:spPr bwMode="auto">
          <a:xfrm>
            <a:off x="252169" y="2386101"/>
            <a:ext cx="6798366" cy="315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05176" y="5686277"/>
            <a:ext cx="7061455" cy="8148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Ану здогадайся</a:t>
            </a:r>
            <a:r>
              <a:rPr lang="uk-UA" sz="2000" b="1" dirty="0"/>
              <a:t>, де саме був </a:t>
            </a:r>
            <a:r>
              <a:rPr lang="uk-UA" sz="2000" b="1" dirty="0" smtClean="0"/>
              <a:t>яр? Там</a:t>
            </a:r>
            <a:r>
              <a:rPr lang="uk-UA" sz="2000" b="1" dirty="0"/>
              <a:t>, де зараз Хрещатик. Він </a:t>
            </a:r>
            <a:r>
              <a:rPr lang="uk-UA" sz="2000" b="1" dirty="0" smtClean="0"/>
              <a:t>тому </a:t>
            </a:r>
            <a:r>
              <a:rPr lang="uk-UA" sz="2000" b="1" dirty="0"/>
              <a:t>так і називається, що тут був </a:t>
            </a:r>
            <a:r>
              <a:rPr lang="uk-UA" sz="2000" b="1" dirty="0" smtClean="0"/>
              <a:t>колись </a:t>
            </a:r>
            <a:r>
              <a:rPr lang="uk-UA" sz="2000" b="1" dirty="0"/>
              <a:t>Хрещатий Яр.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4" y="2374658"/>
            <a:ext cx="4250775" cy="317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50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8240" y="504677"/>
            <a:ext cx="8732066" cy="7777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Хрещатик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7416" y="1546249"/>
            <a:ext cx="5098984" cy="45153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       Тепер, як вийдеш на Хрещатик у святковий день, коли тут стільки гуляє людей, стільки їздить машин, тролейбусів і автобусів, важко навіть уявити, що колись на цьому місці був яр, і в ньому бродили звірі.</a:t>
            </a:r>
          </a:p>
          <a:p>
            <a:pPr algn="ctr"/>
            <a:r>
              <a:rPr lang="uk-UA" sz="2800" b="1" i="1" dirty="0"/>
              <a:t>( Наталя Забіла)</a:t>
            </a:r>
            <a:r>
              <a:rPr lang="uk-UA" sz="2800" b="1" dirty="0"/>
              <a:t> </a:t>
            </a:r>
            <a:endParaRPr lang="ru-RU" sz="2800" b="1" dirty="0"/>
          </a:p>
        </p:txBody>
      </p:sp>
      <p:pic>
        <p:nvPicPr>
          <p:cNvPr id="11266" name="Picture 2" descr="Ð ÐµÐ·ÑÐ»ÑÑÐ°Ñ Ð¿Ð¾ÑÑÐºÑ Ð·Ð¾Ð±ÑÐ°Ð¶ÐµÐ½Ñ Ð·Ð° Ð·Ð°Ð¿Ð¸ÑÐ¾Ð¼ &quot;ÑÑÐµÑÐ°ÑÐ¸Ðº ÐºÐ¸ÑÐ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03" y="1571222"/>
            <a:ext cx="6156614" cy="4617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Ð ÐµÐ·ÑÐ»ÑÑÐ°Ñ Ð¿Ð¾ÑÑÐºÑ Ð·Ð¾Ð±ÑÐ°Ð¶ÐµÐ½Ñ Ð·Ð° Ð·Ð°Ð¿Ð¸ÑÐ¾Ð¼ &quot;ÐºÐ¸ÑÐ² ÑÐ¾ÑÑÐ¹ÑÑÐºÐ¸Ð¹ ÑÐ¾Ð±Ð¾Ñ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93" y="1653250"/>
            <a:ext cx="8733572" cy="492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92459" y="405319"/>
            <a:ext cx="9815240" cy="1088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Софійський</a:t>
            </a:r>
            <a:r>
              <a:rPr lang="ru-RU" sz="3200" b="1" dirty="0"/>
              <a:t> собор, </a:t>
            </a:r>
            <a:r>
              <a:rPr lang="ru-RU" sz="3200" b="1" dirty="0" err="1"/>
              <a:t>або</a:t>
            </a:r>
            <a:r>
              <a:rPr lang="ru-RU" sz="3200" b="1" dirty="0"/>
              <a:t> </a:t>
            </a:r>
            <a:r>
              <a:rPr lang="ru-RU" sz="3200" b="1" dirty="0" err="1"/>
              <a:t>Софія</a:t>
            </a:r>
            <a:r>
              <a:rPr lang="ru-RU" sz="3200" b="1" dirty="0"/>
              <a:t> </a:t>
            </a:r>
            <a:r>
              <a:rPr lang="ru-RU" sz="3200" b="1" dirty="0" err="1"/>
              <a:t>Київська</a:t>
            </a:r>
            <a:r>
              <a:rPr lang="ru-RU" sz="3200" b="1" dirty="0"/>
              <a:t> — </a:t>
            </a:r>
            <a:r>
              <a:rPr lang="ru-RU" sz="3200" b="1" dirty="0" err="1"/>
              <a:t>християнський</a:t>
            </a:r>
            <a:r>
              <a:rPr lang="ru-RU" sz="3200" b="1" dirty="0"/>
              <a:t> храм в </a:t>
            </a:r>
            <a:r>
              <a:rPr lang="ru-RU" sz="3200" b="1" dirty="0" err="1"/>
              <a:t>центрі</a:t>
            </a:r>
            <a:r>
              <a:rPr lang="ru-RU" sz="3200" b="1" dirty="0"/>
              <a:t> </a:t>
            </a:r>
            <a:r>
              <a:rPr lang="ru-RU" sz="3200" b="1" dirty="0" err="1">
                <a:solidFill>
                  <a:schemeClr val="bg1"/>
                </a:solidFill>
              </a:rPr>
              <a:t>Києва</a:t>
            </a:r>
            <a:r>
              <a:rPr lang="ru-RU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0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8483" y="405319"/>
            <a:ext cx="5102274" cy="179147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«</a:t>
            </a:r>
            <a:r>
              <a:rPr lang="ru-RU" sz="3200" b="1" dirty="0" err="1"/>
              <a:t>Золоті</a:t>
            </a:r>
            <a:r>
              <a:rPr lang="ru-RU" sz="3200" b="1" dirty="0"/>
              <a:t> </a:t>
            </a:r>
            <a:r>
              <a:rPr lang="ru-RU" sz="3200" b="1" dirty="0" err="1"/>
              <a:t>воро́та</a:t>
            </a:r>
            <a:r>
              <a:rPr lang="ru-RU" sz="3200" b="1" dirty="0"/>
              <a:t>» — </a:t>
            </a:r>
            <a:r>
              <a:rPr lang="ru-RU" sz="3200" b="1" dirty="0" err="1"/>
              <a:t>головна</a:t>
            </a:r>
            <a:r>
              <a:rPr lang="ru-RU" sz="3200" b="1" dirty="0"/>
              <a:t> брама </a:t>
            </a:r>
            <a:r>
              <a:rPr lang="ru-RU" sz="3200" b="1" dirty="0" err="1"/>
              <a:t>стародавнього</a:t>
            </a:r>
            <a:r>
              <a:rPr lang="ru-RU" sz="3200" b="1" dirty="0"/>
              <a:t> </a:t>
            </a:r>
            <a:r>
              <a:rPr lang="ru-RU" sz="3200" b="1" dirty="0" err="1"/>
              <a:t>Києва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8" y="2385845"/>
            <a:ext cx="5648684" cy="359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11973"/>
          <a:stretch/>
        </p:blipFill>
        <p:spPr bwMode="auto">
          <a:xfrm>
            <a:off x="6419534" y="2654115"/>
            <a:ext cx="5366981" cy="330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49668" y="360714"/>
            <a:ext cx="5619890" cy="22040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Пам’ятник засновникам </a:t>
            </a:r>
            <a:r>
              <a:rPr lang="uk-UA" sz="3200" b="1" dirty="0" smtClean="0">
                <a:solidFill>
                  <a:schemeClr val="bg1"/>
                </a:solidFill>
              </a:rPr>
              <a:t>Києва.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/>
              <a:t>Брати </a:t>
            </a:r>
            <a:r>
              <a:rPr lang="uk-UA" sz="3200" b="1" dirty="0" err="1"/>
              <a:t>Кий</a:t>
            </a:r>
            <a:r>
              <a:rPr lang="uk-UA" sz="3200" b="1" dirty="0"/>
              <a:t>, Щек і Хорив та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їхня </a:t>
            </a:r>
            <a:r>
              <a:rPr lang="uk-UA" sz="3200" b="1" dirty="0"/>
              <a:t>сестра Либідь.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836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6262" y="458128"/>
            <a:ext cx="6326484" cy="23519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       </a:t>
            </a:r>
            <a:r>
              <a:rPr lang="vi-VN" sz="2000" b="1" dirty="0">
                <a:cs typeface="Calibri" panose="020F0502020204030204" pitchFamily="34" charset="0"/>
              </a:rPr>
              <a:t>Ки́ївський фунікуле́р </a:t>
            </a:r>
            <a:r>
              <a:rPr lang="vi-VN" sz="2000" b="1" dirty="0" smtClean="0">
                <a:cs typeface="Calibri" panose="020F0502020204030204" pitchFamily="34" charset="0"/>
              </a:rPr>
              <a:t>з'єднує історичне</a:t>
            </a:r>
            <a:r>
              <a:rPr lang="uk-UA" sz="2000" b="1" dirty="0" smtClean="0">
                <a:cs typeface="Calibri" panose="020F0502020204030204" pitchFamily="34" charset="0"/>
              </a:rPr>
              <a:t> Верхнє місто</a:t>
            </a:r>
            <a:r>
              <a:rPr lang="uk-UA" sz="2000" b="1" dirty="0">
                <a:cs typeface="Calibri" panose="020F0502020204030204" pitchFamily="34" charset="0"/>
              </a:rPr>
              <a:t> </a:t>
            </a:r>
            <a:r>
              <a:rPr lang="vi-VN" sz="2000" b="1" dirty="0" smtClean="0">
                <a:cs typeface="Calibri" panose="020F0502020204030204" pitchFamily="34" charset="0"/>
              </a:rPr>
              <a:t>та</a:t>
            </a:r>
            <a:r>
              <a:rPr lang="uk-UA" sz="2000" b="1" dirty="0" smtClean="0">
                <a:cs typeface="Calibri" panose="020F0502020204030204" pitchFamily="34" charset="0"/>
              </a:rPr>
              <a:t> Поділ</a:t>
            </a:r>
            <a:r>
              <a:rPr lang="vi-VN" sz="2000" b="1" dirty="0">
                <a:cs typeface="Calibri" panose="020F0502020204030204" pitchFamily="34" charset="0"/>
              </a:rPr>
              <a:t> </a:t>
            </a:r>
            <a:r>
              <a:rPr lang="vi-VN" sz="2000" b="1" dirty="0" smtClean="0">
                <a:cs typeface="Calibri" panose="020F0502020204030204" pitchFamily="34" charset="0"/>
              </a:rPr>
              <a:t>у </a:t>
            </a:r>
            <a:r>
              <a:rPr lang="vi-VN" sz="2000" b="1" dirty="0">
                <a:cs typeface="Calibri" panose="020F0502020204030204" pitchFamily="34" charset="0"/>
              </a:rPr>
              <a:t>Києві. Прокладено </a:t>
            </a:r>
            <a:r>
              <a:rPr lang="vi-VN" sz="2000" b="1" dirty="0" smtClean="0">
                <a:cs typeface="Calibri" panose="020F0502020204030204" pitchFamily="34" charset="0"/>
              </a:rPr>
              <a:t>схилом</a:t>
            </a:r>
            <a:r>
              <a:rPr lang="uk-UA" sz="2000" b="1" dirty="0" smtClean="0">
                <a:cs typeface="Calibri" panose="020F0502020204030204" pitchFamily="34" charset="0"/>
              </a:rPr>
              <a:t> Володимирської </a:t>
            </a:r>
            <a:r>
              <a:rPr lang="uk-UA" sz="2000" b="1" dirty="0" err="1" smtClean="0">
                <a:cs typeface="Calibri" panose="020F0502020204030204" pitchFamily="34" charset="0"/>
              </a:rPr>
              <a:t>гірки</a:t>
            </a:r>
            <a:r>
              <a:rPr lang="uk-UA" sz="2000" b="1" dirty="0" smtClean="0">
                <a:cs typeface="Calibri" panose="020F0502020204030204" pitchFamily="34" charset="0"/>
              </a:rPr>
              <a:t> </a:t>
            </a:r>
            <a:r>
              <a:rPr lang="vi-VN" sz="2000" b="1" dirty="0" smtClean="0">
                <a:cs typeface="Calibri" panose="020F0502020204030204" pitchFamily="34" charset="0"/>
              </a:rPr>
              <a:t>з </a:t>
            </a:r>
            <a:r>
              <a:rPr lang="vi-VN" sz="2000" b="1" dirty="0">
                <a:cs typeface="Calibri" panose="020F0502020204030204" pitchFamily="34" charset="0"/>
              </a:rPr>
              <a:t>гарним видом на річку </a:t>
            </a:r>
            <a:r>
              <a:rPr lang="uk-UA" sz="2000" b="1" dirty="0" smtClean="0">
                <a:cs typeface="Calibri" panose="020F0502020204030204" pitchFamily="34" charset="0"/>
              </a:rPr>
              <a:t>Дніпро</a:t>
            </a:r>
            <a:r>
              <a:rPr lang="vi-VN" sz="2000" b="1" dirty="0" smtClean="0">
                <a:cs typeface="Calibri" panose="020F0502020204030204" pitchFamily="34" charset="0"/>
              </a:rPr>
              <a:t>. Споруджувався </a:t>
            </a:r>
            <a:r>
              <a:rPr lang="vi-VN" sz="2000" b="1" dirty="0">
                <a:cs typeface="Calibri" panose="020F0502020204030204" pitchFamily="34" charset="0"/>
              </a:rPr>
              <a:t>впродовж 1902–1905 років, за часом спорудження є другим фунікулером в Україні </a:t>
            </a:r>
            <a:r>
              <a:rPr lang="vi-VN" sz="2000" b="1" dirty="0" smtClean="0">
                <a:cs typeface="Calibri" panose="020F0502020204030204" pitchFamily="34" charset="0"/>
              </a:rPr>
              <a:t>після</a:t>
            </a:r>
            <a:r>
              <a:rPr lang="uk-UA" sz="2000" b="1" dirty="0" smtClean="0">
                <a:cs typeface="Calibri" panose="020F0502020204030204" pitchFamily="34" charset="0"/>
              </a:rPr>
              <a:t> Одеського</a:t>
            </a:r>
            <a:r>
              <a:rPr lang="uk-UA" sz="2000" b="1" dirty="0" smtClean="0">
                <a:cs typeface="Calibri" panose="020F0502020204030204" pitchFamily="34" charset="0"/>
              </a:rPr>
              <a:t>.</a:t>
            </a:r>
            <a:endParaRPr lang="ru-RU" sz="2000" b="1" dirty="0"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5112" y="3944568"/>
            <a:ext cx="5742877" cy="2575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 </a:t>
            </a:r>
            <a:r>
              <a:rPr lang="ru-RU" sz="2000" b="1" dirty="0" err="1"/>
              <a:t>Марії́нський</a:t>
            </a:r>
            <a:r>
              <a:rPr lang="ru-RU" sz="2000" b="1" dirty="0"/>
              <a:t> </a:t>
            </a:r>
            <a:r>
              <a:rPr lang="ru-RU" sz="2000" b="1" dirty="0" err="1"/>
              <a:t>пала́ц</a:t>
            </a:r>
            <a:r>
              <a:rPr lang="ru-RU" sz="2000" b="1" dirty="0"/>
              <a:t> </a:t>
            </a:r>
            <a:r>
              <a:rPr lang="ru-RU" sz="2000" b="1" dirty="0" smtClean="0"/>
              <a:t>у </a:t>
            </a:r>
            <a:r>
              <a:rPr lang="ru-RU" sz="2000" b="1" dirty="0" err="1" smtClean="0"/>
              <a:t>Києві</a:t>
            </a:r>
            <a:r>
              <a:rPr lang="ru-RU" sz="2000" b="1" dirty="0"/>
              <a:t> </a:t>
            </a:r>
            <a:r>
              <a:rPr lang="ru-RU" sz="2000" b="1" dirty="0" smtClean="0"/>
              <a:t>― </a:t>
            </a:r>
            <a:r>
              <a:rPr lang="ru-RU" sz="2000" b="1" dirty="0" err="1"/>
              <a:t>офіційна</a:t>
            </a:r>
            <a:r>
              <a:rPr lang="ru-RU" sz="2000" b="1" dirty="0"/>
              <a:t> </a:t>
            </a:r>
            <a:r>
              <a:rPr lang="ru-RU" sz="2000" b="1" dirty="0" err="1"/>
              <a:t>церемоніальна</a:t>
            </a:r>
            <a:r>
              <a:rPr lang="ru-RU" sz="2000" b="1" dirty="0"/>
              <a:t> </a:t>
            </a:r>
            <a:r>
              <a:rPr lang="ru-RU" sz="2000" b="1" dirty="0" err="1"/>
              <a:t>резиденція</a:t>
            </a:r>
            <a:r>
              <a:rPr lang="ru-RU" sz="2000" b="1" dirty="0"/>
              <a:t> президента </a:t>
            </a:r>
            <a:r>
              <a:rPr lang="ru-RU" sz="2000" b="1" dirty="0" err="1"/>
              <a:t>України</a:t>
            </a:r>
            <a:r>
              <a:rPr lang="ru-RU" sz="2000" b="1" dirty="0"/>
              <a:t>. </a:t>
            </a:r>
            <a:r>
              <a:rPr lang="ru-RU" sz="2000" b="1" dirty="0" err="1"/>
              <a:t>Зведений</a:t>
            </a:r>
            <a:r>
              <a:rPr lang="ru-RU" sz="2000" b="1" dirty="0"/>
              <a:t> </a:t>
            </a:r>
            <a:r>
              <a:rPr lang="ru-RU" sz="2000" b="1" dirty="0" smtClean="0"/>
              <a:t>у 1750–1755</a:t>
            </a:r>
            <a:r>
              <a:rPr lang="ru-RU" sz="2000" b="1" dirty="0"/>
              <a:t> </a:t>
            </a:r>
            <a:r>
              <a:rPr lang="ru-RU" sz="2000" b="1" dirty="0" smtClean="0"/>
              <a:t>роках. </a:t>
            </a:r>
            <a:r>
              <a:rPr lang="ru-RU" sz="2000" b="1" dirty="0"/>
              <a:t> У </a:t>
            </a:r>
            <a:r>
              <a:rPr lang="ru-RU" sz="2000" b="1" dirty="0" err="1"/>
              <a:t>незалежній</a:t>
            </a:r>
            <a:r>
              <a:rPr lang="ru-RU" sz="2000" b="1" dirty="0"/>
              <a:t> </a:t>
            </a:r>
            <a:r>
              <a:rPr lang="ru-RU" sz="2000" b="1" dirty="0" err="1"/>
              <a:t>Україні</a:t>
            </a:r>
            <a:r>
              <a:rPr lang="ru-RU" sz="2000" b="1" dirty="0"/>
              <a:t> в </a:t>
            </a:r>
            <a:r>
              <a:rPr lang="ru-RU" sz="2000" b="1" dirty="0" err="1"/>
              <a:t>Маріїнському</a:t>
            </a:r>
            <a:r>
              <a:rPr lang="ru-RU" sz="2000" b="1" dirty="0"/>
              <a:t> </a:t>
            </a:r>
            <a:r>
              <a:rPr lang="ru-RU" sz="2000" b="1" dirty="0" err="1"/>
              <a:t>палаці</a:t>
            </a:r>
            <a:r>
              <a:rPr lang="ru-RU" sz="2000" b="1" dirty="0"/>
              <a:t> </a:t>
            </a:r>
            <a:r>
              <a:rPr lang="ru-RU" sz="2000" b="1" dirty="0" err="1"/>
              <a:t>проходять</a:t>
            </a:r>
            <a:r>
              <a:rPr lang="ru-RU" sz="2000" b="1" dirty="0"/>
              <a:t> </a:t>
            </a:r>
            <a:r>
              <a:rPr lang="ru-RU" sz="2000" b="1" dirty="0" err="1"/>
              <a:t>урочисті</a:t>
            </a:r>
            <a:r>
              <a:rPr lang="ru-RU" sz="2000" b="1" dirty="0"/>
              <a:t> </a:t>
            </a:r>
            <a:r>
              <a:rPr lang="ru-RU" sz="2000" b="1" dirty="0" err="1"/>
              <a:t>державні</a:t>
            </a:r>
            <a:r>
              <a:rPr lang="ru-RU" sz="2000" b="1" dirty="0"/>
              <a:t> </a:t>
            </a:r>
            <a:r>
              <a:rPr lang="ru-RU" sz="2000" b="1" dirty="0" err="1"/>
              <a:t>події</a:t>
            </a:r>
            <a:r>
              <a:rPr lang="ru-RU" sz="2000" b="1" dirty="0"/>
              <a:t> — </a:t>
            </a:r>
            <a:r>
              <a:rPr lang="ru-RU" sz="2000" b="1" dirty="0" err="1"/>
              <a:t>нагородження</a:t>
            </a:r>
            <a:r>
              <a:rPr lang="ru-RU" sz="2000" b="1" dirty="0"/>
              <a:t>, </a:t>
            </a:r>
            <a:r>
              <a:rPr lang="ru-RU" sz="2000" b="1" dirty="0" err="1"/>
              <a:t>приймання</a:t>
            </a:r>
            <a:r>
              <a:rPr lang="ru-RU" sz="2000" b="1" dirty="0"/>
              <a:t>, </a:t>
            </a:r>
            <a:r>
              <a:rPr lang="ru-RU" sz="2000" b="1" dirty="0" err="1"/>
              <a:t>вручення</a:t>
            </a:r>
            <a:r>
              <a:rPr lang="ru-RU" sz="2000" b="1" dirty="0"/>
              <a:t> </a:t>
            </a:r>
            <a:r>
              <a:rPr lang="ru-RU" sz="2000" b="1" dirty="0" err="1"/>
              <a:t>вірчих</a:t>
            </a:r>
            <a:r>
              <a:rPr lang="ru-RU" sz="2000" b="1" dirty="0"/>
              <a:t> грамот послами </a:t>
            </a:r>
            <a:r>
              <a:rPr lang="ru-RU" sz="2000" b="1" dirty="0" err="1"/>
              <a:t>іноземних</a:t>
            </a:r>
            <a:r>
              <a:rPr lang="ru-RU" sz="2000" b="1" dirty="0"/>
              <a:t> держав і </a:t>
            </a:r>
            <a:r>
              <a:rPr lang="ru-RU" sz="2000" b="1" dirty="0" err="1"/>
              <a:t>зустрічі</a:t>
            </a:r>
            <a:r>
              <a:rPr lang="ru-RU" sz="2000" b="1" dirty="0"/>
              <a:t> </a:t>
            </a:r>
            <a:r>
              <a:rPr lang="ru-RU" sz="2000" b="1" dirty="0" err="1"/>
              <a:t>офіційних</a:t>
            </a:r>
            <a:r>
              <a:rPr lang="ru-RU" sz="2000" b="1" dirty="0"/>
              <a:t> </a:t>
            </a:r>
            <a:r>
              <a:rPr lang="ru-RU" sz="2000" b="1" dirty="0" err="1"/>
              <a:t>делегацій</a:t>
            </a:r>
            <a:r>
              <a:rPr lang="ru-RU" sz="2000" b="1" dirty="0"/>
              <a:t> на </a:t>
            </a:r>
            <a:r>
              <a:rPr lang="ru-RU" sz="2000" b="1" dirty="0" err="1"/>
              <a:t>найвищому</a:t>
            </a:r>
            <a:r>
              <a:rPr lang="ru-RU" sz="2000" b="1" dirty="0"/>
              <a:t> </a:t>
            </a:r>
            <a:r>
              <a:rPr lang="ru-RU" sz="2000" b="1" dirty="0" err="1"/>
              <a:t>рівні</a:t>
            </a:r>
            <a:r>
              <a:rPr lang="ru-RU" sz="2000" b="1" dirty="0"/>
              <a:t>.</a:t>
            </a:r>
            <a:endParaRPr lang="ru-RU" sz="2000" b="1" dirty="0"/>
          </a:p>
        </p:txBody>
      </p:sp>
      <p:pic>
        <p:nvPicPr>
          <p:cNvPr id="1026" name="Picture 2" descr="Коли запрацює фунікулер в Києві, дата - ZN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9" y="2921180"/>
            <a:ext cx="4965329" cy="3568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ріїнський палац в Києв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40" y="458128"/>
            <a:ext cx="4648586" cy="348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6390" y="427510"/>
            <a:ext cx="5276961" cy="18900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 В Київському метро є три лінії, 52 станції. Найглибша станція світу – Арсенальна. Йде вона під пагорбом, її глибина більше ніж  100 метрів.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0" y="2546212"/>
            <a:ext cx="5601874" cy="360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572746" y="4167059"/>
            <a:ext cx="4701727" cy="1731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     Київський зоопарк – найбільший в Україні.</a:t>
            </a:r>
          </a:p>
          <a:p>
            <a:pPr algn="ctr"/>
            <a:r>
              <a:rPr lang="uk-UA" sz="2400" b="1" dirty="0"/>
              <a:t> В ньому живе безліч тварин рідкісних видів. 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64" y="558489"/>
            <a:ext cx="5605208" cy="294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7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566" y="1530840"/>
            <a:ext cx="6524542" cy="22159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Кулінарна</a:t>
            </a:r>
            <a:r>
              <a:rPr lang="ru-RU" sz="2000" b="1" dirty="0"/>
              <a:t> </a:t>
            </a:r>
            <a:r>
              <a:rPr lang="ru-RU" sz="2000" b="1" dirty="0" err="1"/>
              <a:t>цікавинка</a:t>
            </a:r>
            <a:r>
              <a:rPr lang="ru-RU" sz="2000" b="1" dirty="0"/>
              <a:t> </a:t>
            </a:r>
            <a:r>
              <a:rPr lang="ru-RU" sz="2000" b="1" dirty="0" err="1"/>
              <a:t>Києва</a:t>
            </a:r>
            <a:r>
              <a:rPr lang="ru-RU" sz="2000" b="1" dirty="0"/>
              <a:t> </a:t>
            </a:r>
            <a:r>
              <a:rPr lang="ru-RU" sz="2000" b="1" dirty="0" err="1"/>
              <a:t>відома</a:t>
            </a:r>
            <a:r>
              <a:rPr lang="ru-RU" sz="2000" b="1" dirty="0"/>
              <a:t> не </a:t>
            </a:r>
            <a:r>
              <a:rPr lang="ru-RU" sz="2000" b="1" dirty="0" err="1"/>
              <a:t>тільки</a:t>
            </a:r>
            <a:r>
              <a:rPr lang="ru-RU" sz="2000" b="1" dirty="0"/>
              <a:t> в </a:t>
            </a:r>
            <a:r>
              <a:rPr lang="ru-RU" sz="2000" b="1" dirty="0" err="1"/>
              <a:t>нашій</a:t>
            </a:r>
            <a:r>
              <a:rPr lang="ru-RU" sz="2000" b="1" dirty="0"/>
              <a:t> </a:t>
            </a:r>
            <a:r>
              <a:rPr lang="ru-RU" sz="2000" b="1" dirty="0" err="1"/>
              <a:t>країні</a:t>
            </a:r>
            <a:r>
              <a:rPr lang="ru-RU" sz="2000" b="1" dirty="0"/>
              <a:t>, а й далеко за </a:t>
            </a:r>
            <a:r>
              <a:rPr lang="ru-RU" sz="2000" b="1" dirty="0" err="1"/>
              <a:t>її</a:t>
            </a:r>
            <a:r>
              <a:rPr lang="ru-RU" sz="2000" b="1" dirty="0"/>
              <a:t> межами. В меню </a:t>
            </a:r>
            <a:r>
              <a:rPr lang="ru-RU" sz="2000" b="1" dirty="0" err="1"/>
              <a:t>киян</a:t>
            </a:r>
            <a:r>
              <a:rPr lang="ru-RU" sz="2000" b="1" dirty="0"/>
              <a:t> і гостей </a:t>
            </a:r>
            <a:r>
              <a:rPr lang="ru-RU" sz="2000" b="1" dirty="0" err="1"/>
              <a:t>міста</a:t>
            </a:r>
            <a:r>
              <a:rPr lang="ru-RU" sz="2000" b="1" dirty="0"/>
              <a:t> вона </a:t>
            </a:r>
            <a:r>
              <a:rPr lang="ru-RU" sz="2000" b="1" dirty="0" err="1"/>
              <a:t>з’явилася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 100 </a:t>
            </a:r>
            <a:r>
              <a:rPr lang="ru-RU" sz="2000" b="1" dirty="0" err="1"/>
              <a:t>років</a:t>
            </a:r>
            <a:r>
              <a:rPr lang="ru-RU" sz="2000" b="1" dirty="0"/>
              <a:t> тому – у 1918-му. На </a:t>
            </a:r>
            <a:r>
              <a:rPr lang="ru-RU" sz="2000" b="1" dirty="0" err="1"/>
              <a:t>відміну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французької</a:t>
            </a:r>
            <a:r>
              <a:rPr lang="ru-RU" sz="2000" b="1" dirty="0"/>
              <a:t> </a:t>
            </a:r>
            <a:r>
              <a:rPr lang="ru-RU" sz="2000" b="1" dirty="0" err="1"/>
              <a:t>котлети</a:t>
            </a:r>
            <a:r>
              <a:rPr lang="ru-RU" sz="2000" b="1" dirty="0"/>
              <a:t> «де-</a:t>
            </a:r>
            <a:r>
              <a:rPr lang="ru-RU" sz="2000" b="1" dirty="0" err="1"/>
              <a:t>воляй</a:t>
            </a:r>
            <a:r>
              <a:rPr lang="ru-RU" sz="2000" b="1" dirty="0"/>
              <a:t>» у начинку </a:t>
            </a:r>
            <a:r>
              <a:rPr lang="ru-RU" sz="2000" b="1" dirty="0" err="1"/>
              <a:t>курячої</a:t>
            </a:r>
            <a:r>
              <a:rPr lang="ru-RU" sz="2000" b="1" dirty="0"/>
              <a:t> </a:t>
            </a:r>
            <a:r>
              <a:rPr lang="ru-RU" sz="2000" b="1" dirty="0" err="1"/>
              <a:t>котлети</a:t>
            </a:r>
            <a:r>
              <a:rPr lang="ru-RU" sz="2000" b="1" dirty="0"/>
              <a:t> </a:t>
            </a:r>
            <a:r>
              <a:rPr lang="ru-RU" sz="2000" b="1" dirty="0" err="1"/>
              <a:t>по-київськи</a:t>
            </a:r>
            <a:r>
              <a:rPr lang="ru-RU" sz="2000" b="1" dirty="0"/>
              <a:t> </a:t>
            </a:r>
            <a:r>
              <a:rPr lang="ru-RU" sz="2000" b="1" dirty="0" err="1"/>
              <a:t>кладуть</a:t>
            </a:r>
            <a:r>
              <a:rPr lang="ru-RU" sz="2000" b="1" dirty="0"/>
              <a:t> </a:t>
            </a:r>
            <a:r>
              <a:rPr lang="ru-RU" sz="2000" b="1" dirty="0" err="1"/>
              <a:t>вершкове</a:t>
            </a:r>
            <a:r>
              <a:rPr lang="ru-RU" sz="2000" b="1" dirty="0"/>
              <a:t> масло та зелень. І </a:t>
            </a:r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подають</a:t>
            </a:r>
            <a:r>
              <a:rPr lang="ru-RU" sz="2000" b="1" dirty="0"/>
              <a:t> на </a:t>
            </a:r>
            <a:r>
              <a:rPr lang="ru-RU" sz="2000" b="1" dirty="0" err="1"/>
              <a:t>кістці</a:t>
            </a:r>
            <a:r>
              <a:rPr lang="ru-RU" sz="2000" b="1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17282"/>
          <a:stretch/>
        </p:blipFill>
        <p:spPr>
          <a:xfrm>
            <a:off x="7514772" y="1530840"/>
            <a:ext cx="4015330" cy="323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50182" y="494527"/>
            <a:ext cx="8732066" cy="830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маленькі скульптури Києва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25584" y="5241435"/>
            <a:ext cx="4778376" cy="11820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Київ</a:t>
            </a:r>
            <a:r>
              <a:rPr lang="ru-RU" sz="2000" b="1" dirty="0"/>
              <a:t> без </a:t>
            </a:r>
            <a:r>
              <a:rPr lang="ru-RU" sz="2000" b="1" dirty="0" err="1"/>
              <a:t>каштанів</a:t>
            </a:r>
            <a:r>
              <a:rPr lang="ru-RU" sz="2000" b="1" dirty="0"/>
              <a:t> – </a:t>
            </a:r>
            <a:r>
              <a:rPr lang="ru-RU" sz="2000" b="1" dirty="0" err="1"/>
              <a:t>наче</a:t>
            </a:r>
            <a:r>
              <a:rPr lang="ru-RU" sz="2000" b="1" dirty="0"/>
              <a:t> й не </a:t>
            </a:r>
            <a:r>
              <a:rPr lang="ru-RU" sz="2000" b="1" dirty="0" err="1"/>
              <a:t>Київ</a:t>
            </a:r>
            <a:r>
              <a:rPr lang="ru-RU" sz="2000" b="1" dirty="0"/>
              <a:t>. </a:t>
            </a:r>
            <a:r>
              <a:rPr lang="ru-RU" sz="2000" b="1" dirty="0" err="1"/>
              <a:t>Недарма</a:t>
            </a:r>
            <a:r>
              <a:rPr lang="ru-RU" sz="2000" b="1" dirty="0"/>
              <a:t> </a:t>
            </a:r>
            <a:r>
              <a:rPr lang="ru-RU" sz="2000" b="1" dirty="0" err="1"/>
              <a:t>листя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дерева </a:t>
            </a:r>
            <a:r>
              <a:rPr lang="ru-RU" sz="2000" b="1" dirty="0" err="1"/>
              <a:t>довгий</a:t>
            </a:r>
            <a:r>
              <a:rPr lang="ru-RU" sz="2000" b="1" dirty="0"/>
              <a:t> час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зображене</a:t>
            </a:r>
            <a:r>
              <a:rPr lang="ru-RU" sz="2000" b="1" dirty="0"/>
              <a:t> на </a:t>
            </a:r>
            <a:r>
              <a:rPr lang="ru-RU" sz="2000" b="1" dirty="0" err="1"/>
              <a:t>гербі</a:t>
            </a:r>
            <a:r>
              <a:rPr lang="ru-RU" sz="2000" b="1" dirty="0"/>
              <a:t> </a:t>
            </a:r>
            <a:r>
              <a:rPr lang="ru-RU" sz="2000" b="1" dirty="0" err="1"/>
              <a:t>міста</a:t>
            </a:r>
            <a:r>
              <a:rPr lang="ru-RU" sz="2000" b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6" y="3846828"/>
            <a:ext cx="4103649" cy="273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296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0182" y="494527"/>
            <a:ext cx="8732066" cy="830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маленькі скульптури Києва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0178" y="1492286"/>
            <a:ext cx="5380419" cy="18084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Рецептура торта </a:t>
            </a:r>
            <a:r>
              <a:rPr lang="ru-RU" sz="2000" b="1" dirty="0" err="1"/>
              <a:t>з’явилася</a:t>
            </a:r>
            <a:r>
              <a:rPr lang="ru-RU" sz="2000" b="1" dirty="0"/>
              <a:t> у 1956-му </a:t>
            </a:r>
            <a:r>
              <a:rPr lang="ru-RU" sz="2000" b="1" dirty="0" err="1"/>
              <a:t>році</a:t>
            </a:r>
            <a:r>
              <a:rPr lang="ru-RU" sz="2000" b="1" dirty="0"/>
              <a:t> і </a:t>
            </a:r>
            <a:r>
              <a:rPr lang="ru-RU" sz="2000" b="1" dirty="0" err="1"/>
              <a:t>зберігається</a:t>
            </a:r>
            <a:r>
              <a:rPr lang="ru-RU" sz="2000" b="1" dirty="0"/>
              <a:t> з </a:t>
            </a:r>
            <a:r>
              <a:rPr lang="ru-RU" sz="2000" b="1" dirty="0" err="1"/>
              <a:t>незначними</a:t>
            </a:r>
            <a:r>
              <a:rPr lang="ru-RU" sz="2000" b="1" dirty="0"/>
              <a:t> </a:t>
            </a:r>
            <a:r>
              <a:rPr lang="ru-RU" sz="2000" b="1" dirty="0" err="1"/>
              <a:t>змінами</a:t>
            </a:r>
            <a:r>
              <a:rPr lang="ru-RU" sz="2000" b="1" dirty="0"/>
              <a:t> </a:t>
            </a:r>
            <a:r>
              <a:rPr lang="ru-RU" sz="2000" b="1" dirty="0" err="1"/>
              <a:t>донині</a:t>
            </a:r>
            <a:r>
              <a:rPr lang="ru-RU" sz="2000" b="1" dirty="0"/>
              <a:t>. </a:t>
            </a:r>
            <a:r>
              <a:rPr lang="ru-RU" sz="2000" b="1" dirty="0" err="1"/>
              <a:t>Більше</a:t>
            </a:r>
            <a:r>
              <a:rPr lang="ru-RU" sz="2000" b="1" dirty="0"/>
              <a:t> 60-ти </a:t>
            </a:r>
            <a:r>
              <a:rPr lang="ru-RU" sz="2000" b="1" dirty="0" err="1"/>
              <a:t>років</a:t>
            </a:r>
            <a:r>
              <a:rPr lang="ru-RU" sz="2000" b="1" dirty="0"/>
              <a:t> </a:t>
            </a:r>
            <a:r>
              <a:rPr lang="ru-RU" sz="2000" b="1" dirty="0" err="1"/>
              <a:t>відвідувачі</a:t>
            </a:r>
            <a:r>
              <a:rPr lang="ru-RU" sz="2000" b="1" dirty="0"/>
              <a:t> </a:t>
            </a:r>
            <a:r>
              <a:rPr lang="ru-RU" sz="2000" b="1" dirty="0" err="1"/>
              <a:t>столиці</a:t>
            </a:r>
            <a:r>
              <a:rPr lang="ru-RU" sz="2000" b="1" dirty="0"/>
              <a:t> </a:t>
            </a:r>
            <a:r>
              <a:rPr lang="ru-RU" sz="2000" b="1" dirty="0" err="1"/>
              <a:t>обов’язково</a:t>
            </a:r>
            <a:r>
              <a:rPr lang="ru-RU" sz="2000" b="1" dirty="0"/>
              <a:t> </a:t>
            </a:r>
            <a:r>
              <a:rPr lang="ru-RU" sz="2000" b="1" dirty="0" err="1"/>
              <a:t>купують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торт, коли </a:t>
            </a:r>
            <a:r>
              <a:rPr lang="ru-RU" sz="2000" b="1" dirty="0" err="1"/>
              <a:t>повертаються</a:t>
            </a:r>
            <a:r>
              <a:rPr lang="ru-RU" sz="2000" b="1" dirty="0"/>
              <a:t> </a:t>
            </a:r>
            <a:r>
              <a:rPr lang="ru-RU" sz="2000" b="1" dirty="0" err="1"/>
              <a:t>додому</a:t>
            </a:r>
            <a:r>
              <a:rPr lang="ru-RU" sz="2000" b="1" dirty="0"/>
              <a:t> –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традиція</a:t>
            </a:r>
            <a:r>
              <a:rPr lang="ru-RU" sz="2000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t="21408" r="10154" b="24"/>
          <a:stretch/>
        </p:blipFill>
        <p:spPr>
          <a:xfrm>
            <a:off x="420178" y="3438856"/>
            <a:ext cx="5173198" cy="301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227009" y="1776149"/>
            <a:ext cx="2710478" cy="37214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Це</a:t>
            </a:r>
            <a:r>
              <a:rPr lang="ru-RU" sz="2000" b="1" dirty="0"/>
              <a:t> перший </a:t>
            </a:r>
            <a:r>
              <a:rPr lang="ru-RU" sz="2000" b="1" dirty="0" err="1"/>
              <a:t>пасажирський</a:t>
            </a:r>
            <a:r>
              <a:rPr lang="ru-RU" sz="2000" b="1" dirty="0"/>
              <a:t> трамвай,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з’явився</a:t>
            </a:r>
            <a:r>
              <a:rPr lang="ru-RU" sz="2000" b="1" dirty="0"/>
              <a:t> не </a:t>
            </a:r>
            <a:r>
              <a:rPr lang="ru-RU" sz="2000" b="1" dirty="0" err="1"/>
              <a:t>тільки</a:t>
            </a:r>
            <a:r>
              <a:rPr lang="ru-RU" sz="2000" b="1" dirty="0"/>
              <a:t> у </a:t>
            </a:r>
            <a:r>
              <a:rPr lang="ru-RU" sz="2000" b="1" dirty="0" err="1"/>
              <a:t>Києві</a:t>
            </a:r>
            <a:r>
              <a:rPr lang="ru-RU" sz="2000" b="1" dirty="0"/>
              <a:t>, а й </a:t>
            </a:r>
            <a:r>
              <a:rPr lang="ru-RU" sz="2000" b="1" dirty="0" err="1"/>
              <a:t>взагалі</a:t>
            </a:r>
            <a:r>
              <a:rPr lang="ru-RU" sz="2000" b="1" dirty="0"/>
              <a:t> в </a:t>
            </a:r>
            <a:r>
              <a:rPr lang="ru-RU" sz="2000" b="1" dirty="0" err="1"/>
              <a:t>Російській</a:t>
            </a:r>
            <a:r>
              <a:rPr lang="ru-RU" sz="2000" b="1" dirty="0"/>
              <a:t> </a:t>
            </a:r>
            <a:r>
              <a:rPr lang="ru-RU" sz="2000" b="1" dirty="0" err="1"/>
              <a:t>імперії</a:t>
            </a:r>
            <a:r>
              <a:rPr lang="ru-RU" sz="2000" b="1" dirty="0"/>
              <a:t>. </a:t>
            </a:r>
            <a:r>
              <a:rPr lang="ru-RU" sz="2000" b="1" dirty="0" err="1"/>
              <a:t>Сталося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у 1892 </a:t>
            </a:r>
            <a:r>
              <a:rPr lang="ru-RU" sz="2000" b="1" dirty="0" err="1"/>
              <a:t>році</a:t>
            </a:r>
            <a:r>
              <a:rPr lang="ru-RU" sz="2000" b="1" dirty="0"/>
              <a:t>, </a:t>
            </a:r>
            <a:r>
              <a:rPr lang="ru-RU" sz="2000" b="1" dirty="0" err="1"/>
              <a:t>тоді</a:t>
            </a:r>
            <a:r>
              <a:rPr lang="ru-RU" sz="2000" b="1" dirty="0"/>
              <a:t> маршрут </a:t>
            </a:r>
            <a:r>
              <a:rPr lang="ru-RU" sz="2000" b="1" dirty="0" err="1"/>
              <a:t>складав</a:t>
            </a:r>
            <a:r>
              <a:rPr lang="ru-RU" sz="2000" b="1" dirty="0"/>
              <a:t> 1,5 км – з Подолу до </a:t>
            </a:r>
            <a:r>
              <a:rPr lang="ru-RU" sz="2000" b="1" dirty="0" err="1"/>
              <a:t>нинішньої</a:t>
            </a:r>
            <a:r>
              <a:rPr lang="ru-RU" sz="2000" b="1" dirty="0"/>
              <a:t> </a:t>
            </a:r>
            <a:r>
              <a:rPr lang="ru-RU" sz="2000" b="1" dirty="0" err="1"/>
              <a:t>Європейської</a:t>
            </a:r>
            <a:r>
              <a:rPr lang="ru-RU" sz="2000" b="1" dirty="0"/>
              <a:t> </a:t>
            </a:r>
            <a:r>
              <a:rPr lang="ru-RU" sz="2000" b="1" dirty="0" err="1"/>
              <a:t>площі</a:t>
            </a:r>
            <a:r>
              <a:rPr lang="ru-RU" sz="2000" b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t="25436" r="18802" b="17367"/>
          <a:stretch/>
        </p:blipFill>
        <p:spPr>
          <a:xfrm>
            <a:off x="5908770" y="1492286"/>
            <a:ext cx="3217875" cy="492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0182" y="494527"/>
            <a:ext cx="8732066" cy="830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0180" y="1764997"/>
            <a:ext cx="5380419" cy="11008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Чому</a:t>
            </a:r>
            <a:r>
              <a:rPr lang="ru-RU" sz="2800" b="1" dirty="0" smtClean="0"/>
              <a:t>, коли </a:t>
            </a:r>
            <a:r>
              <a:rPr lang="ru-RU" sz="2800" b="1" dirty="0" err="1" smtClean="0"/>
              <a:t>звучить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Гімн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, люди </a:t>
            </a:r>
            <a:r>
              <a:rPr lang="ru-RU" sz="2800" b="1" dirty="0" err="1" smtClean="0"/>
              <a:t>тримають</a:t>
            </a:r>
            <a:r>
              <a:rPr lang="ru-RU" sz="2800" b="1" dirty="0" smtClean="0"/>
              <a:t> руку на </a:t>
            </a:r>
            <a:r>
              <a:rPr lang="ru-RU" sz="2800" b="1" dirty="0" err="1" smtClean="0"/>
              <a:t>серці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3131" y="3177487"/>
            <a:ext cx="5380419" cy="15394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Який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куточок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столиці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потрібно</a:t>
            </a:r>
            <a:r>
              <a:rPr lang="ru-RU" sz="2800" b="1" dirty="0" smtClean="0"/>
              <a:t>, на твою думку, </a:t>
            </a:r>
            <a:r>
              <a:rPr lang="ru-RU" sz="2800" b="1" dirty="0" err="1" smtClean="0"/>
              <a:t>зобразити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листівці</a:t>
            </a:r>
            <a:r>
              <a:rPr lang="ru-RU" sz="2800" b="1" dirty="0" smtClean="0"/>
              <a:t> ?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50179" y="4924511"/>
            <a:ext cx="5380419" cy="857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варто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любити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Київ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pic>
        <p:nvPicPr>
          <p:cNvPr id="12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12" y="1550474"/>
            <a:ext cx="3256237" cy="465176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2937" y="483512"/>
            <a:ext cx="8732066" cy="862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Привітання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5417" y="1824962"/>
            <a:ext cx="5266062" cy="39159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прийшов з гарним настроєм – рукою махніть.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вранці зарядку робив – головою кивніть.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ввічливий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сусідові злегка вклоніться.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вміє дружити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усім посміхніться.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04" y="1824962"/>
            <a:ext cx="5533433" cy="41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8037" y="1364319"/>
            <a:ext cx="8732066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Познач назву столиці України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9" y="1725928"/>
            <a:ext cx="2674893" cy="3378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5" y="2395462"/>
            <a:ext cx="3264522" cy="2449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89" y="2511214"/>
            <a:ext cx="4911926" cy="1964771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02829" y="386508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13125" y="5225144"/>
            <a:ext cx="596260" cy="5442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74021" y="5212270"/>
            <a:ext cx="596260" cy="5442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67132" y="5131291"/>
            <a:ext cx="596260" cy="5442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74021" y="5225144"/>
            <a:ext cx="596260" cy="54428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2127" y="1409171"/>
            <a:ext cx="6403747" cy="72071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Знайди і підкресли у вірші слово «серце». Добери інше слово, яке може його замінити за змістом.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02829" y="386508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51 Чим славиться столиця України\2024-01-08_1618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3" b="1022"/>
          <a:stretch/>
        </p:blipFill>
        <p:spPr bwMode="auto">
          <a:xfrm>
            <a:off x="2131331" y="2314770"/>
            <a:ext cx="7336646" cy="233859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99654" y="3687315"/>
            <a:ext cx="1675518" cy="4064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столиця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3 Я досліджую світ\1 УРОКИ 2023\3 Людина і світ\№51 Чим славиться столиця України\2024-01-08_162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59" y="1409171"/>
            <a:ext cx="8085959" cy="484038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5152159" y="3111946"/>
            <a:ext cx="1294990" cy="7174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4527395" y="3170327"/>
            <a:ext cx="1577724" cy="5169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7020" y="405319"/>
            <a:ext cx="8732066" cy="7990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«Інтерв’ю»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251B524C-59DB-4919-9303-C936BD06E329}"/>
              </a:ext>
            </a:extLst>
          </p:cNvPr>
          <p:cNvSpPr/>
          <p:nvPr/>
        </p:nvSpPr>
        <p:spPr>
          <a:xfrm>
            <a:off x="7788635" y="1565599"/>
            <a:ext cx="3664018" cy="11926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Що нового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ти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сьогодні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дізнався?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6DBB6F7C-2A7B-48A5-B788-F8BE6EC73B5E}"/>
              </a:ext>
            </a:extLst>
          </p:cNvPr>
          <p:cNvSpPr/>
          <p:nvPr/>
        </p:nvSpPr>
        <p:spPr>
          <a:xfrm>
            <a:off x="983224" y="1471605"/>
            <a:ext cx="3376903" cy="138065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chemeClr val="bg1"/>
                </a:solidFill>
              </a:rPr>
              <a:t>Чого </a:t>
            </a:r>
            <a:r>
              <a:rPr lang="uk-UA" sz="2800" b="1" dirty="0" smtClean="0">
                <a:solidFill>
                  <a:schemeClr val="bg1"/>
                </a:solidFill>
              </a:rPr>
              <a:t>ти навчився </a:t>
            </a:r>
            <a:r>
              <a:rPr lang="uk-UA" sz="2800" b="1" dirty="0">
                <a:solidFill>
                  <a:schemeClr val="bg1"/>
                </a:solidFill>
              </a:rPr>
              <a:t>на уроці?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1D8C3491-9708-40EA-A943-8D1D02266EC3}"/>
              </a:ext>
            </a:extLst>
          </p:cNvPr>
          <p:cNvSpPr/>
          <p:nvPr/>
        </p:nvSpPr>
        <p:spPr>
          <a:xfrm>
            <a:off x="7992000" y="3069425"/>
            <a:ext cx="3664018" cy="1495851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Чи було </a:t>
            </a:r>
            <a:r>
              <a:rPr lang="uk-UA" sz="2800" b="1" dirty="0" smtClean="0">
                <a:solidFill>
                  <a:schemeClr val="bg1"/>
                </a:solidFill>
              </a:rPr>
              <a:t>тобі </a:t>
            </a:r>
            <a:r>
              <a:rPr lang="uk-UA" sz="2800" b="1" dirty="0">
                <a:solidFill>
                  <a:schemeClr val="bg1"/>
                </a:solidFill>
              </a:rPr>
              <a:t>важко? Якщо так, в чому саме?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83094D12-AFB6-47FB-ACC3-2379992DB83E}"/>
              </a:ext>
            </a:extLst>
          </p:cNvPr>
          <p:cNvSpPr/>
          <p:nvPr/>
        </p:nvSpPr>
        <p:spPr>
          <a:xfrm>
            <a:off x="403494" y="3146736"/>
            <a:ext cx="3607051" cy="21800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Що найбільше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тебе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вразило чи здивувало під час уроку?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00AF619D-B011-4A09-88CA-71A61A7FE4F9}"/>
              </a:ext>
            </a:extLst>
          </p:cNvPr>
          <p:cNvSpPr/>
          <p:nvPr/>
        </p:nvSpPr>
        <p:spPr>
          <a:xfrm>
            <a:off x="7332911" y="4806627"/>
            <a:ext cx="4020670" cy="12734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Продовж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речення. Тепер я знаю, що 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4C370A-8450-4FF3-9B5F-B8EF24713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r="15593"/>
          <a:stretch/>
        </p:blipFill>
        <p:spPr>
          <a:xfrm>
            <a:off x="3456000" y="807755"/>
            <a:ext cx="453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352262" y="1726574"/>
            <a:ext cx="2868471" cy="3110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538264" y="1760210"/>
            <a:ext cx="3047101" cy="3170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605515" y="1760210"/>
            <a:ext cx="2983846" cy="3170218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26435" y="504677"/>
            <a:ext cx="8732066" cy="10118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Вправа «Емоційна ромашка</a:t>
            </a:r>
            <a:r>
              <a:rPr lang="uk-UA" sz="3600" b="1" dirty="0" smtClean="0">
                <a:solidFill>
                  <a:schemeClr val="bg1"/>
                </a:solidFill>
              </a:rPr>
              <a:t>».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632946" y="50087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вийшло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1" y="49339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Було важко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20" y="49304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Нічого не зрозумів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00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66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16366" y="504677"/>
            <a:ext cx="8732066" cy="8892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Пригадай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0572" y="1590966"/>
            <a:ext cx="6019800" cy="6504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називається наша держава?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0100" y="2324162"/>
            <a:ext cx="6060743" cy="5751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Назви </a:t>
            </a:r>
            <a:r>
              <a:rPr lang="uk-UA" sz="2800" b="1" dirty="0"/>
              <a:t>державні символи України.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4494" y="3017830"/>
            <a:ext cx="6088037" cy="9138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кольори має наш прапор?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Що </a:t>
            </a:r>
            <a:r>
              <a:rPr lang="uk-UA" sz="2800" b="1" dirty="0"/>
              <a:t>вони символізують? 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4494" y="3989965"/>
            <a:ext cx="6667974" cy="715850"/>
          </a:xfrm>
          <a:prstGeom prst="roundRect">
            <a:avLst/>
          </a:prstGeom>
          <a:solidFill>
            <a:srgbClr val="FF31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таке гімн? Як потрібно його слухати?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4492" y="4836175"/>
            <a:ext cx="6667976" cy="71713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 називається столиця нашої держави?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4492" y="5690526"/>
            <a:ext cx="6601069" cy="576459"/>
          </a:xfrm>
          <a:prstGeom prst="roundRect">
            <a:avLst/>
          </a:prstGeom>
          <a:solidFill>
            <a:srgbClr val="C31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великі міста України </a:t>
            </a:r>
            <a:r>
              <a:rPr lang="uk-UA" sz="2800" b="1" dirty="0" smtClean="0"/>
              <a:t>ти знаєш?</a:t>
            </a:r>
            <a:endParaRPr lang="ru-RU" sz="2800" b="1" dirty="0"/>
          </a:p>
        </p:txBody>
      </p:sp>
      <p:pic>
        <p:nvPicPr>
          <p:cNvPr id="1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8643" r="1901" b="7410"/>
          <a:stretch/>
        </p:blipFill>
        <p:spPr bwMode="auto">
          <a:xfrm>
            <a:off x="7415561" y="1524644"/>
            <a:ext cx="4098063" cy="256295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8F1FEF-58D6-496F-A341-8334F19FB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02" y="3874742"/>
            <a:ext cx="2012621" cy="281766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26773" y="1525268"/>
            <a:ext cx="3760889" cy="3005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Київ</a:t>
            </a:r>
            <a:r>
              <a:rPr lang="ru-RU" sz="2800" b="1" dirty="0"/>
              <a:t> - </a:t>
            </a:r>
            <a:r>
              <a:rPr lang="ru-RU" sz="2800" b="1" dirty="0" err="1"/>
              <a:t>столиця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, </a:t>
            </a:r>
            <a:r>
              <a:rPr lang="ru-RU" sz="2800" b="1" dirty="0" err="1"/>
              <a:t>одне</a:t>
            </a:r>
            <a:r>
              <a:rPr lang="ru-RU" sz="2800" b="1" dirty="0"/>
              <a:t> з </a:t>
            </a:r>
            <a:r>
              <a:rPr lang="ru-RU" sz="2800" b="1" dirty="0" err="1"/>
              <a:t>найбільших</a:t>
            </a:r>
            <a:r>
              <a:rPr lang="ru-RU" sz="2800" b="1" dirty="0"/>
              <a:t> і </a:t>
            </a:r>
            <a:r>
              <a:rPr lang="ru-RU" sz="2800" b="1" dirty="0" err="1"/>
              <a:t>найстаріших</a:t>
            </a:r>
            <a:r>
              <a:rPr lang="ru-RU" sz="2800" b="1" dirty="0"/>
              <a:t> </a:t>
            </a:r>
            <a:r>
              <a:rPr lang="ru-RU" sz="2800" b="1" dirty="0" err="1"/>
              <a:t>міст</a:t>
            </a:r>
            <a:r>
              <a:rPr lang="ru-RU" sz="2800" b="1" dirty="0"/>
              <a:t> </a:t>
            </a:r>
            <a:r>
              <a:rPr lang="ru-RU" sz="2800" b="1" dirty="0" err="1" smtClean="0"/>
              <a:t>Європи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2800" b="1" dirty="0" smtClean="0"/>
              <a:t>У </a:t>
            </a:r>
            <a:r>
              <a:rPr lang="ru-RU" sz="2800" b="1" dirty="0" err="1" smtClean="0"/>
              <a:t>нього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давня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славетна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історія</a:t>
            </a:r>
            <a:r>
              <a:rPr lang="ru-RU" sz="2800" b="1" dirty="0" smtClean="0"/>
              <a:t>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Ð¸ÑÐ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1" y="1305192"/>
            <a:ext cx="7873648" cy="525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1669" y="471223"/>
            <a:ext cx="9868828" cy="677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Чи </a:t>
            </a:r>
            <a:r>
              <a:rPr lang="uk-UA" sz="3200" b="1" dirty="0" smtClean="0">
                <a:solidFill>
                  <a:schemeClr val="bg1"/>
                </a:solidFill>
              </a:rPr>
              <a:t>був ти </a:t>
            </a:r>
            <a:r>
              <a:rPr lang="uk-UA" sz="3200" b="1" dirty="0">
                <a:solidFill>
                  <a:schemeClr val="bg1"/>
                </a:solidFill>
              </a:rPr>
              <a:t>у місті Київ? Що найбільше запам’яталося?</a:t>
            </a:r>
          </a:p>
        </p:txBody>
      </p:sp>
    </p:spTree>
    <p:extLst>
      <p:ext uri="{BB962C8B-B14F-4D97-AF65-F5344CB8AC3E}">
        <p14:creationId xmlns:p14="http://schemas.microsoft.com/office/powerpoint/2010/main" val="2301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73645" y="1254680"/>
            <a:ext cx="3467256" cy="2414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Київ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розтягнувся</a:t>
            </a:r>
            <a:r>
              <a:rPr lang="ru-RU" sz="2800" b="1" dirty="0" smtClean="0"/>
              <a:t> по </a:t>
            </a:r>
            <a:r>
              <a:rPr lang="ru-RU" sz="2800" b="1" dirty="0" err="1" smtClean="0"/>
              <a:t>обидва</a:t>
            </a:r>
            <a:r>
              <a:rPr lang="ru-RU" sz="2800" b="1" dirty="0" smtClean="0"/>
              <a:t> береги </a:t>
            </a:r>
            <a:r>
              <a:rPr lang="ru-RU" sz="2800" b="1" dirty="0" err="1"/>
              <a:t>річки</a:t>
            </a:r>
            <a:r>
              <a:rPr lang="ru-RU" sz="2800" b="1" dirty="0"/>
              <a:t> </a:t>
            </a:r>
            <a:r>
              <a:rPr lang="ru-RU" sz="2800" b="1" dirty="0" err="1" smtClean="0"/>
              <a:t>Дніпра-Славути</a:t>
            </a:r>
            <a:r>
              <a:rPr lang="ru-RU" sz="2800" b="1" dirty="0" smtClean="0"/>
              <a:t> – </a:t>
            </a:r>
            <a:r>
              <a:rPr lang="ru-RU" sz="2800" b="1" dirty="0" err="1" smtClean="0"/>
              <a:t>головної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річки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2" y="592647"/>
            <a:ext cx="8066705" cy="537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5127" y="468351"/>
            <a:ext cx="6100640" cy="8586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Центральна вулиця Києва </a:t>
            </a:r>
            <a:r>
              <a:rPr lang="uk-UA" sz="2800" b="1" dirty="0" smtClean="0">
                <a:solidFill>
                  <a:schemeClr val="bg1"/>
                </a:solidFill>
              </a:rPr>
              <a:t>– Хрещатик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" y="1490662"/>
            <a:ext cx="5995800" cy="449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Ð ÐµÐ·ÑÐ»ÑÑÐ°Ñ Ð¿Ð¾ÑÑÐºÑ Ð·Ð¾Ð±ÑÐ°Ð¶ÐµÐ½Ñ Ð·Ð° Ð·Ð°Ð¿Ð¸ÑÐ¾Ð¼ &quot;ÑÑÐµÑÐ°ÑÐ¸Ðº ÐºÐ¸ÑÐ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01" y="2007220"/>
            <a:ext cx="6095437" cy="457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99410" y="457197"/>
            <a:ext cx="4130590" cy="1137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А центральна </a:t>
            </a:r>
            <a:r>
              <a:rPr lang="uk-UA" sz="2800" b="1" dirty="0">
                <a:solidFill>
                  <a:schemeClr val="bg1"/>
                </a:solidFill>
              </a:rPr>
              <a:t>площа </a:t>
            </a:r>
            <a:r>
              <a:rPr lang="uk-UA" sz="2800" b="1" dirty="0" smtClean="0">
                <a:solidFill>
                  <a:schemeClr val="bg1"/>
                </a:solidFill>
              </a:rPr>
              <a:t>– </a:t>
            </a:r>
            <a:r>
              <a:rPr lang="uk-UA" sz="2800" b="1" dirty="0">
                <a:solidFill>
                  <a:schemeClr val="bg1"/>
                </a:solidFill>
              </a:rPr>
              <a:t>Майдан </a:t>
            </a:r>
            <a:r>
              <a:rPr lang="uk-UA" sz="2800" b="1" dirty="0" smtClean="0">
                <a:solidFill>
                  <a:schemeClr val="bg1"/>
                </a:solidFill>
              </a:rPr>
              <a:t>Незалежності.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4693" y="326257"/>
            <a:ext cx="10013535" cy="1227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Київ</a:t>
            </a:r>
            <a:r>
              <a:rPr lang="ru-RU" sz="3600" b="1" dirty="0"/>
              <a:t> </a:t>
            </a:r>
            <a:r>
              <a:rPr lang="ru-RU" sz="3600" b="1" dirty="0" err="1"/>
              <a:t>вважають</a:t>
            </a:r>
            <a:r>
              <a:rPr lang="ru-RU" sz="3600" b="1" dirty="0"/>
              <a:t> </a:t>
            </a:r>
            <a:r>
              <a:rPr lang="ru-RU" sz="3600" b="1" dirty="0" err="1"/>
              <a:t>найзеленішим</a:t>
            </a:r>
            <a:r>
              <a:rPr lang="ru-RU" sz="3600" b="1" dirty="0"/>
              <a:t> </a:t>
            </a:r>
            <a:r>
              <a:rPr lang="ru-RU" sz="3600" b="1" dirty="0" err="1"/>
              <a:t>містом</a:t>
            </a:r>
            <a:r>
              <a:rPr lang="ru-RU" sz="3600" b="1" dirty="0"/>
              <a:t>.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А </a:t>
            </a:r>
            <a:r>
              <a:rPr lang="ru-RU" sz="3600" b="1" dirty="0"/>
              <a:t>як </a:t>
            </a:r>
            <a:r>
              <a:rPr lang="ru-RU" sz="3600" b="1" dirty="0" err="1" smtClean="0"/>
              <a:t>ти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думаєш</a:t>
            </a:r>
            <a:r>
              <a:rPr lang="ru-RU" sz="3600" b="1" dirty="0" smtClean="0"/>
              <a:t>, </a:t>
            </a:r>
            <a:r>
              <a:rPr lang="ru-RU" sz="3600" b="1" dirty="0" err="1"/>
              <a:t>чому</a:t>
            </a:r>
            <a:r>
              <a:rPr lang="ru-RU" sz="3600" b="1" dirty="0"/>
              <a:t>?</a:t>
            </a: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Ð¸ÑÐ²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7" y="1553481"/>
            <a:ext cx="11556246" cy="493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0182" y="495106"/>
            <a:ext cx="8732066" cy="723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Каштан – символ столиці України</a:t>
            </a:r>
          </a:p>
        </p:txBody>
      </p:sp>
      <p:pic>
        <p:nvPicPr>
          <p:cNvPr id="6146" name="Picture 2" descr="Ð ÐµÐ·ÑÐ»ÑÑÐ°Ñ Ð¿Ð¾ÑÑÐºÑ Ð·Ð¾Ð±ÑÐ°Ð¶ÐµÐ½Ñ Ð·Ð° Ð·Ð°Ð¿Ð¸ÑÐ¾Ð¼ &quot;ÐºÐ¸ÑÐ² Ð°Ð»ÐµÑ ÐºÐ°ÑÑÐ°Ð½ÑÐ²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"/>
          <a:stretch/>
        </p:blipFill>
        <p:spPr bwMode="auto">
          <a:xfrm>
            <a:off x="914400" y="1451239"/>
            <a:ext cx="6010507" cy="366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 ÐµÐ·ÑÐ»ÑÑÐ°Ñ Ð¿Ð¾ÑÑÐºÑ Ð·Ð¾Ð±ÑÐ°Ð¶ÐµÐ½Ñ Ð·Ð° Ð·Ð°Ð¿Ð¸ÑÐ¾Ð¼ &quot;ÐºÐ°ÑÑÐ°Ð½ ÐºÐ¸ÑÐ² Ð¿Ð°Ð¼âÑÑÐ½Ð¸Ð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07" y="1451239"/>
            <a:ext cx="2458264" cy="366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Ð ÐµÐ·ÑÐ»ÑÑÐ°Ñ Ð¿Ð¾ÑÑÐºÑ Ð·Ð¾Ð±ÑÐ°Ð¶ÐµÐ½Ñ Ð·Ð° Ð·Ð°Ð¿Ð¸ÑÐ¾Ð¼ &quot;ÐºÐ°ÑÑÐ°Ð½ ÐºÐ¸ÑÐ² Ð¿Ð°Ð¼âÑÑÐ½Ð¸Ðº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44" y="3961598"/>
            <a:ext cx="3981085" cy="2651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3187" y="5331158"/>
            <a:ext cx="4149174" cy="6905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 честь цієї рослини встановлено архітектурні пам’ятники</a:t>
            </a:r>
          </a:p>
        </p:txBody>
      </p:sp>
    </p:spTree>
    <p:extLst>
      <p:ext uri="{BB962C8B-B14F-4D97-AF65-F5344CB8AC3E}">
        <p14:creationId xmlns:p14="http://schemas.microsoft.com/office/powerpoint/2010/main" val="29138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777</Words>
  <Application>Microsoft Office PowerPoint</Application>
  <PresentationFormat>Произвольный</PresentationFormat>
  <Paragraphs>92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80</cp:revision>
  <dcterms:created xsi:type="dcterms:W3CDTF">2018-01-05T16:38:53Z</dcterms:created>
  <dcterms:modified xsi:type="dcterms:W3CDTF">2024-01-08T15:25:06Z</dcterms:modified>
</cp:coreProperties>
</file>