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28" r:id="rId3"/>
    <p:sldId id="325" r:id="rId4"/>
    <p:sldId id="270" r:id="rId5"/>
    <p:sldId id="312" r:id="rId6"/>
    <p:sldId id="315" r:id="rId7"/>
    <p:sldId id="316" r:id="rId8"/>
    <p:sldId id="320" r:id="rId9"/>
    <p:sldId id="285" r:id="rId10"/>
    <p:sldId id="310" r:id="rId11"/>
    <p:sldId id="326" r:id="rId12"/>
    <p:sldId id="288" r:id="rId13"/>
    <p:sldId id="281" r:id="rId14"/>
    <p:sldId id="32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9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hb87vbyt20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5550" y="4568967"/>
            <a:ext cx="10259123" cy="1021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Коли виникла наша держава?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56" y="1202548"/>
            <a:ext cx="4630563" cy="2636572"/>
          </a:xfrm>
          <a:prstGeom prst="roundRect">
            <a:avLst/>
          </a:prstGeom>
          <a:ln w="285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449014" y="1202548"/>
            <a:ext cx="3582765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світ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52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0866" y="494529"/>
            <a:ext cx="9372001" cy="13342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День </a:t>
            </a:r>
            <a:r>
              <a:rPr lang="ru-RU" sz="3200" b="1" dirty="0" err="1">
                <a:solidFill>
                  <a:schemeClr val="bg1"/>
                </a:solidFill>
              </a:rPr>
              <a:t>Незале́жності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Украї́ни</a:t>
            </a:r>
            <a:r>
              <a:rPr lang="ru-RU" sz="3200" b="1" dirty="0">
                <a:solidFill>
                  <a:schemeClr val="bg1"/>
                </a:solidFill>
              </a:rPr>
              <a:t> — </a:t>
            </a:r>
            <a:r>
              <a:rPr lang="ru-RU" sz="3200" b="1" dirty="0" err="1">
                <a:solidFill>
                  <a:schemeClr val="bg1"/>
                </a:solidFill>
              </a:rPr>
              <a:t>державне</a:t>
            </a:r>
            <a:r>
              <a:rPr lang="ru-RU" sz="3200" b="1" dirty="0">
                <a:solidFill>
                  <a:schemeClr val="bg1"/>
                </a:solidFill>
              </a:rPr>
              <a:t> свято </a:t>
            </a:r>
            <a:r>
              <a:rPr lang="ru-RU" sz="3200" b="1" dirty="0" err="1">
                <a:solidFill>
                  <a:schemeClr val="bg1"/>
                </a:solidFill>
              </a:rPr>
              <a:t>України</a:t>
            </a:r>
            <a:r>
              <a:rPr lang="ru-RU" sz="3200" b="1" dirty="0">
                <a:solidFill>
                  <a:schemeClr val="bg1"/>
                </a:solidFill>
              </a:rPr>
              <a:t>, яке </a:t>
            </a:r>
            <a:r>
              <a:rPr lang="ru-RU" sz="3200" b="1" dirty="0" err="1">
                <a:solidFill>
                  <a:schemeClr val="bg1"/>
                </a:solidFill>
              </a:rPr>
              <a:t>відзначається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щороку</a:t>
            </a:r>
            <a:r>
              <a:rPr lang="ru-RU" sz="3200" b="1" dirty="0">
                <a:solidFill>
                  <a:schemeClr val="bg1"/>
                </a:solidFill>
              </a:rPr>
              <a:t> 24 </a:t>
            </a:r>
            <a:r>
              <a:rPr lang="ru-RU" sz="3200" b="1" dirty="0" err="1">
                <a:solidFill>
                  <a:schemeClr val="bg1"/>
                </a:solidFill>
              </a:rPr>
              <a:t>серпня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27782" y="1895706"/>
            <a:ext cx="6857999" cy="22211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24 серпня 1991 року оголошено про Незалежність України та створення самостійної держави. </a:t>
            </a:r>
            <a:r>
              <a:rPr lang="uk-UA" sz="2400" b="1" dirty="0" smtClean="0"/>
              <a:t>Територія </a:t>
            </a:r>
            <a:r>
              <a:rPr lang="uk-UA" sz="2400" b="1" dirty="0"/>
              <a:t>України є неподільною і недоторканою. Віднині на території України мають чинність винятково Конституція і закон України. </a:t>
            </a:r>
            <a:endParaRPr lang="ru-RU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969670"/>
            <a:ext cx="3231400" cy="2425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День Незалежності України 2023 - Які святкові акції пройдуть у різних  країнах - новини України - ZN.u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4" b="22523"/>
          <a:stretch/>
        </p:blipFill>
        <p:spPr bwMode="auto">
          <a:xfrm>
            <a:off x="6333893" y="4206701"/>
            <a:ext cx="5225113" cy="2197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4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939">
            <a:off x="1184375" y="4049912"/>
            <a:ext cx="3513408" cy="2510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r="4546" b="11212"/>
          <a:stretch/>
        </p:blipFill>
        <p:spPr bwMode="auto">
          <a:xfrm>
            <a:off x="4527782" y="1828800"/>
            <a:ext cx="4286871" cy="296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8946449" y="1973967"/>
            <a:ext cx="2892600" cy="12127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А як </a:t>
            </a:r>
            <a:r>
              <a:rPr lang="uk-UA" sz="2400" b="1" dirty="0" smtClean="0">
                <a:solidFill>
                  <a:schemeClr val="bg1"/>
                </a:solidFill>
              </a:rPr>
              <a:t>ти святкуєш </a:t>
            </a:r>
            <a:r>
              <a:rPr lang="uk-UA" sz="2400" b="1" dirty="0">
                <a:solidFill>
                  <a:schemeClr val="bg1"/>
                </a:solidFill>
              </a:rPr>
              <a:t>День Незалежності?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72854" y="5723960"/>
            <a:ext cx="468635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Отже, наша </a:t>
            </a:r>
            <a:r>
              <a:rPr lang="uk-UA" sz="2000" b="1" dirty="0"/>
              <a:t>Україна – держава молода. </a:t>
            </a:r>
          </a:p>
          <a:p>
            <a:pPr algn="ctr"/>
            <a:r>
              <a:rPr lang="uk-UA" sz="2000" b="1" dirty="0"/>
              <a:t>Але історія її сягає давнини. </a:t>
            </a:r>
          </a:p>
        </p:txBody>
      </p:sp>
    </p:spTree>
    <p:extLst>
      <p:ext uri="{BB962C8B-B14F-4D97-AF65-F5344CB8AC3E}">
        <p14:creationId xmlns:p14="http://schemas.microsoft.com/office/powerpoint/2010/main" val="22560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8037" y="1364319"/>
            <a:ext cx="8732066" cy="87707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Підпиши імена засновників міста Києва.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Розфарбуй зображення пам’ятника.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-8018" y="5769429"/>
            <a:ext cx="1188887" cy="1088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 № 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02829" y="386508"/>
            <a:ext cx="8732066" cy="8830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5" b="11973"/>
          <a:stretch/>
        </p:blipFill>
        <p:spPr bwMode="auto">
          <a:xfrm>
            <a:off x="3495902" y="2413943"/>
            <a:ext cx="5640244" cy="3478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7" name="Табличка 16"/>
          <p:cNvSpPr/>
          <p:nvPr/>
        </p:nvSpPr>
        <p:spPr>
          <a:xfrm>
            <a:off x="1180870" y="2330758"/>
            <a:ext cx="2117110" cy="877076"/>
          </a:xfrm>
          <a:prstGeom prst="plaqu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bg1"/>
                </a:solidFill>
              </a:rPr>
              <a:t>Кий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Табличка 17"/>
          <p:cNvSpPr/>
          <p:nvPr/>
        </p:nvSpPr>
        <p:spPr>
          <a:xfrm>
            <a:off x="9587953" y="2561370"/>
            <a:ext cx="2117110" cy="877076"/>
          </a:xfrm>
          <a:prstGeom prst="plaqu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Либідь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Табличка 18"/>
          <p:cNvSpPr/>
          <p:nvPr/>
        </p:nvSpPr>
        <p:spPr>
          <a:xfrm>
            <a:off x="1180870" y="3371462"/>
            <a:ext cx="2058554" cy="877076"/>
          </a:xfrm>
          <a:prstGeom prst="plaqu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Щек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Табличка 19"/>
          <p:cNvSpPr/>
          <p:nvPr/>
        </p:nvSpPr>
        <p:spPr>
          <a:xfrm>
            <a:off x="1180870" y="4398345"/>
            <a:ext cx="2058554" cy="877076"/>
          </a:xfrm>
          <a:prstGeom prst="plaqu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Хорив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80031" y="1412597"/>
            <a:ext cx="7054864" cy="83175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Коли ми святкуємо день Незалежності України?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Обери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правильну відповідь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-8018" y="5769429"/>
            <a:ext cx="1188887" cy="1088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 № 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02829" y="386508"/>
            <a:ext cx="8732066" cy="8830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Кульки\Кулька жов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697" y="2345534"/>
            <a:ext cx="2458395" cy="300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Картинки до тестів\Кульки\кулька зеле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30" y="2244347"/>
            <a:ext cx="2468206" cy="328028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Картинки до тестів\Кульки\Кулька фіолетов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r="530"/>
          <a:stretch/>
        </p:blipFill>
        <p:spPr bwMode="auto">
          <a:xfrm>
            <a:off x="3060000" y="2244347"/>
            <a:ext cx="2628000" cy="310216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301728" y="3230183"/>
            <a:ext cx="2183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>
                <a:solidFill>
                  <a:schemeClr val="accent5">
                    <a:lumMod val="50000"/>
                  </a:schemeClr>
                </a:solidFill>
              </a:rPr>
              <a:t>20 липня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095936" y="3210654"/>
            <a:ext cx="2377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>
                <a:solidFill>
                  <a:schemeClr val="accent5">
                    <a:lumMod val="50000"/>
                  </a:schemeClr>
                </a:solidFill>
              </a:rPr>
              <a:t>24 серпня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64151" y="3237414"/>
            <a:ext cx="2392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28 червня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101" name="Picture 5" descr="D:\Картинки до тестів\Людина\Дівчинк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2" y="1695266"/>
            <a:ext cx="2637552" cy="391229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8856159" y="2152186"/>
            <a:ext cx="2857128" cy="3455371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2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51" y="430345"/>
            <a:ext cx="8697595" cy="610487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>
                <a:solidFill>
                  <a:schemeClr val="bg1">
                    <a:lumMod val="50000"/>
                  </a:schemeClr>
                </a:solidFill>
              </a:rPr>
              <a:t>(для відкриття інтерактивного завдання натисніть на помаранчевий прямокутник)</a:t>
            </a: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258077" y="1239473"/>
            <a:ext cx="11675846" cy="5245217"/>
          </a:xfrm>
          <a:prstGeom prst="rect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392034" y="407824"/>
            <a:ext cx="9214643" cy="8411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>
                <a:solidFill>
                  <a:schemeClr val="bg1"/>
                </a:solidFill>
              </a:rPr>
              <a:t>Рефлексія. Оціни свою роботу на </a:t>
            </a:r>
            <a:r>
              <a:rPr lang="uk-UA" sz="3600" b="1" dirty="0" err="1" smtClean="0">
                <a:solidFill>
                  <a:schemeClr val="bg1"/>
                </a:solidFill>
              </a:rPr>
              <a:t>уроці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klike.net/uploads/posts/2019-02/1550818654_5.jpg">
            <a:extLst>
              <a:ext uri="{FF2B5EF4-FFF2-40B4-BE49-F238E27FC236}">
                <a16:creationId xmlns="" xmlns:a16="http://schemas.microsoft.com/office/drawing/2014/main" id="{EAC6DAC7-420B-48D0-820C-077F86B0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69" y="1480909"/>
            <a:ext cx="9857678" cy="464684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="" xmlns:a16="http://schemas.microsoft.com/office/drawing/2014/main" id="{FB04FFEB-BC6F-4927-8E53-0C218728D15B}"/>
              </a:ext>
            </a:extLst>
          </p:cNvPr>
          <p:cNvSpPr/>
          <p:nvPr/>
        </p:nvSpPr>
        <p:spPr>
          <a:xfrm>
            <a:off x="459091" y="1248937"/>
            <a:ext cx="355534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Все було легко й просто</a:t>
            </a:r>
            <a:endParaRPr lang="uk-UA" sz="2400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9EB168C5-7F9C-41E9-82AF-B731CD82AED5}"/>
              </a:ext>
            </a:extLst>
          </p:cNvPr>
          <p:cNvSpPr/>
          <p:nvPr/>
        </p:nvSpPr>
        <p:spPr>
          <a:xfrm>
            <a:off x="4277539" y="1248057"/>
            <a:ext cx="316032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Всі завдання виконані  </a:t>
            </a:r>
            <a:endParaRPr lang="uk-UA" sz="240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9273F7EF-3756-4D77-9E63-6079339D10B8}"/>
              </a:ext>
            </a:extLst>
          </p:cNvPr>
          <p:cNvSpPr/>
          <p:nvPr/>
        </p:nvSpPr>
        <p:spPr>
          <a:xfrm>
            <a:off x="7604701" y="1280190"/>
            <a:ext cx="3356946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Не все вдалося зробити</a:t>
            </a:r>
            <a:endParaRPr lang="uk-UA" sz="2400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9022339F-1807-4D4E-9FEA-24F76C929254}"/>
              </a:ext>
            </a:extLst>
          </p:cNvPr>
          <p:cNvSpPr/>
          <p:nvPr/>
        </p:nvSpPr>
        <p:spPr>
          <a:xfrm>
            <a:off x="1792096" y="3804329"/>
            <a:ext cx="2322703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Було важко</a:t>
            </a:r>
            <a:endParaRPr lang="uk-UA" sz="2400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82A8E8EA-3A01-4708-A3AC-2BA0D3E68FE5}"/>
              </a:ext>
            </a:extLst>
          </p:cNvPr>
          <p:cNvSpPr/>
          <p:nvPr/>
        </p:nvSpPr>
        <p:spPr>
          <a:xfrm>
            <a:off x="4660831" y="3804329"/>
            <a:ext cx="2297404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Було нецікаво</a:t>
            </a:r>
            <a:endParaRPr lang="uk-UA" sz="2400" b="1" dirty="0">
              <a:solidFill>
                <a:srgbClr val="002060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72D227CC-6DA9-4502-B1BF-A4F21499C5B7}"/>
              </a:ext>
            </a:extLst>
          </p:cNvPr>
          <p:cNvSpPr/>
          <p:nvPr/>
        </p:nvSpPr>
        <p:spPr>
          <a:xfrm>
            <a:off x="7972906" y="3441664"/>
            <a:ext cx="2620536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Мені не хотілось нічого робити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9431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4" grpId="0" animBg="1"/>
      <p:bldP spid="17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0A5E68A-4E5F-4624-A3D1-717A52A3C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769">
            <a:off x="1648842" y="2008441"/>
            <a:ext cx="1830168" cy="191054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16444" y="415146"/>
            <a:ext cx="7944093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35890" y="1966260"/>
            <a:ext cx="6392047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Ось дзвінок сигнал подав —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До роботи час настав.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Тож </a:t>
            </a:r>
            <a:r>
              <a:rPr lang="uk-UA" sz="3200" b="1" dirty="0">
                <a:solidFill>
                  <a:schemeClr val="bg1"/>
                </a:solidFill>
              </a:rPr>
              <a:t>і ми часу не гаймо,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А урок свій починаймо.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894834" y="1219486"/>
            <a:ext cx="6226017" cy="5270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Визнач свій настрій на початку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уроку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s://klike.net/uploads/posts/2019-02/1550818654_5.jpg">
            <a:extLst>
              <a:ext uri="{FF2B5EF4-FFF2-40B4-BE49-F238E27FC236}">
                <a16:creationId xmlns="" xmlns:a16="http://schemas.microsoft.com/office/drawing/2014/main" id="{EAC6DAC7-420B-48D0-820C-077F86B0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01" y="1891014"/>
            <a:ext cx="9293279" cy="464684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="" xmlns:a16="http://schemas.microsoft.com/office/drawing/2014/main" id="{FB04FFEB-BC6F-4927-8E53-0C218728D15B}"/>
              </a:ext>
            </a:extLst>
          </p:cNvPr>
          <p:cNvSpPr/>
          <p:nvPr/>
        </p:nvSpPr>
        <p:spPr>
          <a:xfrm>
            <a:off x="1389294" y="3504805"/>
            <a:ext cx="150554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err="1">
                <a:solidFill>
                  <a:srgbClr val="002060"/>
                </a:solidFill>
              </a:rPr>
              <a:t>Сонячно</a:t>
            </a:r>
            <a:endParaRPr lang="uk-UA" sz="2800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9EB168C5-7F9C-41E9-82AF-B731CD82AED5}"/>
              </a:ext>
            </a:extLst>
          </p:cNvPr>
          <p:cNvSpPr/>
          <p:nvPr/>
        </p:nvSpPr>
        <p:spPr>
          <a:xfrm>
            <a:off x="4289182" y="3546749"/>
            <a:ext cx="1558824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err="1">
                <a:solidFill>
                  <a:srgbClr val="002060"/>
                </a:solidFill>
              </a:rPr>
              <a:t>Хмарно</a:t>
            </a:r>
            <a:r>
              <a:rPr lang="uk-UA" sz="2800" b="1" dirty="0">
                <a:solidFill>
                  <a:srgbClr val="002060"/>
                </a:solidFill>
              </a:rPr>
              <a:t>  </a:t>
            </a:r>
            <a:endParaRPr lang="uk-UA" sz="280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9273F7EF-3756-4D77-9E63-6079339D10B8}"/>
              </a:ext>
            </a:extLst>
          </p:cNvPr>
          <p:cNvSpPr/>
          <p:nvPr/>
        </p:nvSpPr>
        <p:spPr>
          <a:xfrm>
            <a:off x="8469063" y="3504805"/>
            <a:ext cx="165244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Похмуро </a:t>
            </a:r>
            <a:endParaRPr lang="uk-UA" sz="2800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9022339F-1807-4D4E-9FEA-24F76C929254}"/>
              </a:ext>
            </a:extLst>
          </p:cNvPr>
          <p:cNvSpPr/>
          <p:nvPr/>
        </p:nvSpPr>
        <p:spPr>
          <a:xfrm>
            <a:off x="2563927" y="4434136"/>
            <a:ext cx="1500218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Дощить </a:t>
            </a:r>
            <a:endParaRPr lang="uk-UA" sz="2800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82A8E8EA-3A01-4708-A3AC-2BA0D3E68FE5}"/>
              </a:ext>
            </a:extLst>
          </p:cNvPr>
          <p:cNvSpPr/>
          <p:nvPr/>
        </p:nvSpPr>
        <p:spPr>
          <a:xfrm>
            <a:off x="5689208" y="4434136"/>
            <a:ext cx="2000291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Сніжно 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72D227CC-6DA9-4502-B1BF-A4F21499C5B7}"/>
              </a:ext>
            </a:extLst>
          </p:cNvPr>
          <p:cNvSpPr/>
          <p:nvPr/>
        </p:nvSpPr>
        <p:spPr>
          <a:xfrm>
            <a:off x="9295283" y="4434136"/>
            <a:ext cx="114300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Грізно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09773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5" grpId="0" animBg="1"/>
      <p:bldP spid="13" grpId="0" animBg="1"/>
      <p:bldP spid="14" grpId="0" animBg="1"/>
      <p:bldP spid="1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місяць?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число?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813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15283" y="493526"/>
            <a:ext cx="8732066" cy="7888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Слово вчителя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15283" y="2304852"/>
            <a:ext cx="4868110" cy="1904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</a:rPr>
              <a:t>Красивий, щедрий, рідний край</a:t>
            </a:r>
          </a:p>
          <a:p>
            <a:pPr algn="ctr"/>
            <a:r>
              <a:rPr lang="uk-UA" sz="2400" b="1" dirty="0">
                <a:solidFill>
                  <a:srgbClr val="FFFF00"/>
                </a:solidFill>
              </a:rPr>
              <a:t>І мова наша солов’їна.</a:t>
            </a:r>
          </a:p>
          <a:p>
            <a:pPr algn="ctr"/>
            <a:r>
              <a:rPr lang="uk-UA" sz="2400" b="1" dirty="0">
                <a:solidFill>
                  <a:srgbClr val="FFFF00"/>
                </a:solidFill>
              </a:rPr>
              <a:t>Люби, шануй, оберігай</a:t>
            </a:r>
          </a:p>
          <a:p>
            <a:pPr algn="ctr"/>
            <a:r>
              <a:rPr lang="uk-UA" sz="2400" b="1" dirty="0">
                <a:solidFill>
                  <a:srgbClr val="FFFF00"/>
                </a:solidFill>
              </a:rPr>
              <a:t>Усе, що зветься …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4085" y="3624957"/>
            <a:ext cx="1896042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Україна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56" y="1550473"/>
            <a:ext cx="3256237" cy="4651767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590017" y="1586121"/>
            <a:ext cx="3243278" cy="6925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Відгадай загадку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1388" y="1552666"/>
            <a:ext cx="6156393" cy="29100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Наша Україна – держава </a:t>
            </a:r>
            <a:r>
              <a:rPr lang="uk-UA" sz="2400" b="1" dirty="0" smtClean="0"/>
              <a:t>молода</a:t>
            </a:r>
            <a:r>
              <a:rPr lang="uk-UA" sz="2400" b="1" dirty="0"/>
              <a:t>. </a:t>
            </a:r>
          </a:p>
          <a:p>
            <a:pPr algn="ctr"/>
            <a:r>
              <a:rPr lang="uk-UA" sz="2400" b="1" dirty="0"/>
              <a:t>Але історія її сягає давнини</a:t>
            </a:r>
            <a:r>
              <a:rPr lang="uk-UA" sz="2400" b="1" dirty="0" smtClean="0"/>
              <a:t>. </a:t>
            </a:r>
          </a:p>
          <a:p>
            <a:pPr algn="ctr"/>
            <a:r>
              <a:rPr lang="uk-UA" sz="2400" b="1" dirty="0" smtClean="0"/>
              <a:t>Витоки нашої мудрості – у знаній у всьому світі Київській державі – княжій Русі-Україні, а </a:t>
            </a:r>
            <a:r>
              <a:rPr lang="uk-UA" sz="2400" b="1" dirty="0" smtClean="0"/>
              <a:t>витоки мужності </a:t>
            </a:r>
            <a:r>
              <a:rPr lang="uk-UA" sz="2400" b="1" dirty="0" smtClean="0"/>
              <a:t>– у гетьманській Запорозькій державі. Але не завжди Україна була самостійною.  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88" y="4142287"/>
            <a:ext cx="1928731" cy="2571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Ярослав Мудрий:феномен князя - На скрижалях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0" b="8867"/>
          <a:stretch/>
        </p:blipFill>
        <p:spPr bwMode="auto">
          <a:xfrm>
            <a:off x="851388" y="4570663"/>
            <a:ext cx="3486436" cy="1988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654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3274" y="494528"/>
            <a:ext cx="8732066" cy="7655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Київська Русь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3" b="-139"/>
          <a:stretch/>
        </p:blipFill>
        <p:spPr>
          <a:xfrm rot="349125">
            <a:off x="6495584" y="2884742"/>
            <a:ext cx="5289644" cy="3092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Київська держав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7" b="330"/>
          <a:stretch/>
        </p:blipFill>
        <p:spPr bwMode="auto">
          <a:xfrm>
            <a:off x="445508" y="2695413"/>
            <a:ext cx="5916262" cy="3698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1783274" y="1304693"/>
            <a:ext cx="8821536" cy="16392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Русь, </a:t>
            </a:r>
            <a:r>
              <a:rPr lang="ru-RU" sz="2400" b="1" dirty="0" err="1" smtClean="0"/>
              <a:t>Руська</a:t>
            </a:r>
            <a:r>
              <a:rPr lang="ru-RU" sz="2400" b="1" dirty="0" smtClean="0"/>
              <a:t> земля</a:t>
            </a:r>
            <a:r>
              <a:rPr lang="ru-RU" sz="2400" dirty="0"/>
              <a:t> — </a:t>
            </a:r>
            <a:r>
              <a:rPr lang="ru-RU" sz="2400" b="1" dirty="0" err="1"/>
              <a:t>середньовічна</a:t>
            </a:r>
            <a:r>
              <a:rPr lang="ru-RU" sz="2400" b="1" dirty="0"/>
              <a:t> </a:t>
            </a:r>
            <a:r>
              <a:rPr lang="ru-RU" sz="2400" b="1" dirty="0" smtClean="0"/>
              <a:t> </a:t>
            </a:r>
            <a:r>
              <a:rPr lang="ru-RU" sz="2400" b="1" dirty="0"/>
              <a:t>держава </a:t>
            </a:r>
            <a:r>
              <a:rPr lang="ru-RU" sz="2400" b="1" dirty="0" err="1"/>
              <a:t>зі</a:t>
            </a:r>
            <a:r>
              <a:rPr lang="ru-RU" sz="2400" b="1" dirty="0"/>
              <a:t> столицею в </a:t>
            </a:r>
            <a:r>
              <a:rPr lang="ru-RU" sz="2400" b="1" dirty="0" err="1"/>
              <a:t>Києві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існувала</a:t>
            </a:r>
            <a:r>
              <a:rPr lang="ru-RU" sz="2400" b="1" dirty="0"/>
              <a:t> </a:t>
            </a:r>
            <a:r>
              <a:rPr lang="ru-RU" sz="2400" b="1" dirty="0" err="1"/>
              <a:t>впродовж</a:t>
            </a:r>
            <a:r>
              <a:rPr lang="ru-RU" sz="2400" b="1" dirty="0"/>
              <a:t> IX—XIII </a:t>
            </a:r>
            <a:r>
              <a:rPr lang="ru-RU" sz="2400" b="1" dirty="0" err="1" smtClean="0"/>
              <a:t>століть</a:t>
            </a:r>
            <a:r>
              <a:rPr lang="ru-RU" sz="2400" b="1" dirty="0" smtClean="0"/>
              <a:t>. ЇЇ основою </a:t>
            </a:r>
            <a:r>
              <a:rPr lang="ru-RU" sz="2400" b="1" dirty="0" err="1" smtClean="0"/>
              <a:t>були</a:t>
            </a:r>
            <a:r>
              <a:rPr lang="ru-RU" sz="2400" b="1" dirty="0" smtClean="0"/>
              <a:t> </a:t>
            </a:r>
            <a:r>
              <a:rPr lang="ru-RU" sz="2400" b="1" dirty="0" err="1"/>
              <a:t>сучасні</a:t>
            </a:r>
            <a:r>
              <a:rPr lang="ru-RU" sz="2400" b="1" dirty="0"/>
              <a:t> </a:t>
            </a:r>
            <a:r>
              <a:rPr lang="ru-RU" sz="2400" b="1" dirty="0" err="1"/>
              <a:t>українські</a:t>
            </a:r>
            <a:r>
              <a:rPr lang="ru-RU" sz="2400" b="1" dirty="0"/>
              <a:t> </a:t>
            </a:r>
            <a:r>
              <a:rPr lang="ru-RU" sz="2400" b="1" dirty="0" err="1"/>
              <a:t>землі</a:t>
            </a:r>
            <a:r>
              <a:rPr lang="ru-RU" sz="2400" b="1" dirty="0" smtClean="0"/>
              <a:t>. </a:t>
            </a:r>
            <a:r>
              <a:rPr lang="ru-RU" sz="2400" b="1" dirty="0" err="1"/>
              <a:t>Київська</a:t>
            </a:r>
            <a:r>
              <a:rPr lang="ru-RU" sz="2400" b="1" dirty="0"/>
              <a:t> Русь є </a:t>
            </a:r>
            <a:r>
              <a:rPr lang="ru-RU" sz="2400" b="1" dirty="0" err="1"/>
              <a:t>тим</a:t>
            </a:r>
            <a:r>
              <a:rPr lang="ru-RU" sz="2400" b="1" dirty="0"/>
              <a:t> фундаментом, з </a:t>
            </a:r>
            <a:r>
              <a:rPr lang="ru-RU" sz="2400" b="1" dirty="0" err="1"/>
              <a:t>якого</a:t>
            </a:r>
            <a:r>
              <a:rPr lang="ru-RU" sz="2400" b="1" dirty="0"/>
              <a:t> і </a:t>
            </a:r>
            <a:r>
              <a:rPr lang="ru-RU" sz="2400" b="1" dirty="0" err="1"/>
              <a:t>розпочалася</a:t>
            </a:r>
            <a:r>
              <a:rPr lang="ru-RU" sz="2400" b="1" dirty="0"/>
              <a:t> </a:t>
            </a:r>
            <a:r>
              <a:rPr lang="ru-RU" sz="2400" b="1" dirty="0" err="1"/>
              <a:t>історія</a:t>
            </a:r>
            <a:r>
              <a:rPr lang="ru-RU" sz="2400" b="1" dirty="0"/>
              <a:t> </a:t>
            </a:r>
            <a:r>
              <a:rPr lang="ru-RU" sz="2400" b="1" dirty="0" err="1"/>
              <a:t>Української</a:t>
            </a:r>
            <a:r>
              <a:rPr lang="ru-RU" sz="2400" b="1" dirty="0"/>
              <a:t> </a:t>
            </a:r>
            <a:r>
              <a:rPr lang="ru-RU" sz="2400" b="1" dirty="0" err="1"/>
              <a:t>держави</a:t>
            </a:r>
            <a:r>
              <a:rPr lang="ru-RU" sz="2400" b="1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77964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3181" y="493526"/>
            <a:ext cx="9838374" cy="12126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Розглянь </a:t>
            </a:r>
            <a:r>
              <a:rPr lang="uk-UA" sz="3200" b="1" dirty="0" smtClean="0">
                <a:solidFill>
                  <a:schemeClr val="bg1"/>
                </a:solidFill>
              </a:rPr>
              <a:t>фото. Поміркуй, з якою метою використовували ці споруди в минулому?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Хотинська фортеця - Всесвітня історична енцикло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43" y="1846402"/>
            <a:ext cx="5817226" cy="3039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3167335" y="4551288"/>
            <a:ext cx="3144645" cy="4425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Хотинська фортеця </a:t>
            </a:r>
            <a:endParaRPr lang="ru-RU" sz="2400" b="1" dirty="0"/>
          </a:p>
        </p:txBody>
      </p:sp>
      <p:pic>
        <p:nvPicPr>
          <p:cNvPr id="2052" name="Picture 4" descr="Запорозька Січ — Національний заповідник &quot;Хортиц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989" y="2889049"/>
            <a:ext cx="5406843" cy="3324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7321099" y="5875808"/>
            <a:ext cx="4517597" cy="497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Запорозька січ.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Острів Хортиця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8634" y="1795346"/>
            <a:ext cx="6067615" cy="12410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Запорозька</a:t>
            </a:r>
            <a:r>
              <a:rPr lang="ru-RU" sz="2000" b="1" dirty="0" smtClean="0"/>
              <a:t> </a:t>
            </a:r>
            <a:r>
              <a:rPr lang="ru-RU" sz="2000" b="1" dirty="0" err="1"/>
              <a:t>Січ</a:t>
            </a:r>
            <a:r>
              <a:rPr lang="ru-RU" sz="2000" b="1" dirty="0"/>
              <a:t> </a:t>
            </a:r>
            <a:r>
              <a:rPr lang="ru-RU" sz="2000" b="1" dirty="0" err="1"/>
              <a:t>була</a:t>
            </a:r>
            <a:r>
              <a:rPr lang="ru-RU" sz="2000" b="1" dirty="0"/>
              <a:t> </a:t>
            </a:r>
            <a:r>
              <a:rPr lang="ru-RU" sz="2000" b="1" dirty="0" err="1"/>
              <a:t>досить</a:t>
            </a:r>
            <a:r>
              <a:rPr lang="ru-RU" sz="2000" b="1" dirty="0"/>
              <a:t> </a:t>
            </a:r>
            <a:r>
              <a:rPr lang="ru-RU" sz="2000" b="1" dirty="0" err="1"/>
              <a:t>сильним</a:t>
            </a:r>
            <a:r>
              <a:rPr lang="ru-RU" sz="2000" b="1" dirty="0"/>
              <a:t> </a:t>
            </a:r>
            <a:r>
              <a:rPr lang="ru-RU" sz="2000" b="1" dirty="0" err="1"/>
              <a:t>укріпленням</a:t>
            </a:r>
            <a:r>
              <a:rPr lang="ru-RU" sz="2000" b="1" dirty="0"/>
              <a:t> і </a:t>
            </a:r>
            <a:r>
              <a:rPr lang="ru-RU" sz="2000" b="1" dirty="0" err="1"/>
              <a:t>поступово</a:t>
            </a:r>
            <a:r>
              <a:rPr lang="ru-RU" sz="2000" b="1" dirty="0"/>
              <a:t> </a:t>
            </a:r>
            <a:r>
              <a:rPr lang="ru-RU" sz="2000" b="1" dirty="0" err="1"/>
              <a:t>перетворилася</a:t>
            </a:r>
            <a:r>
              <a:rPr lang="ru-RU" sz="2000" b="1" dirty="0"/>
              <a:t> на центр </a:t>
            </a:r>
            <a:r>
              <a:rPr lang="ru-RU" sz="2000" b="1" dirty="0" err="1"/>
              <a:t>визвольної</a:t>
            </a:r>
            <a:r>
              <a:rPr lang="ru-RU" sz="2000" b="1" dirty="0"/>
              <a:t> </a:t>
            </a:r>
            <a:r>
              <a:rPr lang="ru-RU" sz="2000" b="1" dirty="0" err="1"/>
              <a:t>боротьби</a:t>
            </a:r>
            <a:r>
              <a:rPr lang="ru-RU" sz="2000" b="1" dirty="0"/>
              <a:t> </a:t>
            </a:r>
            <a:r>
              <a:rPr lang="ru-RU" sz="2000" b="1" dirty="0" err="1"/>
              <a:t>українського</a:t>
            </a:r>
            <a:r>
              <a:rPr lang="ru-RU" sz="2000" b="1" dirty="0"/>
              <a:t> народу.  </a:t>
            </a:r>
            <a:r>
              <a:rPr lang="ru-RU" sz="2000" b="1" dirty="0" err="1"/>
              <a:t>Була</a:t>
            </a:r>
            <a:r>
              <a:rPr lang="ru-RU" sz="2000" b="1" dirty="0"/>
              <a:t> </a:t>
            </a:r>
            <a:r>
              <a:rPr lang="ru-RU" sz="2000" b="1" dirty="0" err="1"/>
              <a:t>розташована</a:t>
            </a:r>
            <a:r>
              <a:rPr lang="ru-RU" sz="2000" b="1" dirty="0"/>
              <a:t> за порогами </a:t>
            </a:r>
            <a:r>
              <a:rPr lang="ru-RU" sz="2000" b="1" dirty="0" err="1"/>
              <a:t>Дніпра</a:t>
            </a:r>
            <a:r>
              <a:rPr lang="ru-RU" sz="2000" b="1" dirty="0"/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9339" y="5128463"/>
            <a:ext cx="6189650" cy="116651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/>
              <a:t>Ці</a:t>
            </a:r>
            <a:r>
              <a:rPr lang="ru-RU" sz="2000" b="1" dirty="0" smtClean="0"/>
              <a:t> </a:t>
            </a:r>
            <a:r>
              <a:rPr lang="ru-RU" sz="2000" b="1" dirty="0" err="1"/>
              <a:t>укріплення</a:t>
            </a:r>
            <a:r>
              <a:rPr lang="ru-RU" sz="2000" b="1" dirty="0"/>
              <a:t> </a:t>
            </a:r>
            <a:r>
              <a:rPr lang="ru-RU" sz="2000" b="1" dirty="0" err="1"/>
              <a:t>охороняли</a:t>
            </a:r>
            <a:r>
              <a:rPr lang="ru-RU" sz="2000" b="1" dirty="0"/>
              <a:t> </a:t>
            </a:r>
            <a:r>
              <a:rPr lang="ru-RU" sz="2000" b="1" dirty="0" err="1"/>
              <a:t>велику</a:t>
            </a:r>
            <a:r>
              <a:rPr lang="ru-RU" sz="2000" b="1" dirty="0"/>
              <a:t> переправу на </a:t>
            </a:r>
            <a:r>
              <a:rPr lang="ru-RU" sz="2000" b="1" dirty="0" err="1"/>
              <a:t>Дністрі</a:t>
            </a:r>
            <a:r>
              <a:rPr lang="ru-RU" sz="2000" b="1" dirty="0"/>
              <a:t>, </a:t>
            </a:r>
            <a:r>
              <a:rPr lang="ru-RU" sz="2000" b="1" dirty="0" err="1"/>
              <a:t>забезпечували</a:t>
            </a:r>
            <a:r>
              <a:rPr lang="ru-RU" sz="2000" b="1" dirty="0"/>
              <a:t> </a:t>
            </a:r>
            <a:r>
              <a:rPr lang="ru-RU" sz="2000" b="1" dirty="0" err="1"/>
              <a:t>захист</a:t>
            </a:r>
            <a:r>
              <a:rPr lang="ru-RU" sz="2000" b="1" dirty="0"/>
              <a:t> </a:t>
            </a:r>
            <a:r>
              <a:rPr lang="ru-RU" sz="2000" b="1" dirty="0" err="1"/>
              <a:t>місцевого</a:t>
            </a:r>
            <a:r>
              <a:rPr lang="ru-RU" sz="2000" b="1" dirty="0"/>
              <a:t> </a:t>
            </a:r>
            <a:r>
              <a:rPr lang="ru-RU" sz="2000" b="1" dirty="0" err="1"/>
              <a:t>населення</a:t>
            </a:r>
            <a:r>
              <a:rPr lang="ru-RU" sz="2000" b="1" dirty="0"/>
              <a:t> та </a:t>
            </a:r>
            <a:r>
              <a:rPr lang="ru-RU" sz="2000" b="1" dirty="0" err="1"/>
              <a:t>стримували</a:t>
            </a:r>
            <a:r>
              <a:rPr lang="ru-RU" sz="2000" b="1" dirty="0"/>
              <a:t> </a:t>
            </a:r>
            <a:r>
              <a:rPr lang="ru-RU" sz="2000" b="1" dirty="0" err="1"/>
              <a:t>грабіжницькі</a:t>
            </a:r>
            <a:r>
              <a:rPr lang="ru-RU" sz="2000" b="1" dirty="0"/>
              <a:t> </a:t>
            </a:r>
            <a:r>
              <a:rPr lang="ru-RU" sz="2000" b="1" dirty="0" err="1"/>
              <a:t>набіги</a:t>
            </a:r>
            <a:r>
              <a:rPr lang="ru-RU" sz="2000" b="1" dirty="0"/>
              <a:t> </a:t>
            </a:r>
            <a:r>
              <a:rPr lang="ru-RU" sz="2000" b="1" dirty="0" err="1"/>
              <a:t>завойовників</a:t>
            </a:r>
            <a:r>
              <a:rPr lang="ru-RU" sz="2000" b="1" dirty="0" smtClean="0"/>
              <a:t>.</a:t>
            </a:r>
            <a:r>
              <a:rPr lang="uk-UA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428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16728" y="549282"/>
            <a:ext cx="8732066" cy="7108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Українська козацька держава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81346" y="1347986"/>
            <a:ext cx="7638586" cy="16380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Українська козацька держава виникла на теренах України в 17 ст. Столицею було місто Чигирин.  Дубно</a:t>
            </a:r>
            <a:r>
              <a:rPr lang="uk-UA" sz="2000" b="1" dirty="0"/>
              <a:t>, Остріг, Ковель, Рівне, </a:t>
            </a:r>
            <a:r>
              <a:rPr lang="uk-UA" sz="2000" b="1" dirty="0" err="1"/>
              <a:t>Ружин</a:t>
            </a:r>
            <a:r>
              <a:rPr lang="uk-UA" sz="2000" b="1" dirty="0"/>
              <a:t>, Луцьк, Могилів – назви козацьких поселень, які збереглися донині. В Україні охороняють і зберігають пам’ятки, що пов’язані з українським козацтвом.</a:t>
            </a:r>
            <a:endParaRPr lang="ru-RU" sz="2000" b="1" dirty="0"/>
          </a:p>
        </p:txBody>
      </p:sp>
      <p:pic>
        <p:nvPicPr>
          <p:cNvPr id="2059" name="Picture 11" descr="Інформація про місто Ковель для туристів | SkyBoo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57" y="4499138"/>
            <a:ext cx="2990897" cy="2251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Скругленный прямоугольник 13"/>
          <p:cNvSpPr/>
          <p:nvPr/>
        </p:nvSpPr>
        <p:spPr>
          <a:xfrm>
            <a:off x="6888" y="4670348"/>
            <a:ext cx="1274571" cy="4425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Ковель</a:t>
            </a:r>
            <a:endParaRPr lang="ru-RU" sz="2400" b="1" dirty="0"/>
          </a:p>
        </p:txBody>
      </p:sp>
      <p:pic>
        <p:nvPicPr>
          <p:cNvPr id="2061" name="Picture 13" descr="Дубно - Архітектурні та природні пам'ятки Україн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1" r="369" b="15663"/>
          <a:stretch/>
        </p:blipFill>
        <p:spPr bwMode="auto">
          <a:xfrm>
            <a:off x="542157" y="1437195"/>
            <a:ext cx="3366156" cy="1700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Скругленный прямоугольник 15"/>
          <p:cNvSpPr/>
          <p:nvPr/>
        </p:nvSpPr>
        <p:spPr>
          <a:xfrm>
            <a:off x="542157" y="1437195"/>
            <a:ext cx="1274571" cy="4425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Дубно</a:t>
            </a:r>
            <a:endParaRPr lang="ru-RU" sz="2400" b="1" dirty="0"/>
          </a:p>
        </p:txBody>
      </p:sp>
      <p:pic>
        <p:nvPicPr>
          <p:cNvPr id="2063" name="Picture 15" descr="Могилів - Подільщи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698">
            <a:off x="8248537" y="3664627"/>
            <a:ext cx="3345750" cy="1984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Скругленный прямоугольник 17"/>
          <p:cNvSpPr/>
          <p:nvPr/>
        </p:nvSpPr>
        <p:spPr>
          <a:xfrm>
            <a:off x="10054807" y="5716371"/>
            <a:ext cx="1701032" cy="4425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Могилів</a:t>
            </a:r>
            <a:endParaRPr lang="ru-RU" sz="24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5657">
            <a:off x="807994" y="3134632"/>
            <a:ext cx="3494875" cy="1847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542157" y="3015907"/>
            <a:ext cx="1274571" cy="4425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Остріг</a:t>
            </a:r>
            <a:endParaRPr lang="ru-RU" sz="2400" b="1" dirty="0"/>
          </a:p>
        </p:txBody>
      </p:sp>
      <p:pic>
        <p:nvPicPr>
          <p:cNvPr id="2065" name="Picture 17" descr="Цікаві історичні факти про Рівне - Locator.Рівн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8103">
            <a:off x="4306118" y="3631778"/>
            <a:ext cx="3008570" cy="2004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Скругленный прямоугольник 19"/>
          <p:cNvSpPr/>
          <p:nvPr/>
        </p:nvSpPr>
        <p:spPr>
          <a:xfrm>
            <a:off x="4535831" y="5848425"/>
            <a:ext cx="1274571" cy="4425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Рівне</a:t>
            </a:r>
            <a:endParaRPr lang="ru-RU" sz="2400" b="1" dirty="0"/>
          </a:p>
        </p:txBody>
      </p:sp>
      <p:pic>
        <p:nvPicPr>
          <p:cNvPr id="2057" name="Picture 9" descr="Як у Луцьку відзначатимуть 938-му річницю: програма заходів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8" t="7339" r="858" b="407"/>
          <a:stretch/>
        </p:blipFill>
        <p:spPr bwMode="auto">
          <a:xfrm>
            <a:off x="6182761" y="4711873"/>
            <a:ext cx="2878085" cy="1770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4535831" y="1437195"/>
            <a:ext cx="6729615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Історична пам’ятка </a:t>
            </a:r>
            <a:r>
              <a:rPr lang="uk-UA" sz="2800" b="1" dirty="0">
                <a:solidFill>
                  <a:schemeClr val="bg1"/>
                </a:solidFill>
              </a:rPr>
              <a:t>– це місця, споруди та предмети, пов’язані з важливими історичними подіями чи життям видатних осіб.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984517" y="4227773"/>
            <a:ext cx="1274571" cy="4425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Луцьк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0673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6" grpId="0" animBg="1"/>
      <p:bldP spid="18" grpId="0" animBg="1"/>
      <p:bldP spid="12" grpId="0" animBg="1"/>
      <p:bldP spid="20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8645" y="606040"/>
            <a:ext cx="10326028" cy="8547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Пам’ятник Богдану Хмельницькому в Києві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6" y="1831471"/>
            <a:ext cx="6365102" cy="40645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7129089" y="1826601"/>
            <a:ext cx="4655079" cy="35148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Богдан Хмельницький – гетьман Війська </a:t>
            </a:r>
            <a:r>
              <a:rPr lang="uk-UA" sz="2800" b="1" dirty="0" smtClean="0"/>
              <a:t>Запорозького</a:t>
            </a:r>
            <a:r>
              <a:rPr lang="uk-UA" sz="2800" b="1" dirty="0"/>
              <a:t>, політичний та державний діяч. </a:t>
            </a:r>
            <a:r>
              <a:rPr lang="ru-RU" sz="2800" b="1" dirty="0" err="1"/>
              <a:t>Намагався</a:t>
            </a:r>
            <a:r>
              <a:rPr lang="ru-RU" sz="2800" b="1" dirty="0"/>
              <a:t> </a:t>
            </a:r>
            <a:r>
              <a:rPr lang="ru-RU" sz="2800" b="1" dirty="0" err="1"/>
              <a:t>розбудувати</a:t>
            </a:r>
            <a:r>
              <a:rPr lang="ru-RU" sz="2800" b="1" dirty="0"/>
              <a:t> </a:t>
            </a:r>
            <a:r>
              <a:rPr lang="ru-RU" sz="2800" b="1" dirty="0" err="1"/>
              <a:t>незалежну</a:t>
            </a:r>
            <a:r>
              <a:rPr lang="ru-RU" sz="2800" b="1" dirty="0"/>
              <a:t> </a:t>
            </a:r>
            <a:r>
              <a:rPr lang="ru-RU" sz="2800" b="1" dirty="0" err="1"/>
              <a:t>українську</a:t>
            </a:r>
            <a:r>
              <a:rPr lang="ru-RU" sz="2800" b="1" dirty="0"/>
              <a:t> державу.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0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48473" y="526978"/>
            <a:ext cx="8732066" cy="8223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Поміркуй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31712" y="3166378"/>
            <a:ext cx="5882766" cy="1132484"/>
          </a:xfrm>
          <a:prstGeom prst="round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Чому необхідно берегти історичні пам’ятки? 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6" b="8432"/>
          <a:stretch/>
        </p:blipFill>
        <p:spPr>
          <a:xfrm>
            <a:off x="7727175" y="1696172"/>
            <a:ext cx="3310563" cy="4080162"/>
          </a:xfrm>
          <a:prstGeom prst="round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153144" y="4612738"/>
            <a:ext cx="5961333" cy="11635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Чи є історичні пам’ятки в твоєму місті або селі?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01890" y="1696172"/>
            <a:ext cx="5912588" cy="120551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Чи всі старі споруди можна вважати історичними пам’ятками?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968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497</Words>
  <Application>Microsoft Office PowerPoint</Application>
  <PresentationFormat>Произвольный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93</cp:revision>
  <dcterms:created xsi:type="dcterms:W3CDTF">2018-01-05T16:38:53Z</dcterms:created>
  <dcterms:modified xsi:type="dcterms:W3CDTF">2024-01-20T11:27:34Z</dcterms:modified>
</cp:coreProperties>
</file>