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11" r:id="rId3"/>
    <p:sldId id="310" r:id="rId4"/>
    <p:sldId id="278" r:id="rId5"/>
    <p:sldId id="285" r:id="rId6"/>
    <p:sldId id="288" r:id="rId7"/>
    <p:sldId id="287" r:id="rId8"/>
    <p:sldId id="286" r:id="rId9"/>
    <p:sldId id="289" r:id="rId10"/>
    <p:sldId id="290" r:id="rId11"/>
    <p:sldId id="294" r:id="rId12"/>
    <p:sldId id="307" r:id="rId13"/>
    <p:sldId id="306" r:id="rId14"/>
    <p:sldId id="31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E02C6C"/>
    <a:srgbClr val="FF3131"/>
    <a:srgbClr val="2F3242"/>
    <a:srgbClr val="722651"/>
    <a:srgbClr val="DED231"/>
    <a:srgbClr val="295FFF"/>
    <a:srgbClr val="27C268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8575" y="4239141"/>
            <a:ext cx="9807416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Які пам’ятки культури прикрашають Україну?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24" r="13554" b="3505"/>
          <a:stretch/>
        </p:blipFill>
        <p:spPr>
          <a:xfrm>
            <a:off x="1260088" y="777409"/>
            <a:ext cx="3836020" cy="317179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49014" y="1202548"/>
            <a:ext cx="358276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6995" y="526979"/>
            <a:ext cx="9679259" cy="7442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світлини дитячих містечок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8" t="9720" r="10231" b="12398"/>
          <a:stretch/>
        </p:blipFill>
        <p:spPr>
          <a:xfrm>
            <a:off x="740824" y="1419792"/>
            <a:ext cx="4309517" cy="340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55867" y="4930581"/>
            <a:ext cx="2489234" cy="665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м.Миколаїв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60585" y="4098931"/>
            <a:ext cx="1484890" cy="7231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м.Київ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97999" y="5596171"/>
            <a:ext cx="3022293" cy="718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м.Хмельницький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 b="13458"/>
          <a:stretch/>
        </p:blipFill>
        <p:spPr>
          <a:xfrm>
            <a:off x="4054866" y="3682883"/>
            <a:ext cx="4564714" cy="2798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Добірка ігрових майданчиків Києва, де буде цікаво дітям та їх батькам:  адреси локацій | НашКиїв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40" y="1445075"/>
            <a:ext cx="4441169" cy="249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3768125" y="1419136"/>
            <a:ext cx="4004275" cy="1357518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Чи можуть ці споруди вважати пам’ятками культури?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3292" y="494529"/>
            <a:ext cx="8732066" cy="83246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3292" y="1668274"/>
            <a:ext cx="5868215" cy="36843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 Конституції записано, що кожен громадянин повинен берегти культурну спадщину, не заподіювати шкоди. </a:t>
            </a:r>
          </a:p>
          <a:p>
            <a:pPr algn="ctr"/>
            <a:r>
              <a:rPr lang="uk-UA" sz="2800" b="1" dirty="0" smtClean="0"/>
              <a:t>Закон України суворо карає тих, хто знищує, руйнує, або псує пам’ятки культури.</a:t>
            </a:r>
            <a:endParaRPr lang="ru-RU" sz="28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05" y="1475861"/>
            <a:ext cx="3256237" cy="465176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99" y="1395152"/>
            <a:ext cx="10628624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Проведи стрілочки від зображень історичних пам’яток України до їхніх назв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515113" y="2096230"/>
            <a:ext cx="3382595" cy="105998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Золоті Ворота</a:t>
            </a:r>
            <a:endParaRPr lang="ru-RU" sz="36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852562" y="2096230"/>
            <a:ext cx="3382595" cy="1059984"/>
          </a:xfrm>
          <a:prstGeom prst="plaque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Площа Ринок</a:t>
            </a:r>
            <a:endParaRPr lang="ru-RU" sz="36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8265158" y="2098501"/>
            <a:ext cx="3382595" cy="105998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Оперний театр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80" y="4083894"/>
            <a:ext cx="3343059" cy="222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8" y="5769429"/>
            <a:ext cx="900117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2829" y="512101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2" y="4114379"/>
            <a:ext cx="3047531" cy="228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Площа Ринок | Львів визначні місця | EtnoSv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83"/>
          <a:stretch/>
        </p:blipFill>
        <p:spPr bwMode="auto">
          <a:xfrm>
            <a:off x="4365441" y="4083894"/>
            <a:ext cx="3899717" cy="234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7" name="Прямая со стрелкой 16"/>
          <p:cNvCxnSpPr/>
          <p:nvPr/>
        </p:nvCxnSpPr>
        <p:spPr>
          <a:xfrm>
            <a:off x="3557239" y="3199677"/>
            <a:ext cx="1895707" cy="770157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45005" y="3265036"/>
            <a:ext cx="1884556" cy="70479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956455" y="3158485"/>
            <a:ext cx="0" cy="74599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6298" y="494529"/>
            <a:ext cx="8732066" cy="609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«Так – ні»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3804" y="1208632"/>
            <a:ext cx="10080702" cy="5421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Якщо твердження правильне, плесни в долоні, якщо ні – тупни ногою.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85638" y="1561171"/>
            <a:ext cx="7237142" cy="1984917"/>
          </a:xfrm>
          <a:prstGeom prst="rightArrow">
            <a:avLst/>
          </a:prstGeom>
          <a:solidFill>
            <a:srgbClr val="E02C6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Музей </a:t>
            </a:r>
            <a:r>
              <a:rPr lang="uk-UA" sz="2800" b="1" dirty="0" smtClean="0"/>
              <a:t>Писанка - </a:t>
            </a:r>
            <a:r>
              <a:rPr lang="uk-UA" sz="2800" b="1" dirty="0" smtClean="0"/>
              <a:t>єдиний в світі музей писанкового розпису.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36" y="2058268"/>
            <a:ext cx="2997014" cy="4506788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394887" y="2732047"/>
            <a:ext cx="7035435" cy="187923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Культурна пам’ятка </a:t>
            </a:r>
            <a:r>
              <a:rPr lang="uk-UA" sz="2800" b="1" dirty="0" smtClean="0"/>
              <a:t>«Золоті Ворота» </a:t>
            </a:r>
            <a:r>
              <a:rPr lang="uk-UA" sz="2800" b="1" dirty="0" smtClean="0"/>
              <a:t>знаходиться в місті Одесса.</a:t>
            </a:r>
            <a:endParaRPr lang="ru-RU" sz="2800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70155" y="3789386"/>
            <a:ext cx="6726159" cy="1967478"/>
          </a:xfrm>
          <a:prstGeom prst="rightArrow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Культурна пам’ятка </a:t>
            </a:r>
            <a:r>
              <a:rPr lang="uk-UA" sz="2800" b="1" dirty="0" smtClean="0"/>
              <a:t>«Оперний театр» </a:t>
            </a:r>
            <a:r>
              <a:rPr lang="uk-UA" sz="2800" b="1" dirty="0" smtClean="0"/>
              <a:t>знаходиться в Києві.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80224" y="5071335"/>
            <a:ext cx="6211230" cy="161638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Площа Ринок знаходиться у Львові.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05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92034" y="407824"/>
            <a:ext cx="9214643" cy="8411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Рефлексія. Оціни свою роботу на </a:t>
            </a:r>
            <a:r>
              <a:rPr lang="uk-UA" sz="3600" b="1" dirty="0" err="1" smtClean="0">
                <a:solidFill>
                  <a:schemeClr val="bg1"/>
                </a:solidFill>
              </a:rPr>
              <a:t>уроці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1" y="1480909"/>
            <a:ext cx="10062186" cy="48418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602166" y="1294927"/>
            <a:ext cx="351263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Все було легко й просто</a:t>
            </a:r>
            <a:endParaRPr lang="uk-UA" sz="24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4277539" y="1248057"/>
            <a:ext cx="316032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Всі завдання виконані  </a:t>
            </a:r>
            <a:endParaRPr lang="uk-UA" sz="24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7604701" y="1280190"/>
            <a:ext cx="335694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Не все вдалося зробити</a:t>
            </a:r>
            <a:endParaRPr lang="uk-UA" sz="24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1392034" y="4035161"/>
            <a:ext cx="232270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Було </a:t>
            </a:r>
            <a:r>
              <a:rPr lang="uk-UA" sz="2400" b="1" dirty="0" smtClean="0">
                <a:solidFill>
                  <a:srgbClr val="002060"/>
                </a:solidFill>
              </a:rPr>
              <a:t>складно</a:t>
            </a:r>
            <a:endParaRPr lang="uk-UA" sz="24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4660831" y="4052539"/>
            <a:ext cx="22974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Було нецікаво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7986141" y="3722888"/>
            <a:ext cx="262053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Мені не хотілось нічого робити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050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1648842" y="2008441"/>
            <a:ext cx="1830168" cy="19105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6444" y="415146"/>
            <a:ext cx="794409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5890" y="1966260"/>
            <a:ext cx="6392047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 роботи час настав.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Тож </a:t>
            </a:r>
            <a:r>
              <a:rPr lang="uk-UA" sz="3200" b="1" dirty="0">
                <a:solidFill>
                  <a:schemeClr val="bg1"/>
                </a:solidFill>
              </a:rPr>
              <a:t>і ми часу не гаймо,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урок свій починаймо.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94834" y="1219486"/>
            <a:ext cx="6226017" cy="527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01" y="1891014"/>
            <a:ext cx="9293279" cy="464684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389294" y="3504805"/>
            <a:ext cx="15055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Сонячно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4289182" y="3546749"/>
            <a:ext cx="155882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Хмарно</a:t>
            </a:r>
            <a:r>
              <a:rPr lang="uk-UA" sz="2800" b="1" dirty="0">
                <a:solidFill>
                  <a:srgbClr val="002060"/>
                </a:solidFill>
              </a:rPr>
              <a:t>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8469063" y="3504805"/>
            <a:ext cx="1652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Похмуро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2563927" y="4434136"/>
            <a:ext cx="150021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Дощить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5689208" y="4434136"/>
            <a:ext cx="2000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Сніжно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9295283" y="4434136"/>
            <a:ext cx="114300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Грізно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780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місяць?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число?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66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7424" y="1475861"/>
            <a:ext cx="7135698" cy="13007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В Україні є багато пам’яток культури, які належать до історичних скарбів не лише нашої Батьківщини, а й усього світу.</a:t>
            </a:r>
            <a:r>
              <a:rPr lang="en-US" sz="2000" b="1" dirty="0" smtClean="0"/>
              <a:t> </a:t>
            </a:r>
            <a:r>
              <a:rPr lang="uk-UA" sz="2000" b="1" dirty="0" smtClean="0"/>
              <a:t>Як цікаво дізнаватися про їхню загадкову минувшину!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5283" y="493526"/>
            <a:ext cx="8732066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05" y="1475861"/>
            <a:ext cx="3256237" cy="465176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628700" y="2742378"/>
            <a:ext cx="5487322" cy="59183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Пригадай, що таке культура?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4512" y="3299939"/>
            <a:ext cx="7135698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Культура</a:t>
            </a:r>
            <a:r>
              <a:rPr lang="uk-UA" sz="2000" b="1" dirty="0" smtClean="0">
                <a:solidFill>
                  <a:schemeClr val="bg1"/>
                </a:solidFill>
              </a:rPr>
              <a:t> – це все те цінне, що створили люди під час свого існування.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28700" y="4096500"/>
            <a:ext cx="5487322" cy="591446"/>
          </a:xfrm>
          <a:prstGeom prst="roundRect">
            <a:avLst/>
          </a:prstGeom>
          <a:solidFill>
            <a:srgbClr val="FF31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Як ти розумієш, що таке пам’ятки культури?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7424" y="4687946"/>
            <a:ext cx="7102786" cy="11237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Па́м'ятка культу́ри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— визначна споруда, археологічний об'єкт або витвір мистецтва, що є частиною </a:t>
            </a:r>
            <a:r>
              <a:rPr lang="vi-VN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культурної спадщини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країни, людства загалом </a:t>
            </a:r>
            <a:r>
              <a:rPr lang="vi-VN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vi-V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охороняється законом.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3323" y="1553180"/>
            <a:ext cx="4460487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Золоті ворота в Києві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73" y="1553180"/>
            <a:ext cx="6574562" cy="4363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8705" y="2084621"/>
            <a:ext cx="4545105" cy="38324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Один із пам’ятників, які є символом </a:t>
            </a:r>
            <a:r>
              <a:rPr lang="uk-UA" sz="2400" b="1" dirty="0"/>
              <a:t>е</a:t>
            </a:r>
            <a:r>
              <a:rPr lang="uk-UA" sz="2400" b="1" dirty="0" smtClean="0"/>
              <a:t>похи Київської Русі – першої слов’янської держави. Золоті ворота були зведені </a:t>
            </a:r>
            <a:r>
              <a:rPr lang="uk-UA" sz="2400" b="1" dirty="0" smtClean="0"/>
              <a:t>у другій половині 12 ст</a:t>
            </a:r>
            <a:r>
              <a:rPr lang="uk-UA" sz="2400" b="1" dirty="0" smtClean="0"/>
              <a:t>олітт</a:t>
            </a:r>
            <a:r>
              <a:rPr lang="uk-UA" sz="2400" b="1" dirty="0"/>
              <a:t>я</a:t>
            </a:r>
            <a:r>
              <a:rPr lang="uk-UA" sz="2400" b="1" dirty="0" smtClean="0"/>
              <a:t>. </a:t>
            </a:r>
            <a:r>
              <a:rPr lang="uk-UA" sz="2400" b="1" dirty="0" smtClean="0"/>
              <a:t>Безліч разів вороги Києва намагались взяти місто штурмом через Золоті ворота, але жоден штурм не був успішним.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2098" y="493526"/>
            <a:ext cx="10537902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пам’яток нашої 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2680" y="1340430"/>
            <a:ext cx="4527060" cy="485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Площа «Ринок» 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ьвові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712" y="1931445"/>
            <a:ext cx="3891775" cy="36553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Площа</a:t>
            </a:r>
            <a:r>
              <a:rPr lang="ru-RU" sz="2400" b="1" dirty="0"/>
              <a:t> </a:t>
            </a:r>
            <a:r>
              <a:rPr lang="ru-RU" sz="2400" b="1" dirty="0" err="1"/>
              <a:t>виникла</a:t>
            </a:r>
            <a:r>
              <a:rPr lang="ru-RU" sz="2400" b="1" dirty="0"/>
              <a:t> за </a:t>
            </a:r>
            <a:r>
              <a:rPr lang="ru-RU" sz="2400" b="1" dirty="0" err="1"/>
              <a:t>князювання</a:t>
            </a:r>
            <a:r>
              <a:rPr lang="ru-RU" sz="2400" b="1" dirty="0"/>
              <a:t> </a:t>
            </a:r>
            <a:r>
              <a:rPr lang="ru-RU" sz="2400" b="1" dirty="0" smtClean="0"/>
              <a:t>Лева Даниловича </a:t>
            </a:r>
            <a:r>
              <a:rPr lang="ru-RU" sz="2400" b="1" dirty="0"/>
              <a:t> у </a:t>
            </a:r>
            <a:r>
              <a:rPr lang="ru-RU" sz="2400" b="1" dirty="0" err="1"/>
              <a:t>другій</a:t>
            </a:r>
            <a:r>
              <a:rPr lang="ru-RU" sz="2400" b="1" dirty="0"/>
              <a:t> </a:t>
            </a:r>
            <a:r>
              <a:rPr lang="ru-RU" sz="2400" b="1" dirty="0" err="1"/>
              <a:t>половині</a:t>
            </a:r>
            <a:r>
              <a:rPr lang="ru-RU" sz="2400" b="1" dirty="0"/>
              <a:t> </a:t>
            </a:r>
            <a:r>
              <a:rPr lang="ru-RU" sz="2400" b="1" dirty="0" smtClean="0"/>
              <a:t>13</a:t>
            </a:r>
            <a:r>
              <a:rPr lang="en-US" sz="2400" b="1" dirty="0"/>
              <a:t> </a:t>
            </a:r>
            <a:r>
              <a:rPr lang="ru-RU" sz="2400" b="1" dirty="0" err="1" smtClean="0"/>
              <a:t>століття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центр </a:t>
            </a:r>
            <a:r>
              <a:rPr lang="ru-RU" sz="2400" b="1" dirty="0" err="1"/>
              <a:t>торгівельного</a:t>
            </a:r>
            <a:r>
              <a:rPr lang="ru-RU" sz="2400" b="1" dirty="0"/>
              <a:t> та </a:t>
            </a:r>
            <a:r>
              <a:rPr lang="ru-RU" sz="2400" b="1" dirty="0" err="1"/>
              <a:t>суспільного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smtClean="0"/>
              <a:t>нового</a:t>
            </a:r>
            <a:r>
              <a:rPr lang="ru-RU" sz="2400" b="1" dirty="0"/>
              <a:t> </a:t>
            </a:r>
            <a:r>
              <a:rPr lang="ru-RU" sz="2400" b="1" dirty="0" err="1"/>
              <a:t>міста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підтвердили</a:t>
            </a:r>
            <a:r>
              <a:rPr lang="ru-RU" sz="2400" b="1" dirty="0"/>
              <a:t> </a:t>
            </a:r>
            <a:r>
              <a:rPr lang="ru-RU" sz="2400" b="1" dirty="0" err="1"/>
              <a:t>археологічні</a:t>
            </a:r>
            <a:r>
              <a:rPr lang="ru-RU" sz="2400" b="1" dirty="0"/>
              <a:t> </a:t>
            </a:r>
            <a:r>
              <a:rPr lang="ru-RU" sz="2400" b="1" dirty="0" err="1"/>
              <a:t>розкопки</a:t>
            </a:r>
            <a:r>
              <a:rPr lang="ru-RU" sz="2400" b="1" dirty="0"/>
              <a:t> 2017 </a:t>
            </a:r>
            <a:r>
              <a:rPr lang="ru-RU" sz="2400" b="1" dirty="0" smtClean="0"/>
              <a:t>року.</a:t>
            </a:r>
            <a:endParaRPr lang="ru-RU" sz="2400" b="1" dirty="0"/>
          </a:p>
        </p:txBody>
      </p:sp>
      <p:pic>
        <p:nvPicPr>
          <p:cNvPr id="1028" name="Picture 4" descr="Площа Ринок | Львів визначні місця | EtnoS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83"/>
          <a:stretch/>
        </p:blipFill>
        <p:spPr bwMode="auto">
          <a:xfrm>
            <a:off x="4640774" y="1931445"/>
            <a:ext cx="7130872" cy="4290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892098" y="493526"/>
            <a:ext cx="10537902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пам’яток нашої 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7749" y="1594609"/>
            <a:ext cx="3364612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Оперний театр в Одесі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r="1392"/>
          <a:stretch/>
        </p:blipFill>
        <p:spPr>
          <a:xfrm>
            <a:off x="5151863" y="1594609"/>
            <a:ext cx="6236570" cy="4180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60943" y="2240295"/>
            <a:ext cx="4134441" cy="3625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Будинок академічного  театру опери та </a:t>
            </a:r>
            <a:r>
              <a:rPr lang="uk-UA" sz="2400" b="1" dirty="0" smtClean="0"/>
              <a:t>балету, </a:t>
            </a:r>
            <a:r>
              <a:rPr lang="uk-UA" sz="2400" b="1" dirty="0" smtClean="0"/>
              <a:t>зведений </a:t>
            </a:r>
            <a:r>
              <a:rPr lang="uk-UA" sz="2400" b="1" dirty="0" smtClean="0"/>
              <a:t>в кінці 19 століття за </a:t>
            </a:r>
            <a:r>
              <a:rPr lang="uk-UA" sz="2400" b="1" dirty="0" smtClean="0"/>
              <a:t>ескізом відомих віденських архітекторів Г. </a:t>
            </a:r>
            <a:r>
              <a:rPr lang="uk-UA" sz="2400" b="1" dirty="0" err="1" smtClean="0"/>
              <a:t>Гельмера</a:t>
            </a:r>
            <a:r>
              <a:rPr lang="uk-UA" sz="2400" b="1" dirty="0" smtClean="0"/>
              <a:t> і Ф. </a:t>
            </a:r>
            <a:r>
              <a:rPr lang="uk-UA" sz="2400" b="1" dirty="0" err="1" smtClean="0"/>
              <a:t>Фельнера</a:t>
            </a:r>
            <a:r>
              <a:rPr lang="uk-UA" sz="2400" b="1" dirty="0" smtClean="0"/>
              <a:t>, без перебільшення можна назвати кращим творінням цих майстрів.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2098" y="493526"/>
            <a:ext cx="10537902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пам’яток нашої 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4696" y="1576100"/>
            <a:ext cx="4048815" cy="67644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Музей «Писанка» в Коломиї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33" y="1589829"/>
            <a:ext cx="6628039" cy="420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4697" y="2489300"/>
            <a:ext cx="3928693" cy="2992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Музей збудовано в 2000 році в м. Коломия. Центральна частина музею має форму писанки висотою 14 метрів. Це єдиний музей в світі писанкового розпису.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2098" y="493526"/>
            <a:ext cx="10537902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 пам’яток нашої країни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6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7561" y="469217"/>
            <a:ext cx="10983951" cy="8577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Досліди. Які з цих пам’яток з’явились раніше, а які пізніше?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181172" y="1929160"/>
            <a:ext cx="2605668" cy="37133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Зверни увагу: пам’ятники культури є скрізь. </a:t>
            </a:r>
          </a:p>
          <a:p>
            <a:pPr algn="ctr"/>
            <a:r>
              <a:rPr lang="uk-UA" sz="2400" b="1" dirty="0" smtClean="0"/>
              <a:t>Тільки потрібно навчитися їх помічати й цінувати.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1456307"/>
            <a:ext cx="3863663" cy="2564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8" y="1456307"/>
            <a:ext cx="3828719" cy="243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" r="1392"/>
          <a:stretch/>
        </p:blipFill>
        <p:spPr>
          <a:xfrm>
            <a:off x="791736" y="4163352"/>
            <a:ext cx="3520372" cy="235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Площа Ринок | Львів визначні місця | EtnoSvi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83"/>
          <a:stretch/>
        </p:blipFill>
        <p:spPr bwMode="auto">
          <a:xfrm>
            <a:off x="4650492" y="4091967"/>
            <a:ext cx="4158972" cy="2502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Блок-схема: узел 2"/>
          <p:cNvSpPr/>
          <p:nvPr/>
        </p:nvSpPr>
        <p:spPr>
          <a:xfrm>
            <a:off x="446049" y="3379118"/>
            <a:ext cx="691375" cy="68206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1</a:t>
            </a:r>
            <a:endParaRPr lang="ru-RU" sz="32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4650492" y="5912521"/>
            <a:ext cx="691375" cy="68206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2</a:t>
            </a:r>
            <a:endParaRPr lang="ru-RU" sz="32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91736" y="5841137"/>
            <a:ext cx="691375" cy="68206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3</a:t>
            </a:r>
            <a:endParaRPr lang="ru-RU" sz="32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4650492" y="3205476"/>
            <a:ext cx="691375" cy="68206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4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55147" y="1456307"/>
            <a:ext cx="866077" cy="4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12 </a:t>
            </a:r>
            <a:r>
              <a:rPr lang="uk-UA" sz="2400" b="1" dirty="0" err="1" smtClean="0"/>
              <a:t>ст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0492" y="4163352"/>
            <a:ext cx="866077" cy="4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13 </a:t>
            </a:r>
            <a:r>
              <a:rPr lang="uk-UA" sz="2400" b="1" dirty="0" err="1" smtClean="0"/>
              <a:t>ст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75766" y="4163352"/>
            <a:ext cx="866077" cy="4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19 </a:t>
            </a:r>
            <a:r>
              <a:rPr lang="uk-UA" sz="2400" b="1" dirty="0" err="1" smtClean="0"/>
              <a:t>ст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42487" y="1456305"/>
            <a:ext cx="866077" cy="472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20 </a:t>
            </a:r>
            <a:r>
              <a:rPr lang="uk-UA" sz="2400" b="1" dirty="0" err="1" smtClean="0"/>
              <a:t>ст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866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506</Words>
  <Application>Microsoft Office PowerPoint</Application>
  <PresentationFormat>Произвольный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2024-01-20T13:59:01Z</dcterms:modified>
</cp:coreProperties>
</file>