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26" r:id="rId3"/>
    <p:sldId id="324" r:id="rId4"/>
    <p:sldId id="318" r:id="rId5"/>
    <p:sldId id="301" r:id="rId6"/>
    <p:sldId id="284" r:id="rId7"/>
    <p:sldId id="328" r:id="rId8"/>
    <p:sldId id="303" r:id="rId9"/>
    <p:sldId id="304" r:id="rId10"/>
    <p:sldId id="285" r:id="rId11"/>
    <p:sldId id="305" r:id="rId12"/>
    <p:sldId id="277" r:id="rId13"/>
    <p:sldId id="306" r:id="rId14"/>
    <p:sldId id="308" r:id="rId15"/>
    <p:sldId id="310" r:id="rId16"/>
    <p:sldId id="311" r:id="rId17"/>
    <p:sldId id="287" r:id="rId18"/>
    <p:sldId id="315" r:id="rId19"/>
    <p:sldId id="313" r:id="rId20"/>
    <p:sldId id="325" r:id="rId21"/>
    <p:sldId id="32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31D58"/>
    <a:srgbClr val="E13774"/>
    <a:srgbClr val="2F3242"/>
    <a:srgbClr val="722651"/>
    <a:srgbClr val="DED231"/>
    <a:srgbClr val="295FFF"/>
    <a:srgbClr val="27C268"/>
    <a:srgbClr val="FF3131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2751" y="4674735"/>
            <a:ext cx="9266663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Ким славетна Україна?</a:t>
            </a:r>
            <a:r>
              <a:rPr lang="uk-UA" sz="6000" b="1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5" y="933625"/>
            <a:ext cx="2590771" cy="345436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66649" y="1113338"/>
            <a:ext cx="358276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4922" y="494528"/>
            <a:ext cx="9635575" cy="1245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Сергій </a:t>
            </a:r>
            <a:r>
              <a:rPr lang="uk-UA" sz="4000" b="1" dirty="0">
                <a:solidFill>
                  <a:schemeClr val="bg1"/>
                </a:solidFill>
              </a:rPr>
              <a:t>Корольов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0" y="1887157"/>
            <a:ext cx="3121028" cy="4506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2807" y="2873751"/>
            <a:ext cx="4518750" cy="254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186858" y="1887157"/>
            <a:ext cx="4714955" cy="35993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 </a:t>
            </a:r>
            <a:r>
              <a:rPr lang="ru-RU" sz="2800" b="1" dirty="0" err="1"/>
              <a:t>Український</a:t>
            </a:r>
            <a:r>
              <a:rPr lang="ru-RU" sz="2800" b="1" dirty="0"/>
              <a:t> </a:t>
            </a:r>
            <a:r>
              <a:rPr lang="ru-RU" sz="2800" b="1" dirty="0" err="1"/>
              <a:t>радянський</a:t>
            </a:r>
            <a:r>
              <a:rPr lang="ru-RU" sz="2800" b="1" dirty="0"/>
              <a:t> </a:t>
            </a:r>
            <a:r>
              <a:rPr lang="ru-RU" sz="2800" b="1" dirty="0" err="1"/>
              <a:t>вчений</a:t>
            </a:r>
            <a:r>
              <a:rPr lang="ru-RU" sz="2800" b="1" dirty="0"/>
              <a:t> у </a:t>
            </a:r>
            <a:r>
              <a:rPr lang="ru-RU" sz="2800" b="1" dirty="0" err="1"/>
              <a:t>галузі</a:t>
            </a:r>
            <a:r>
              <a:rPr lang="ru-RU" sz="2800" b="1" dirty="0"/>
              <a:t> </a:t>
            </a:r>
            <a:r>
              <a:rPr lang="ru-RU" sz="2800" b="1" dirty="0" err="1"/>
              <a:t>ракетобудування</a:t>
            </a:r>
            <a:r>
              <a:rPr lang="ru-RU" sz="2800" b="1" dirty="0"/>
              <a:t> та </a:t>
            </a:r>
            <a:r>
              <a:rPr lang="ru-RU" sz="2800" b="1" dirty="0" smtClean="0"/>
              <a:t>космонавтики.</a:t>
            </a:r>
            <a:r>
              <a:rPr lang="ru-RU" sz="2800" b="1" dirty="0"/>
              <a:t> </a:t>
            </a:r>
          </a:p>
          <a:p>
            <a:pPr algn="ctr"/>
            <a:r>
              <a:rPr lang="ru-RU" sz="2800" b="1" dirty="0" smtClean="0"/>
              <a:t>Конструктор </a:t>
            </a:r>
            <a:r>
              <a:rPr lang="ru-RU" sz="2800" b="1" dirty="0" err="1"/>
              <a:t>вважається</a:t>
            </a:r>
            <a:r>
              <a:rPr lang="ru-RU" sz="2800" b="1" dirty="0"/>
              <a:t> основоположником </a:t>
            </a:r>
            <a:r>
              <a:rPr lang="ru-RU" sz="2800" b="1" dirty="0" err="1"/>
              <a:t>практичної</a:t>
            </a:r>
            <a:r>
              <a:rPr lang="ru-RU" sz="2800" b="1" dirty="0"/>
              <a:t> космонавтики.</a:t>
            </a:r>
          </a:p>
        </p:txBody>
      </p:sp>
    </p:spTree>
    <p:extLst>
      <p:ext uri="{BB962C8B-B14F-4D97-AF65-F5344CB8AC3E}">
        <p14:creationId xmlns:p14="http://schemas.microsoft.com/office/powerpoint/2010/main" val="35363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60995" y="1968822"/>
            <a:ext cx="7203688" cy="919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Літакобудівельник</a:t>
            </a:r>
            <a:r>
              <a:rPr lang="ru-RU" sz="2400" b="1" dirty="0"/>
              <a:t>, один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провідних</a:t>
            </a:r>
            <a:r>
              <a:rPr lang="ru-RU" sz="2400" b="1" dirty="0"/>
              <a:t> </a:t>
            </a:r>
            <a:r>
              <a:rPr lang="ru-RU" sz="2400" b="1" dirty="0" err="1"/>
              <a:t>авіаконструкторів</a:t>
            </a:r>
            <a:r>
              <a:rPr lang="ru-RU" sz="2400" b="1" dirty="0"/>
              <a:t>. </a:t>
            </a:r>
            <a:r>
              <a:rPr lang="ru-RU" sz="2400" b="1" dirty="0" smtClean="0"/>
              <a:t>Доктор </a:t>
            </a:r>
            <a:r>
              <a:rPr lang="ru-RU" sz="2400" b="1" dirty="0" err="1"/>
              <a:t>технічних</a:t>
            </a:r>
            <a:r>
              <a:rPr lang="ru-RU" sz="2400" b="1" dirty="0"/>
              <a:t> наук, </a:t>
            </a:r>
            <a:r>
              <a:rPr lang="ru-RU" sz="2400" b="1" dirty="0" err="1"/>
              <a:t>академік</a:t>
            </a:r>
            <a:r>
              <a:rPr lang="ru-RU" sz="2400" b="1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5" y="1968824"/>
            <a:ext cx="2999679" cy="433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95" y="3050337"/>
            <a:ext cx="5779377" cy="325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9740372" y="2975347"/>
            <a:ext cx="1868047" cy="25982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Літак</a:t>
            </a:r>
            <a:r>
              <a:rPr lang="ru-RU" sz="2400" b="1" dirty="0"/>
              <a:t> «Антей» </a:t>
            </a:r>
            <a:r>
              <a:rPr lang="ru-RU" sz="2400" b="1" dirty="0" err="1"/>
              <a:t>встановив</a:t>
            </a:r>
            <a:r>
              <a:rPr lang="ru-RU" sz="2400" b="1" dirty="0"/>
              <a:t> 41 </a:t>
            </a:r>
            <a:r>
              <a:rPr lang="ru-RU" sz="2400" b="1" dirty="0" err="1"/>
              <a:t>світовий</a:t>
            </a:r>
            <a:r>
              <a:rPr lang="ru-RU" sz="2400" b="1" dirty="0"/>
              <a:t> </a:t>
            </a:r>
            <a:r>
              <a:rPr lang="ru-RU" sz="2400" b="1" dirty="0" err="1"/>
              <a:t>авіаційний</a:t>
            </a:r>
            <a:r>
              <a:rPr lang="ru-RU" sz="2400" b="1" dirty="0"/>
              <a:t> рекорд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14922" y="494528"/>
            <a:ext cx="9635575" cy="1245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Олег Антонов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21.01.2024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00" y="1287422"/>
            <a:ext cx="9464050" cy="532352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2360" y="1866898"/>
            <a:ext cx="6928811" cy="15899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Хірург-кардіолог</a:t>
            </a:r>
            <a:r>
              <a:rPr lang="ru-RU" sz="2400" b="1" dirty="0"/>
              <a:t>, один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основоположників</a:t>
            </a:r>
            <a:r>
              <a:rPr lang="ru-RU" sz="2400" b="1" dirty="0"/>
              <a:t> </a:t>
            </a:r>
            <a:r>
              <a:rPr lang="ru-RU" sz="2400" b="1" dirty="0" err="1"/>
              <a:t>легеневої</a:t>
            </a:r>
            <a:r>
              <a:rPr lang="ru-RU" sz="2400" b="1" dirty="0"/>
              <a:t> й </a:t>
            </a:r>
            <a:r>
              <a:rPr lang="ru-RU" sz="2400" b="1" dirty="0" err="1"/>
              <a:t>серцевої</a:t>
            </a:r>
            <a:r>
              <a:rPr lang="ru-RU" sz="2400" b="1" dirty="0"/>
              <a:t> </a:t>
            </a:r>
            <a:r>
              <a:rPr lang="ru-RU" sz="2400" b="1" dirty="0" err="1"/>
              <a:t>хірургії</a:t>
            </a:r>
            <a:r>
              <a:rPr lang="ru-RU" sz="2400" b="1" dirty="0"/>
              <a:t> в </a:t>
            </a:r>
            <a:r>
              <a:rPr lang="ru-RU" sz="2400" b="1" dirty="0" err="1"/>
              <a:t>Україні</a:t>
            </a:r>
            <a:r>
              <a:rPr lang="ru-RU" sz="2400" b="1" dirty="0"/>
              <a:t> та СРСР, </a:t>
            </a:r>
            <a:r>
              <a:rPr lang="ru-RU" sz="2400" b="1" dirty="0" err="1"/>
              <a:t>біокібернетик</a:t>
            </a:r>
            <a:r>
              <a:rPr lang="ru-RU" sz="2400" b="1" dirty="0"/>
              <a:t>. </a:t>
            </a:r>
            <a:r>
              <a:rPr lang="ru-RU" sz="2400" b="1" dirty="0" err="1"/>
              <a:t>Засновник</a:t>
            </a:r>
            <a:r>
              <a:rPr lang="ru-RU" sz="2400" b="1" dirty="0"/>
              <a:t> і </a:t>
            </a:r>
            <a:r>
              <a:rPr lang="ru-RU" sz="2400" b="1" dirty="0" err="1"/>
              <a:t>керівник</a:t>
            </a:r>
            <a:r>
              <a:rPr lang="ru-RU" sz="2400" b="1" dirty="0"/>
              <a:t> </a:t>
            </a:r>
            <a:r>
              <a:rPr lang="ru-RU" sz="2400" b="1" dirty="0" err="1"/>
              <a:t>Інституту</a:t>
            </a:r>
            <a:r>
              <a:rPr lang="ru-RU" sz="2400" b="1" dirty="0"/>
              <a:t> </a:t>
            </a:r>
            <a:r>
              <a:rPr lang="ru-RU" sz="2400" b="1" dirty="0" err="1"/>
              <a:t>серцево-судинної</a:t>
            </a:r>
            <a:r>
              <a:rPr lang="ru-RU" sz="2400" b="1" dirty="0"/>
              <a:t> </a:t>
            </a:r>
            <a:r>
              <a:rPr lang="ru-RU" sz="2400" b="1" dirty="0" err="1"/>
              <a:t>хірургії</a:t>
            </a:r>
            <a:r>
              <a:rPr lang="ru-RU" sz="2400" b="1" dirty="0"/>
              <a:t> в </a:t>
            </a:r>
            <a:r>
              <a:rPr lang="ru-RU" sz="2400" b="1" dirty="0" err="1"/>
              <a:t>Києві</a:t>
            </a:r>
            <a:r>
              <a:rPr lang="ru-RU" sz="24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1" y="1881303"/>
            <a:ext cx="3463076" cy="389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595"/>
          <a:stretch/>
        </p:blipFill>
        <p:spPr>
          <a:xfrm>
            <a:off x="4217167" y="3323339"/>
            <a:ext cx="3600000" cy="33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7661211" y="3456877"/>
            <a:ext cx="3951274" cy="2687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Сконструював</a:t>
            </a:r>
            <a:r>
              <a:rPr lang="ru-RU" sz="2400" b="1" dirty="0"/>
              <a:t> </a:t>
            </a:r>
            <a:r>
              <a:rPr lang="ru-RU" sz="2400" b="1" dirty="0" err="1"/>
              <a:t>кілька</a:t>
            </a:r>
            <a:r>
              <a:rPr lang="ru-RU" sz="2400" b="1" dirty="0"/>
              <a:t> </a:t>
            </a:r>
            <a:r>
              <a:rPr lang="ru-RU" sz="2400" b="1" dirty="0" err="1"/>
              <a:t>унікальних</a:t>
            </a:r>
            <a:r>
              <a:rPr lang="ru-RU" sz="2400" b="1" dirty="0"/>
              <a:t> </a:t>
            </a:r>
            <a:r>
              <a:rPr lang="ru-RU" sz="2400" b="1" dirty="0" err="1"/>
              <a:t>медичних</a:t>
            </a:r>
            <a:r>
              <a:rPr lang="ru-RU" sz="2400" b="1" dirty="0"/>
              <a:t> </a:t>
            </a:r>
            <a:r>
              <a:rPr lang="ru-RU" sz="2400" b="1" dirty="0" err="1"/>
              <a:t>приладів</a:t>
            </a:r>
            <a:r>
              <a:rPr lang="ru-RU" sz="2400" b="1" dirty="0"/>
              <a:t>. </a:t>
            </a:r>
            <a:r>
              <a:rPr lang="ru-RU" sz="2400" b="1" dirty="0" err="1"/>
              <a:t>Уперше</a:t>
            </a:r>
            <a:r>
              <a:rPr lang="ru-RU" sz="2400" b="1" dirty="0"/>
              <a:t> в </a:t>
            </a:r>
            <a:r>
              <a:rPr lang="ru-RU" sz="2400" b="1" dirty="0" err="1"/>
              <a:t>світі</a:t>
            </a:r>
            <a:r>
              <a:rPr lang="ru-RU" sz="2400" b="1" dirty="0"/>
              <a:t> </a:t>
            </a:r>
            <a:r>
              <a:rPr lang="ru-RU" sz="2400" b="1" dirty="0" err="1"/>
              <a:t>запровадив</a:t>
            </a:r>
            <a:r>
              <a:rPr lang="ru-RU" sz="2400" b="1" dirty="0"/>
              <a:t> </a:t>
            </a:r>
            <a:r>
              <a:rPr lang="ru-RU" sz="2400" b="1" dirty="0" err="1"/>
              <a:t>протитромбічні</a:t>
            </a:r>
            <a:r>
              <a:rPr lang="ru-RU" sz="2400" b="1" dirty="0"/>
              <a:t> </a:t>
            </a:r>
            <a:r>
              <a:rPr lang="ru-RU" sz="2400" b="1" dirty="0" err="1"/>
              <a:t>протези</a:t>
            </a:r>
            <a:r>
              <a:rPr lang="ru-RU" sz="2400" b="1" dirty="0"/>
              <a:t> </a:t>
            </a:r>
            <a:r>
              <a:rPr lang="ru-RU" sz="2400" b="1" dirty="0" err="1"/>
              <a:t>серцевих</a:t>
            </a:r>
            <a:r>
              <a:rPr lang="ru-RU" sz="2400" b="1" dirty="0"/>
              <a:t> </a:t>
            </a:r>
            <a:r>
              <a:rPr lang="ru-RU" sz="2400" b="1" dirty="0" err="1"/>
              <a:t>клапанів</a:t>
            </a:r>
            <a:r>
              <a:rPr lang="ru-RU" sz="2400" b="1" dirty="0"/>
              <a:t>, </a:t>
            </a:r>
            <a:r>
              <a:rPr lang="ru-RU" sz="2400" b="1" dirty="0" err="1"/>
              <a:t>розробив</a:t>
            </a:r>
            <a:r>
              <a:rPr lang="ru-RU" sz="2400" b="1" dirty="0"/>
              <a:t> </a:t>
            </a:r>
            <a:r>
              <a:rPr lang="ru-RU" sz="2400" b="1" dirty="0" err="1"/>
              <a:t>апарати</a:t>
            </a:r>
            <a:r>
              <a:rPr lang="ru-RU" sz="2400" b="1" dirty="0"/>
              <a:t> штучного </a:t>
            </a:r>
            <a:r>
              <a:rPr lang="ru-RU" sz="2400" b="1" dirty="0" err="1" smtClean="0"/>
              <a:t>кровообігу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14922" y="494528"/>
            <a:ext cx="9635575" cy="1245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Микола Амосов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2955" y="1966003"/>
            <a:ext cx="5781727" cy="37991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Музикант, вокаліст, лідер рок –гурту «Океан Ельзи», композитор, громадський діяч. Заслужений артист України, кандидат фізико – математичних наук. Святослав входить до першої сотні найвідоміших і найвпливовіших людей України. 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t="-1144" r="10414" b="1"/>
          <a:stretch/>
        </p:blipFill>
        <p:spPr>
          <a:xfrm>
            <a:off x="6398536" y="1966003"/>
            <a:ext cx="5318976" cy="414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314922" y="494528"/>
            <a:ext cx="9635575" cy="1245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Святослав Вакарчук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16967" y="1929159"/>
            <a:ext cx="6233530" cy="29550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Український боксер, чемпіон світу з боксу у важкій ваговій категорії.</a:t>
            </a:r>
            <a:r>
              <a:rPr lang="ru-RU" sz="3200" dirty="0"/>
              <a:t> </a:t>
            </a:r>
            <a:r>
              <a:rPr lang="ru-RU" sz="3200" b="1" dirty="0" err="1"/>
              <a:t>Єдиний</a:t>
            </a:r>
            <a:r>
              <a:rPr lang="ru-RU" sz="3200" b="1" dirty="0"/>
              <a:t> боксер, </a:t>
            </a:r>
            <a:r>
              <a:rPr lang="ru-RU" sz="3200" b="1" dirty="0" err="1"/>
              <a:t>якому</a:t>
            </a:r>
            <a:r>
              <a:rPr lang="ru-RU" sz="3200" b="1" dirty="0"/>
              <a:t> вручили пояс «</a:t>
            </a:r>
            <a:r>
              <a:rPr lang="ru-RU" sz="3200" b="1" dirty="0" err="1"/>
              <a:t>Вічного</a:t>
            </a:r>
            <a:r>
              <a:rPr lang="ru-RU" sz="3200" b="1" dirty="0"/>
              <a:t>» </a:t>
            </a:r>
            <a:r>
              <a:rPr lang="ru-RU" sz="3200" b="1" dirty="0" err="1"/>
              <a:t>чемпіона</a:t>
            </a:r>
            <a:r>
              <a:rPr lang="ru-RU" sz="3200" b="1" dirty="0"/>
              <a:t> </a:t>
            </a:r>
            <a:r>
              <a:rPr lang="ru-RU" sz="3200" b="1" dirty="0" err="1"/>
              <a:t>світу</a:t>
            </a:r>
            <a:r>
              <a:rPr lang="ru-RU" sz="3200" b="1" dirty="0"/>
              <a:t> у </a:t>
            </a:r>
            <a:r>
              <a:rPr lang="ru-RU" sz="3200" b="1" dirty="0" err="1"/>
              <a:t>важкій</a:t>
            </a:r>
            <a:r>
              <a:rPr lang="ru-RU" sz="3200" b="1" dirty="0"/>
              <a:t> </a:t>
            </a:r>
            <a:r>
              <a:rPr lang="ru-RU" sz="3200" b="1" dirty="0" err="1"/>
              <a:t>вазі</a:t>
            </a:r>
            <a:r>
              <a:rPr lang="ru-RU" sz="3200" b="1" dirty="0"/>
              <a:t>.</a:t>
            </a:r>
            <a:r>
              <a:rPr lang="ru-RU" sz="3200" dirty="0"/>
              <a:t> 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22" y="1929158"/>
            <a:ext cx="3008757" cy="430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314922" y="494528"/>
            <a:ext cx="9635575" cy="1245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Віталій Кличко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14921" y="2075306"/>
            <a:ext cx="4694013" cy="32103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Чотириразова олімпійська чемпіонка з плавання. Яна встановила світовий рекорд на 400 метрів та рекорд Європи на 200 метрів з комплексного плавання.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09" y="2075306"/>
            <a:ext cx="5307152" cy="353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314922" y="494528"/>
            <a:ext cx="9635575" cy="1245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Яна Клочкова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7518" y="642245"/>
            <a:ext cx="8732066" cy="7807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69446" y="1697322"/>
            <a:ext cx="6714465" cy="9789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Яких видатних українців сучасності ти знаєш?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6" b="8398"/>
          <a:stretch/>
        </p:blipFill>
        <p:spPr>
          <a:xfrm>
            <a:off x="8429823" y="1717288"/>
            <a:ext cx="2838812" cy="439220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225201" y="2828002"/>
            <a:ext cx="6658710" cy="26026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Нещодавно</a:t>
            </a:r>
            <a:r>
              <a:rPr lang="ru-RU" sz="2400" b="1" dirty="0"/>
              <a:t> в </a:t>
            </a:r>
            <a:r>
              <a:rPr lang="ru-RU" sz="2400" b="1" dirty="0" err="1"/>
              <a:t>нашій</a:t>
            </a:r>
            <a:r>
              <a:rPr lang="ru-RU" sz="2400" b="1" dirty="0"/>
              <a:t> </a:t>
            </a:r>
            <a:r>
              <a:rPr lang="ru-RU" sz="2400" b="1" dirty="0" err="1"/>
              <a:t>країні</a:t>
            </a:r>
            <a:r>
              <a:rPr lang="ru-RU" sz="2400" b="1" dirty="0"/>
              <a:t> проходило </a:t>
            </a:r>
            <a:r>
              <a:rPr lang="ru-RU" sz="2400" b="1" dirty="0" err="1"/>
              <a:t>опитування</a:t>
            </a:r>
            <a:r>
              <a:rPr lang="ru-RU" sz="2400" b="1" dirty="0"/>
              <a:t> людей за темою «Кого </a:t>
            </a:r>
            <a:r>
              <a:rPr lang="ru-RU" sz="2400" b="1" dirty="0" err="1"/>
              <a:t>ви</a:t>
            </a:r>
            <a:r>
              <a:rPr lang="ru-RU" sz="2400" b="1" dirty="0"/>
              <a:t> </a:t>
            </a:r>
            <a:r>
              <a:rPr lang="ru-RU" sz="2400" b="1" dirty="0" err="1"/>
              <a:t>вважаєте</a:t>
            </a:r>
            <a:r>
              <a:rPr lang="ru-RU" sz="2400" b="1" dirty="0"/>
              <a:t> </a:t>
            </a:r>
            <a:r>
              <a:rPr lang="ru-RU" sz="2400" b="1" dirty="0" err="1"/>
              <a:t>видатними</a:t>
            </a:r>
            <a:r>
              <a:rPr lang="ru-RU" sz="2400" b="1" dirty="0"/>
              <a:t> </a:t>
            </a:r>
            <a:r>
              <a:rPr lang="ru-RU" sz="2400" b="1" dirty="0" err="1"/>
              <a:t>українцями</a:t>
            </a:r>
            <a:r>
              <a:rPr lang="ru-RU" sz="2400" b="1" dirty="0"/>
              <a:t>?».</a:t>
            </a:r>
          </a:p>
          <a:p>
            <a:pPr algn="ctr"/>
            <a:r>
              <a:rPr lang="ru-RU" sz="2400" b="1" dirty="0"/>
              <a:t> </a:t>
            </a:r>
            <a:r>
              <a:rPr lang="ru-RU" sz="2400" b="1" dirty="0" err="1"/>
              <a:t>Якби</a:t>
            </a:r>
            <a:r>
              <a:rPr lang="ru-RU" sz="2400" b="1" dirty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взяв </a:t>
            </a:r>
            <a:r>
              <a:rPr lang="ru-RU" sz="2400" b="1" dirty="0"/>
              <a:t>участь у </a:t>
            </a:r>
            <a:r>
              <a:rPr lang="ru-RU" sz="2400" b="1" dirty="0" err="1"/>
              <a:t>цьому</a:t>
            </a:r>
            <a:r>
              <a:rPr lang="ru-RU" sz="2400" b="1" dirty="0"/>
              <a:t> </a:t>
            </a:r>
            <a:r>
              <a:rPr lang="ru-RU" sz="2400" b="1" dirty="0" err="1"/>
              <a:t>опитуванні</a:t>
            </a:r>
            <a:r>
              <a:rPr lang="ru-RU" sz="2400" b="1" dirty="0"/>
              <a:t>, кого б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видатних</a:t>
            </a:r>
            <a:r>
              <a:rPr lang="ru-RU" sz="2400" b="1" dirty="0"/>
              <a:t> </a:t>
            </a:r>
            <a:r>
              <a:rPr lang="ru-RU" sz="2400" b="1" dirty="0" err="1"/>
              <a:t>українців</a:t>
            </a:r>
            <a:r>
              <a:rPr lang="ru-RU" sz="2400" b="1" dirty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записав </a:t>
            </a:r>
            <a:r>
              <a:rPr lang="ru-RU" sz="2400" b="1" dirty="0"/>
              <a:t>до книги </a:t>
            </a:r>
            <a:r>
              <a:rPr lang="ru-RU" sz="2400" b="1" dirty="0" err="1"/>
              <a:t>імен</a:t>
            </a:r>
            <a:r>
              <a:rPr lang="ru-RU" sz="2400" b="1" dirty="0"/>
              <a:t> «100 </a:t>
            </a:r>
            <a:r>
              <a:rPr lang="ru-RU" sz="2400" b="1" dirty="0" err="1"/>
              <a:t>видатних</a:t>
            </a:r>
            <a:r>
              <a:rPr lang="ru-RU" sz="2400" b="1" dirty="0"/>
              <a:t> </a:t>
            </a:r>
            <a:r>
              <a:rPr lang="ru-RU" sz="2400" b="1" dirty="0" err="1"/>
              <a:t>українців</a:t>
            </a:r>
            <a:r>
              <a:rPr lang="ru-RU" sz="2400" b="1" dirty="0"/>
              <a:t>»? </a:t>
            </a:r>
            <a:r>
              <a:rPr lang="ru-RU" sz="2400" b="1" dirty="0" err="1"/>
              <a:t>Чому</a:t>
            </a:r>
            <a:r>
              <a:rPr lang="ru-RU" sz="2400" b="1" dirty="0"/>
              <a:t>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1271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0182" y="515828"/>
            <a:ext cx="8732066" cy="812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1593" y="1685440"/>
            <a:ext cx="6104684" cy="1188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нового про славетних українців ти дізнався?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47570" y="3075162"/>
            <a:ext cx="6104684" cy="92848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тебе найбільше вразило?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47570" y="4196725"/>
            <a:ext cx="6104684" cy="1613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 ти вважаєш, чому розповіді про цих людей уміщено в розділі «Славетні українці</a:t>
            </a:r>
            <a:r>
              <a:rPr lang="uk-UA" sz="2800" b="1" dirty="0" smtClean="0"/>
              <a:t>»?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54" y="1139766"/>
            <a:ext cx="4426080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2913" y="494530"/>
            <a:ext cx="8732066" cy="888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Досліди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47341" y="1696776"/>
            <a:ext cx="6574016" cy="1313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Хто із славетних людей народився в твоїй місцевості?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6921" y="3250696"/>
            <a:ext cx="6574016" cy="8312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Хто з них навчався у твоїй школі?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57551" y="4427520"/>
            <a:ext cx="6563806" cy="815234"/>
          </a:xfrm>
          <a:prstGeom prst="rect">
            <a:avLst/>
          </a:prstGeom>
          <a:solidFill>
            <a:srgbClr val="E1377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Завдяки чому ці люди стали відомими?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6" b="8398"/>
          <a:stretch/>
        </p:blipFill>
        <p:spPr>
          <a:xfrm>
            <a:off x="8162193" y="1624652"/>
            <a:ext cx="2838812" cy="439220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96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A5E68A-4E5F-4624-A3D1-717A52A3C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769">
            <a:off x="1648842" y="2008441"/>
            <a:ext cx="1830168" cy="191054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16444" y="415146"/>
            <a:ext cx="794409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35890" y="1966260"/>
            <a:ext cx="6392047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До роботи час настав.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Тож </a:t>
            </a:r>
            <a:r>
              <a:rPr lang="uk-UA" sz="3200" b="1" dirty="0">
                <a:solidFill>
                  <a:schemeClr val="bg1"/>
                </a:solidFill>
              </a:rPr>
              <a:t>і ми часу не гаймо,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А урок свій починаймо.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94834" y="1219486"/>
            <a:ext cx="6226017" cy="5270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Визнач свій настрій на початку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https://klike.net/uploads/posts/2019-02/1550818654_5.jpg">
            <a:extLst>
              <a:ext uri="{FF2B5EF4-FFF2-40B4-BE49-F238E27FC236}">
                <a16:creationId xmlns="" xmlns:a16="http://schemas.microsoft.com/office/drawing/2014/main" id="{EAC6DAC7-420B-48D0-820C-077F86B0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01" y="1891014"/>
            <a:ext cx="9293279" cy="464684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FB04FFEB-BC6F-4927-8E53-0C218728D15B}"/>
              </a:ext>
            </a:extLst>
          </p:cNvPr>
          <p:cNvSpPr/>
          <p:nvPr/>
        </p:nvSpPr>
        <p:spPr>
          <a:xfrm>
            <a:off x="1389294" y="3504805"/>
            <a:ext cx="150554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err="1">
                <a:solidFill>
                  <a:srgbClr val="002060"/>
                </a:solidFill>
              </a:rPr>
              <a:t>Сонячно</a:t>
            </a:r>
            <a:endParaRPr lang="uk-UA" sz="2800" dirty="0"/>
          </a:p>
        </p:txBody>
      </p:sp>
      <p:sp>
        <p:nvSpPr>
          <p:cNvPr id="15" name="Прямокутник 14">
            <a:extLst>
              <a:ext uri="{FF2B5EF4-FFF2-40B4-BE49-F238E27FC236}">
                <a16:creationId xmlns="" xmlns:a16="http://schemas.microsoft.com/office/drawing/2014/main" id="{9EB168C5-7F9C-41E9-82AF-B731CD82AED5}"/>
              </a:ext>
            </a:extLst>
          </p:cNvPr>
          <p:cNvSpPr/>
          <p:nvPr/>
        </p:nvSpPr>
        <p:spPr>
          <a:xfrm>
            <a:off x="4289182" y="3546749"/>
            <a:ext cx="155882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err="1">
                <a:solidFill>
                  <a:srgbClr val="002060"/>
                </a:solidFill>
              </a:rPr>
              <a:t>Хмарно</a:t>
            </a:r>
            <a:r>
              <a:rPr lang="uk-UA" sz="2800" b="1" dirty="0">
                <a:solidFill>
                  <a:srgbClr val="002060"/>
                </a:solidFill>
              </a:rPr>
              <a:t>  </a:t>
            </a:r>
            <a:endParaRPr lang="uk-UA" sz="280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9273F7EF-3756-4D77-9E63-6079339D10B8}"/>
              </a:ext>
            </a:extLst>
          </p:cNvPr>
          <p:cNvSpPr/>
          <p:nvPr/>
        </p:nvSpPr>
        <p:spPr>
          <a:xfrm>
            <a:off x="8469063" y="3504805"/>
            <a:ext cx="165244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Похмуро </a:t>
            </a:r>
            <a:endParaRPr lang="uk-UA" sz="2800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="" xmlns:a16="http://schemas.microsoft.com/office/drawing/2014/main" id="{9022339F-1807-4D4E-9FEA-24F76C929254}"/>
              </a:ext>
            </a:extLst>
          </p:cNvPr>
          <p:cNvSpPr/>
          <p:nvPr/>
        </p:nvSpPr>
        <p:spPr>
          <a:xfrm>
            <a:off x="2563927" y="4434136"/>
            <a:ext cx="150021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Дощить </a:t>
            </a:r>
            <a:endParaRPr lang="uk-UA" sz="2800" dirty="0"/>
          </a:p>
        </p:txBody>
      </p:sp>
      <p:sp>
        <p:nvSpPr>
          <p:cNvPr id="17" name="Прямокутник 16">
            <a:extLst>
              <a:ext uri="{FF2B5EF4-FFF2-40B4-BE49-F238E27FC236}">
                <a16:creationId xmlns="" xmlns:a16="http://schemas.microsoft.com/office/drawing/2014/main" id="{82A8E8EA-3A01-4708-A3AC-2BA0D3E68FE5}"/>
              </a:ext>
            </a:extLst>
          </p:cNvPr>
          <p:cNvSpPr/>
          <p:nvPr/>
        </p:nvSpPr>
        <p:spPr>
          <a:xfrm>
            <a:off x="5689208" y="4434136"/>
            <a:ext cx="200029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Сніжно 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="" xmlns:a16="http://schemas.microsoft.com/office/drawing/2014/main" id="{72D227CC-6DA9-4502-B1BF-A4F21499C5B7}"/>
              </a:ext>
            </a:extLst>
          </p:cNvPr>
          <p:cNvSpPr/>
          <p:nvPr/>
        </p:nvSpPr>
        <p:spPr>
          <a:xfrm>
            <a:off x="9295283" y="4434136"/>
            <a:ext cx="114300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Грізно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514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5" grpId="0" animBg="1"/>
      <p:bldP spid="13" grpId="0" animBg="1"/>
      <p:bldP spid="14" grpId="0" animBg="1"/>
      <p:bldP spid="17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099" y="1395152"/>
            <a:ext cx="10628624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цифри та з’єднай.  Чим ці видатні особистості прославили України?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5452945" y="2736733"/>
            <a:ext cx="3382595" cy="676023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Катерина Білокур</a:t>
            </a:r>
            <a:endParaRPr lang="ru-RU" sz="2800" b="1" dirty="0"/>
          </a:p>
        </p:txBody>
      </p:sp>
      <p:sp>
        <p:nvSpPr>
          <p:cNvPr id="7" name="Табличка 6"/>
          <p:cNvSpPr/>
          <p:nvPr/>
        </p:nvSpPr>
        <p:spPr>
          <a:xfrm>
            <a:off x="5452946" y="2094472"/>
            <a:ext cx="3382595" cy="553405"/>
          </a:xfrm>
          <a:prstGeom prst="plaque">
            <a:avLst/>
          </a:prstGeom>
          <a:solidFill>
            <a:srgbClr val="C31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Тарас Шевченко</a:t>
            </a:r>
            <a:endParaRPr lang="ru-RU" sz="2800" b="1" dirty="0"/>
          </a:p>
        </p:txBody>
      </p:sp>
      <p:sp>
        <p:nvSpPr>
          <p:cNvPr id="8" name="Табличка 7"/>
          <p:cNvSpPr/>
          <p:nvPr/>
        </p:nvSpPr>
        <p:spPr>
          <a:xfrm>
            <a:off x="5452946" y="3489723"/>
            <a:ext cx="3382595" cy="676023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Сергій Корольов</a:t>
            </a:r>
            <a:endParaRPr lang="ru-RU" sz="2800" b="1" dirty="0"/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8018" y="5769429"/>
            <a:ext cx="900117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02829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021980" y="2509024"/>
            <a:ext cx="2430965" cy="1585880"/>
          </a:xfrm>
          <a:prstGeom prst="straightConnector1">
            <a:avLst/>
          </a:prstGeom>
          <a:ln w="57150">
            <a:solidFill>
              <a:srgbClr val="C31D5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1"/>
          </p:cNvCxnSpPr>
          <p:nvPr/>
        </p:nvCxnSpPr>
        <p:spPr>
          <a:xfrm flipH="1" flipV="1">
            <a:off x="2776654" y="3074744"/>
            <a:ext cx="2676291" cy="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538546" y="3735659"/>
            <a:ext cx="914400" cy="46889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077092" y="2094472"/>
            <a:ext cx="557561" cy="5687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04790" y="2054584"/>
            <a:ext cx="557561" cy="5687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077092" y="2822224"/>
            <a:ext cx="557561" cy="5687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77092" y="3597034"/>
            <a:ext cx="557561" cy="5687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8072" r="9774" b="7786"/>
          <a:stretch/>
        </p:blipFill>
        <p:spPr>
          <a:xfrm>
            <a:off x="1853892" y="4165746"/>
            <a:ext cx="1676047" cy="242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3" y="2054584"/>
            <a:ext cx="1655958" cy="204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71" y="4289975"/>
            <a:ext cx="1637288" cy="218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Табличка 29"/>
          <p:cNvSpPr/>
          <p:nvPr/>
        </p:nvSpPr>
        <p:spPr>
          <a:xfrm>
            <a:off x="6206412" y="5029737"/>
            <a:ext cx="4555940" cy="568870"/>
          </a:xfrm>
          <a:prstGeom prst="plaqu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2 – художник, художниця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Табличка 30"/>
          <p:cNvSpPr/>
          <p:nvPr/>
        </p:nvSpPr>
        <p:spPr>
          <a:xfrm>
            <a:off x="6206410" y="4446629"/>
            <a:ext cx="3382595" cy="553405"/>
          </a:xfrm>
          <a:prstGeom prst="plaqu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1 - письменник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Табличка 31"/>
          <p:cNvSpPr/>
          <p:nvPr/>
        </p:nvSpPr>
        <p:spPr>
          <a:xfrm>
            <a:off x="6255831" y="5637691"/>
            <a:ext cx="5452949" cy="562387"/>
          </a:xfrm>
          <a:prstGeom prst="plaqu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3 – конструктор космічних ракет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159344" y="2063102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36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0274218" y="2001546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36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9146520" y="2783414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36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9146520" y="3558224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830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392034" y="407824"/>
            <a:ext cx="9214643" cy="8411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</a:rPr>
              <a:t>Рефлексія. Оціни свою роботу на </a:t>
            </a:r>
            <a:r>
              <a:rPr lang="uk-UA" sz="3600" b="1" dirty="0" err="1" smtClean="0">
                <a:solidFill>
                  <a:schemeClr val="bg1"/>
                </a:solidFill>
              </a:rPr>
              <a:t>уроці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klike.net/uploads/posts/2019-02/1550818654_5.jpg">
            <a:extLst>
              <a:ext uri="{FF2B5EF4-FFF2-40B4-BE49-F238E27FC236}">
                <a16:creationId xmlns="" xmlns:a16="http://schemas.microsoft.com/office/drawing/2014/main" id="{EAC6DAC7-420B-48D0-820C-077F86B0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1" y="1480909"/>
            <a:ext cx="10062186" cy="48418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FB04FFEB-BC6F-4927-8E53-0C218728D15B}"/>
              </a:ext>
            </a:extLst>
          </p:cNvPr>
          <p:cNvSpPr/>
          <p:nvPr/>
        </p:nvSpPr>
        <p:spPr>
          <a:xfrm>
            <a:off x="602166" y="1294927"/>
            <a:ext cx="3512633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Все було легко й просто</a:t>
            </a:r>
            <a:endParaRPr lang="uk-UA" sz="2400" dirty="0"/>
          </a:p>
        </p:txBody>
      </p:sp>
      <p:sp>
        <p:nvSpPr>
          <p:cNvPr id="15" name="Прямокутник 14">
            <a:extLst>
              <a:ext uri="{FF2B5EF4-FFF2-40B4-BE49-F238E27FC236}">
                <a16:creationId xmlns="" xmlns:a16="http://schemas.microsoft.com/office/drawing/2014/main" id="{9EB168C5-7F9C-41E9-82AF-B731CD82AED5}"/>
              </a:ext>
            </a:extLst>
          </p:cNvPr>
          <p:cNvSpPr/>
          <p:nvPr/>
        </p:nvSpPr>
        <p:spPr>
          <a:xfrm>
            <a:off x="4277539" y="1248057"/>
            <a:ext cx="316032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Всі завдання виконані  </a:t>
            </a:r>
            <a:endParaRPr lang="uk-UA" sz="240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9273F7EF-3756-4D77-9E63-6079339D10B8}"/>
              </a:ext>
            </a:extLst>
          </p:cNvPr>
          <p:cNvSpPr/>
          <p:nvPr/>
        </p:nvSpPr>
        <p:spPr>
          <a:xfrm>
            <a:off x="7604701" y="1280190"/>
            <a:ext cx="3356946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Не все вдалося зробити</a:t>
            </a:r>
            <a:endParaRPr lang="uk-UA" sz="2400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="" xmlns:a16="http://schemas.microsoft.com/office/drawing/2014/main" id="{9022339F-1807-4D4E-9FEA-24F76C929254}"/>
              </a:ext>
            </a:extLst>
          </p:cNvPr>
          <p:cNvSpPr/>
          <p:nvPr/>
        </p:nvSpPr>
        <p:spPr>
          <a:xfrm>
            <a:off x="1392034" y="4035161"/>
            <a:ext cx="2322703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Було складно</a:t>
            </a:r>
            <a:endParaRPr lang="uk-UA" sz="2400" dirty="0"/>
          </a:p>
        </p:txBody>
      </p:sp>
      <p:sp>
        <p:nvSpPr>
          <p:cNvPr id="17" name="Прямокутник 16">
            <a:extLst>
              <a:ext uri="{FF2B5EF4-FFF2-40B4-BE49-F238E27FC236}">
                <a16:creationId xmlns="" xmlns:a16="http://schemas.microsoft.com/office/drawing/2014/main" id="{82A8E8EA-3A01-4708-A3AC-2BA0D3E68FE5}"/>
              </a:ext>
            </a:extLst>
          </p:cNvPr>
          <p:cNvSpPr/>
          <p:nvPr/>
        </p:nvSpPr>
        <p:spPr>
          <a:xfrm>
            <a:off x="4660831" y="4052539"/>
            <a:ext cx="229740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Було нецікаво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="" xmlns:a16="http://schemas.microsoft.com/office/drawing/2014/main" id="{72D227CC-6DA9-4502-B1BF-A4F21499C5B7}"/>
              </a:ext>
            </a:extLst>
          </p:cNvPr>
          <p:cNvSpPr/>
          <p:nvPr/>
        </p:nvSpPr>
        <p:spPr>
          <a:xfrm>
            <a:off x="7986141" y="3722888"/>
            <a:ext cx="2620536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Мені не хотілось нічого робити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052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625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15283" y="1490025"/>
            <a:ext cx="5478232" cy="7848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Пригадай</a:t>
            </a:r>
            <a:r>
              <a:rPr lang="uk-UA" sz="2400" b="1" dirty="0" smtClean="0"/>
              <a:t>, чим </a:t>
            </a:r>
            <a:r>
              <a:rPr lang="uk-UA" sz="2400" b="1" dirty="0"/>
              <a:t>славиться Україна?</a:t>
            </a:r>
            <a:endParaRPr lang="ru-RU" sz="2400" b="1" dirty="0"/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73" y="1609676"/>
            <a:ext cx="3256237" cy="465176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15283" y="493526"/>
            <a:ext cx="8732066" cy="7888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15283" y="2453265"/>
            <a:ext cx="5478232" cy="36129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Нам з вами пощастило народитися і жити на чудовій, родючій землі у незалежній державі Україні. Наша Батьківщина подарувала світу багато видатних </a:t>
            </a:r>
            <a:r>
              <a:rPr lang="uk-UA" sz="2400" b="1" dirty="0" smtClean="0"/>
              <a:t>особистостей. З поміж них: мислителі, державні діячі, композитори, винахідники, художники й художниці, письменники й письменниці.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220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262777" y="494528"/>
            <a:ext cx="8732066" cy="7665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33136" y="1484132"/>
            <a:ext cx="6449332" cy="23184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Велич кожної країни в людях, які в ній живуть. І особливо в тих, хто зробив значний внесок в історії, культурі, науці, спорті. Їхні досягнення змінили наше життя на краще. 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" b="7793"/>
          <a:stretch/>
        </p:blipFill>
        <p:spPr>
          <a:xfrm>
            <a:off x="8256578" y="1484132"/>
            <a:ext cx="3028652" cy="4516723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199070" y="3946298"/>
            <a:ext cx="6117464" cy="9985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Пригадай. Яких </a:t>
            </a:r>
            <a:r>
              <a:rPr lang="uk-UA" sz="2800" b="1" dirty="0"/>
              <a:t>славетних українців ти знаєш?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99070" y="5070641"/>
            <a:ext cx="6117464" cy="900937"/>
          </a:xfrm>
          <a:prstGeom prst="roundRect">
            <a:avLst/>
          </a:prstGeom>
          <a:solidFill>
            <a:srgbClr val="E1377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Чим вони </a:t>
            </a:r>
            <a:r>
              <a:rPr lang="uk-UA" sz="2800" b="1"/>
              <a:t>прославили Україну?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442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8146" y="493525"/>
            <a:ext cx="9467125" cy="13687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</a:t>
            </a:r>
            <a:r>
              <a:rPr lang="uk-UA" sz="4000" b="1" dirty="0" smtClean="0">
                <a:solidFill>
                  <a:schemeClr val="bg1"/>
                </a:solidFill>
              </a:rPr>
              <a:t>осягнення </a:t>
            </a:r>
            <a:r>
              <a:rPr lang="uk-UA" sz="4000" b="1" dirty="0">
                <a:solidFill>
                  <a:schemeClr val="bg1"/>
                </a:solidFill>
              </a:rPr>
              <a:t>видатних українців.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Тарас </a:t>
            </a:r>
            <a:r>
              <a:rPr lang="uk-UA" sz="4000" b="1" dirty="0">
                <a:solidFill>
                  <a:schemeClr val="bg1"/>
                </a:solidFill>
              </a:rPr>
              <a:t>Шевченко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68" y="1948122"/>
            <a:ext cx="3611120" cy="464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50259" y="1948122"/>
            <a:ext cx="6347090" cy="1390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Національний</a:t>
            </a:r>
            <a:r>
              <a:rPr lang="ru-RU" sz="2400" b="1" dirty="0"/>
              <a:t> герой і символ </a:t>
            </a:r>
            <a:r>
              <a:rPr lang="ru-RU" sz="2400" b="1" dirty="0" err="1"/>
              <a:t>України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Діяч</a:t>
            </a:r>
            <a:r>
              <a:rPr lang="ru-RU" sz="2400" b="1" dirty="0" smtClean="0"/>
              <a:t> </a:t>
            </a:r>
            <a:r>
              <a:rPr lang="ru-RU" sz="2400" b="1" dirty="0" err="1"/>
              <a:t>українського</a:t>
            </a:r>
            <a:r>
              <a:rPr lang="ru-RU" sz="2400" b="1" dirty="0"/>
              <a:t> </a:t>
            </a:r>
            <a:r>
              <a:rPr lang="ru-RU" sz="2400" b="1" dirty="0" err="1"/>
              <a:t>національного</a:t>
            </a:r>
            <a:r>
              <a:rPr lang="ru-RU" sz="2400" b="1" dirty="0"/>
              <a:t> </a:t>
            </a:r>
            <a:r>
              <a:rPr lang="ru-RU" sz="2400" b="1" dirty="0" err="1" smtClean="0"/>
              <a:t>руху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Талановитий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український</a:t>
            </a:r>
            <a:r>
              <a:rPr lang="ru-RU" sz="2400" b="1" dirty="0" smtClean="0"/>
              <a:t> художник,</a:t>
            </a:r>
            <a:r>
              <a:rPr lang="ru-RU" sz="2400" b="1" dirty="0"/>
              <a:t> </a:t>
            </a:r>
            <a:r>
              <a:rPr lang="ru-RU" sz="2400" b="1" dirty="0" smtClean="0"/>
              <a:t>поет. 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3458072"/>
            <a:ext cx="4386520" cy="1727245"/>
          </a:xfrm>
          <a:prstGeom prst="rect">
            <a:avLst/>
          </a:prstGeom>
          <a:solidFill>
            <a:srgbClr val="A5002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Поезія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Шевченка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зокрема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збірка</a:t>
            </a:r>
            <a:r>
              <a:rPr lang="ru-RU" sz="2400" b="1" dirty="0" smtClean="0"/>
              <a:t> «</a:t>
            </a:r>
            <a:r>
              <a:rPr lang="ru-RU" sz="2400" b="1" dirty="0" err="1" smtClean="0"/>
              <a:t>Кобзар</a:t>
            </a:r>
            <a:r>
              <a:rPr lang="ru-RU" sz="2400" b="1" dirty="0" smtClean="0"/>
              <a:t>», </a:t>
            </a:r>
            <a:r>
              <a:rPr lang="ru-RU" sz="2400" b="1" dirty="0" err="1" smtClean="0"/>
              <a:t>зачаровує</a:t>
            </a:r>
            <a:r>
              <a:rPr lang="ru-RU" sz="2400" b="1" dirty="0" smtClean="0"/>
              <a:t>, будить </a:t>
            </a:r>
            <a:r>
              <a:rPr lang="ru-RU" sz="2400" b="1" dirty="0" err="1"/>
              <a:t>прагнення</a:t>
            </a:r>
            <a:r>
              <a:rPr lang="ru-RU" sz="2400" b="1" dirty="0"/>
              <a:t> до </a:t>
            </a:r>
            <a:r>
              <a:rPr lang="ru-RU" sz="2400" b="1" dirty="0" err="1"/>
              <a:t>волі</a:t>
            </a:r>
            <a:r>
              <a:rPr lang="ru-RU" sz="2400" b="1" dirty="0"/>
              <a:t>, </a:t>
            </a:r>
            <a:r>
              <a:rPr lang="ru-RU" sz="2400" b="1" dirty="0" err="1"/>
              <a:t>національну</a:t>
            </a:r>
            <a:r>
              <a:rPr lang="ru-RU" sz="2400" b="1" dirty="0"/>
              <a:t> </a:t>
            </a:r>
            <a:r>
              <a:rPr lang="ru-RU" sz="2400" b="1" dirty="0" err="1"/>
              <a:t>гідність</a:t>
            </a:r>
            <a:r>
              <a:rPr lang="ru-RU" sz="2400" b="1" dirty="0"/>
              <a:t> </a:t>
            </a:r>
            <a:r>
              <a:rPr lang="ru-RU" sz="2400" b="1" dirty="0" err="1"/>
              <a:t>українців</a:t>
            </a:r>
            <a:r>
              <a:rPr lang="ru-RU" sz="2400" dirty="0"/>
              <a:t>.</a:t>
            </a:r>
            <a:endParaRPr lang="ru-RU" sz="2400" b="1" dirty="0"/>
          </a:p>
        </p:txBody>
      </p:sp>
      <p:pic>
        <p:nvPicPr>
          <p:cNvPr id="1026" name="Picture 2" descr="Кобзар. Повна збірка - Класична українська проза - Проза - Художественная  литература - Электронные книг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01" y="3488772"/>
            <a:ext cx="2039075" cy="305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211550" y="5259439"/>
            <a:ext cx="403674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Хто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такий</a:t>
            </a:r>
            <a:r>
              <a:rPr lang="ru-RU" sz="2400" b="1" dirty="0" smtClean="0"/>
              <a:t> </a:t>
            </a:r>
            <a:r>
              <a:rPr lang="ru-RU" sz="2400" b="1" i="1" dirty="0" err="1" smtClean="0"/>
              <a:t>кобзар</a:t>
            </a:r>
            <a:r>
              <a:rPr lang="ru-RU" sz="2400" b="1" dirty="0" smtClean="0"/>
              <a:t>?</a:t>
            </a:r>
            <a:r>
              <a:rPr lang="ru-RU" sz="24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503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8146" y="493525"/>
            <a:ext cx="9467125" cy="9895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Тарас </a:t>
            </a:r>
            <a:r>
              <a:rPr lang="uk-UA" sz="4000" b="1" dirty="0">
                <a:solidFill>
                  <a:schemeClr val="bg1"/>
                </a:solidFill>
              </a:rPr>
              <a:t>Шевченко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6" y="1668964"/>
            <a:ext cx="5352585" cy="355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338146" y="1642608"/>
            <a:ext cx="3601844" cy="35386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Сонце</a:t>
            </a:r>
            <a:r>
              <a:rPr lang="ru-RU" sz="2400" b="1" dirty="0"/>
              <a:t> </a:t>
            </a:r>
            <a:r>
              <a:rPr lang="ru-RU" sz="2400" b="1" dirty="0" err="1"/>
              <a:t>гріє</a:t>
            </a:r>
            <a:r>
              <a:rPr lang="ru-RU" sz="2400" b="1" dirty="0"/>
              <a:t>, </a:t>
            </a:r>
            <a:r>
              <a:rPr lang="ru-RU" sz="2400" b="1" dirty="0" err="1"/>
              <a:t>вітер</a:t>
            </a:r>
            <a:r>
              <a:rPr lang="ru-RU" sz="2400" b="1" dirty="0"/>
              <a:t> </a:t>
            </a:r>
            <a:r>
              <a:rPr lang="ru-RU" sz="2400" b="1" dirty="0" err="1" smtClean="0"/>
              <a:t>віє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З </a:t>
            </a:r>
            <a:r>
              <a:rPr lang="ru-RU" sz="2400" b="1" dirty="0"/>
              <a:t>поля на долину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smtClean="0"/>
              <a:t>Над </a:t>
            </a:r>
            <a:r>
              <a:rPr lang="ru-RU" sz="2400" b="1" dirty="0"/>
              <a:t>водою </a:t>
            </a:r>
            <a:r>
              <a:rPr lang="ru-RU" sz="2400" b="1" dirty="0" err="1"/>
              <a:t>гне</a:t>
            </a:r>
            <a:r>
              <a:rPr lang="ru-RU" sz="2400" b="1" dirty="0"/>
              <a:t> з </a:t>
            </a:r>
            <a:r>
              <a:rPr lang="ru-RU" sz="2400" b="1" dirty="0" smtClean="0"/>
              <a:t>вербою</a:t>
            </a:r>
          </a:p>
          <a:p>
            <a:pPr algn="ctr"/>
            <a:r>
              <a:rPr lang="ru-RU" sz="2400" b="1" dirty="0" err="1" smtClean="0"/>
              <a:t>Червону</a:t>
            </a:r>
            <a:r>
              <a:rPr lang="ru-RU" sz="2400" b="1" dirty="0" smtClean="0"/>
              <a:t> </a:t>
            </a:r>
            <a:r>
              <a:rPr lang="ru-RU" sz="2400" b="1" dirty="0"/>
              <a:t>калину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err="1"/>
              <a:t>калині</a:t>
            </a:r>
            <a:r>
              <a:rPr lang="ru-RU" sz="2400" b="1" dirty="0"/>
              <a:t> </a:t>
            </a:r>
            <a:r>
              <a:rPr lang="ru-RU" sz="2400" b="1" dirty="0" err="1" smtClean="0"/>
              <a:t>одиноке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Гніздечко</a:t>
            </a:r>
            <a:r>
              <a:rPr lang="ru-RU" sz="2400" b="1" dirty="0" smtClean="0"/>
              <a:t> </a:t>
            </a:r>
            <a:r>
              <a:rPr lang="ru-RU" sz="2400" b="1" dirty="0" err="1"/>
              <a:t>гойдає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/>
              <a:t>А </a:t>
            </a:r>
            <a:r>
              <a:rPr lang="ru-RU" sz="2400" b="1" dirty="0"/>
              <a:t>де ж </a:t>
            </a:r>
            <a:r>
              <a:rPr lang="ru-RU" sz="2400" b="1" dirty="0" err="1"/>
              <a:t>дівся</a:t>
            </a:r>
            <a:r>
              <a:rPr lang="ru-RU" sz="2400" b="1" dirty="0"/>
              <a:t> соловейко</a:t>
            </a:r>
            <a:r>
              <a:rPr lang="ru-RU" sz="2400" b="1" dirty="0" smtClean="0"/>
              <a:t>?</a:t>
            </a:r>
          </a:p>
          <a:p>
            <a:pPr algn="ctr"/>
            <a:r>
              <a:rPr lang="ru-RU" sz="2400" b="1" dirty="0" smtClean="0"/>
              <a:t>Не </a:t>
            </a:r>
            <a:r>
              <a:rPr lang="ru-RU" sz="2400" b="1" dirty="0"/>
              <a:t>питай, не </a:t>
            </a:r>
            <a:r>
              <a:rPr lang="ru-RU" sz="2400" b="1" dirty="0" err="1" smtClean="0"/>
              <a:t>знає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8146" y="1642608"/>
            <a:ext cx="3958681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Кобзар</a:t>
            </a:r>
            <a:r>
              <a:rPr lang="ru-RU" sz="2400" b="1" dirty="0"/>
              <a:t> —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український</a:t>
            </a:r>
            <a:r>
              <a:rPr lang="ru-RU" sz="2400" b="1" dirty="0"/>
              <a:t> </a:t>
            </a:r>
            <a:r>
              <a:rPr lang="ru-RU" sz="2400" b="1" dirty="0" err="1"/>
              <a:t>народний</a:t>
            </a:r>
            <a:r>
              <a:rPr lang="ru-RU" sz="2400" b="1" dirty="0"/>
              <a:t> </a:t>
            </a:r>
            <a:r>
              <a:rPr lang="ru-RU" sz="2400" b="1" dirty="0" err="1"/>
              <a:t>співець</a:t>
            </a:r>
            <a:r>
              <a:rPr lang="ru-RU" sz="2400" b="1" dirty="0"/>
              <a:t> і </a:t>
            </a:r>
            <a:r>
              <a:rPr lang="ru-RU" sz="2400" b="1" dirty="0" err="1"/>
              <a:t>музикант</a:t>
            </a:r>
            <a:r>
              <a:rPr lang="ru-RU" sz="2400" b="1" dirty="0"/>
              <a:t>. </a:t>
            </a:r>
            <a:r>
              <a:rPr lang="ru-RU" sz="2400" b="1" dirty="0" err="1"/>
              <a:t>Кобзарі</a:t>
            </a:r>
            <a:r>
              <a:rPr lang="ru-RU" sz="2400" b="1" dirty="0"/>
              <a:t> </a:t>
            </a:r>
            <a:r>
              <a:rPr lang="ru-RU" sz="2400" b="1" dirty="0" err="1"/>
              <a:t>були</a:t>
            </a:r>
            <a:r>
              <a:rPr lang="ru-RU" sz="2400" b="1" dirty="0"/>
              <a:t> </a:t>
            </a:r>
            <a:r>
              <a:rPr lang="ru-RU" sz="2400" b="1" dirty="0" err="1"/>
              <a:t>творцями</a:t>
            </a:r>
            <a:r>
              <a:rPr lang="ru-RU" sz="2400" b="1" dirty="0"/>
              <a:t>, хранителями і </a:t>
            </a:r>
            <a:r>
              <a:rPr lang="ru-RU" sz="2400" b="1" dirty="0" err="1"/>
              <a:t>передавачами</a:t>
            </a:r>
            <a:r>
              <a:rPr lang="ru-RU" sz="2400" b="1" dirty="0"/>
              <a:t> </a:t>
            </a:r>
            <a:r>
              <a:rPr lang="ru-RU" sz="2400" b="1" dirty="0" err="1" smtClean="0"/>
              <a:t>історичних</a:t>
            </a:r>
            <a:r>
              <a:rPr lang="ru-RU" sz="2400" b="1" dirty="0" smtClean="0"/>
              <a:t> </a:t>
            </a:r>
            <a:r>
              <a:rPr lang="ru-RU" sz="2400" b="1" dirty="0" err="1"/>
              <a:t>пісень</a:t>
            </a:r>
            <a:r>
              <a:rPr lang="ru-RU" sz="2400" b="1" dirty="0"/>
              <a:t>, дум. Ними часто ставали </a:t>
            </a:r>
            <a:r>
              <a:rPr lang="ru-RU" sz="2400" b="1" dirty="0" err="1"/>
              <a:t>покалічені</a:t>
            </a:r>
            <a:r>
              <a:rPr lang="ru-RU" sz="2400" b="1" dirty="0"/>
              <a:t> в боях </a:t>
            </a:r>
            <a:r>
              <a:rPr lang="ru-RU" sz="2400" b="1" dirty="0" err="1"/>
              <a:t>козаки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мали</a:t>
            </a:r>
            <a:r>
              <a:rPr lang="ru-RU" sz="2400" b="1" dirty="0"/>
              <a:t> </a:t>
            </a:r>
            <a:r>
              <a:rPr lang="ru-RU" sz="2400" b="1" dirty="0" err="1"/>
              <a:t>музичний</a:t>
            </a:r>
            <a:r>
              <a:rPr lang="ru-RU" sz="2400" b="1" dirty="0"/>
              <a:t> </a:t>
            </a:r>
            <a:r>
              <a:rPr lang="ru-RU" sz="2400" b="1" dirty="0" err="1"/>
              <a:t>хист</a:t>
            </a:r>
            <a:r>
              <a:rPr lang="ru-RU" sz="2400" b="1" dirty="0"/>
              <a:t>,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ті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вже</a:t>
            </a:r>
            <a:r>
              <a:rPr lang="ru-RU" sz="2400" b="1" dirty="0"/>
              <a:t> за </a:t>
            </a:r>
            <a:r>
              <a:rPr lang="ru-RU" sz="2400" b="1" dirty="0" err="1"/>
              <a:t>віком</a:t>
            </a:r>
            <a:r>
              <a:rPr lang="ru-RU" sz="2400" b="1" dirty="0"/>
              <a:t> не могли </a:t>
            </a:r>
            <a:r>
              <a:rPr lang="ru-RU" sz="2400" b="1" dirty="0" err="1"/>
              <a:t>воювати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Іноді</a:t>
            </a:r>
            <a:r>
              <a:rPr lang="ru-RU" sz="2400" b="1" dirty="0" smtClean="0"/>
              <a:t> вони </a:t>
            </a:r>
            <a:r>
              <a:rPr lang="ru-RU" sz="2400" b="1" dirty="0" err="1" smtClean="0"/>
              <a:t>були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сліпі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038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110" y="494529"/>
            <a:ext cx="9470422" cy="11000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картини </a:t>
            </a:r>
            <a:r>
              <a:rPr lang="uk-UA" sz="3600" b="1" dirty="0" smtClean="0">
                <a:solidFill>
                  <a:schemeClr val="bg1"/>
                </a:solidFill>
              </a:rPr>
              <a:t>видатної української художниці Катерини </a:t>
            </a:r>
            <a:r>
              <a:rPr lang="uk-UA" sz="3600" b="1" dirty="0">
                <a:solidFill>
                  <a:schemeClr val="bg1"/>
                </a:solidFill>
              </a:rPr>
              <a:t>Білокур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3266" r="32" b="4200"/>
          <a:stretch/>
        </p:blipFill>
        <p:spPr>
          <a:xfrm>
            <a:off x="1193521" y="1677337"/>
            <a:ext cx="9753600" cy="4680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34216" y="5910146"/>
            <a:ext cx="5843238" cy="62381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Спробуй придумати назви до цих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картин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6324" y="494529"/>
            <a:ext cx="8732066" cy="7990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Катерина Білокур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03772" y="1716481"/>
            <a:ext cx="5473192" cy="24273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Українська художниця. Майстриня декоративного живопису. </a:t>
            </a:r>
            <a:r>
              <a:rPr lang="ru-RU" sz="2800" b="1" dirty="0"/>
              <a:t>Входить до </a:t>
            </a:r>
            <a:r>
              <a:rPr lang="ru-RU" sz="2800" b="1" dirty="0" err="1"/>
              <a:t>переліку</a:t>
            </a:r>
            <a:r>
              <a:rPr lang="ru-RU" sz="2800" b="1" dirty="0"/>
              <a:t> </a:t>
            </a:r>
            <a:r>
              <a:rPr lang="ru-RU" sz="2800" b="1" dirty="0" err="1"/>
              <a:t>найвідоміших</a:t>
            </a:r>
            <a:r>
              <a:rPr lang="ru-RU" sz="2800" b="1" dirty="0"/>
              <a:t> </a:t>
            </a:r>
            <a:r>
              <a:rPr lang="ru-RU" sz="2800" b="1" dirty="0" err="1"/>
              <a:t>жінок</a:t>
            </a:r>
            <a:r>
              <a:rPr lang="ru-RU" sz="2800" b="1" dirty="0"/>
              <a:t> </a:t>
            </a:r>
            <a:r>
              <a:rPr lang="ru-RU" sz="2800" b="1" dirty="0" err="1"/>
              <a:t>давньої</a:t>
            </a:r>
            <a:r>
              <a:rPr lang="ru-RU" sz="2800" b="1" dirty="0"/>
              <a:t> та </a:t>
            </a:r>
            <a:r>
              <a:rPr lang="ru-RU" sz="2800" b="1" dirty="0" err="1"/>
              <a:t>сучасної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ru-RU" sz="2800" b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24" y="1547968"/>
            <a:ext cx="3533372" cy="471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1399450" y="4467230"/>
            <a:ext cx="5281835" cy="1420613"/>
          </a:xfrm>
          <a:prstGeom prst="roundRect">
            <a:avLst/>
          </a:prstGeom>
          <a:solidFill>
            <a:srgbClr val="E1377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Яке враження на тебе справили картини художниці?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061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689</Words>
  <Application>Microsoft Office PowerPoint</Application>
  <PresentationFormat>Произвольный</PresentationFormat>
  <Paragraphs>113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82</cp:revision>
  <dcterms:created xsi:type="dcterms:W3CDTF">2018-01-05T16:38:53Z</dcterms:created>
  <dcterms:modified xsi:type="dcterms:W3CDTF">2024-01-21T11:35:24Z</dcterms:modified>
</cp:coreProperties>
</file>