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8" r:id="rId2"/>
    <p:sldId id="319" r:id="rId3"/>
    <p:sldId id="315" r:id="rId4"/>
    <p:sldId id="303" r:id="rId5"/>
    <p:sldId id="304" r:id="rId6"/>
    <p:sldId id="270" r:id="rId7"/>
    <p:sldId id="318" r:id="rId8"/>
    <p:sldId id="284" r:id="rId9"/>
    <p:sldId id="287" r:id="rId10"/>
    <p:sldId id="285" r:id="rId11"/>
    <p:sldId id="277" r:id="rId12"/>
    <p:sldId id="309" r:id="rId13"/>
    <p:sldId id="288" r:id="rId14"/>
    <p:sldId id="308" r:id="rId15"/>
    <p:sldId id="306" r:id="rId16"/>
    <p:sldId id="289" r:id="rId17"/>
    <p:sldId id="312" r:id="rId18"/>
    <p:sldId id="316" r:id="rId19"/>
    <p:sldId id="314" r:id="rId2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31D58"/>
    <a:srgbClr val="2F3242"/>
    <a:srgbClr val="722651"/>
    <a:srgbClr val="DED231"/>
    <a:srgbClr val="295FFF"/>
    <a:srgbClr val="27C268"/>
    <a:srgbClr val="FF3131"/>
    <a:srgbClr val="1694E9"/>
    <a:srgbClr val="FFFF00"/>
    <a:srgbClr val="FFB4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322" autoAdjust="0"/>
    <p:restoredTop sz="94660"/>
  </p:normalViewPr>
  <p:slideViewPr>
    <p:cSldViewPr snapToGrid="0">
      <p:cViewPr>
        <p:scale>
          <a:sx n="87" d="100"/>
          <a:sy n="87" d="100"/>
        </p:scale>
        <p:origin x="-510" y="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2BE04B-0FEE-474E-98E3-E5C059B0E3D6}" type="datetimeFigureOut">
              <a:rPr lang="ru-RU" smtClean="0"/>
              <a:t>29.01.2024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08AAFC-F45B-4763-9C1F-8029DFCE03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9451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26D62-0A69-489C-AD8A-DBBB454FE69F}" type="datetime1">
              <a:rPr lang="uk-UA" smtClean="0"/>
              <a:t>29.01.2024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52424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41F5A-B942-463D-BFFB-A6C0BF2A95D9}" type="datetime1">
              <a:rPr lang="uk-UA" smtClean="0"/>
              <a:t>29.01.2024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64211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F5CA3-AACC-4614-BF69-00E689DA5E5C}" type="datetime1">
              <a:rPr lang="uk-UA" smtClean="0"/>
              <a:t>29.01.2024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87561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57AFC-C01B-4F35-8E90-7CDC7BDC9F41}" type="datetime1">
              <a:rPr lang="uk-UA" smtClean="0"/>
              <a:t>29.01.2024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94456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57DF8-A1C4-4191-9BCE-6255C9741248}" type="datetime1">
              <a:rPr lang="uk-UA" smtClean="0"/>
              <a:t>29.01.2024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06469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B527B-8C9A-436C-98CD-9931061FA41E}" type="datetime1">
              <a:rPr lang="uk-UA" smtClean="0"/>
              <a:t>29.01.2024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30662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2E25-D864-431C-9803-DC1DF816B3B2}" type="datetime1">
              <a:rPr lang="uk-UA" smtClean="0"/>
              <a:t>29.01.2024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99230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1627C-B8CA-44C8-AA80-F38F7E2DC942}" type="datetime1">
              <a:rPr lang="uk-UA" smtClean="0"/>
              <a:t>29.01.2024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10585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8820F-613B-4084-A210-F6071CA8AA12}" type="datetime1">
              <a:rPr lang="uk-UA" smtClean="0"/>
              <a:t>29.01.2024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94996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3D5AF-C886-45A1-B5DC-5A526CB61C15}" type="datetime1">
              <a:rPr lang="uk-UA" smtClean="0"/>
              <a:t>29.01.2024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21218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D2A21-8E22-4A57-9D96-C14531AB525D}" type="datetime1">
              <a:rPr lang="uk-UA" smtClean="0"/>
              <a:t>29.01.2024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16528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FBF2D6-4F70-474E-8189-F1C29A9FD449}" type="datetime1">
              <a:rPr lang="uk-UA" smtClean="0"/>
              <a:t>29.01.2024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610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image" Target="../media/image3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4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microsoft.com/office/2007/relationships/hdphoto" Target="../media/hdphoto4.wdp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420553" y="4176788"/>
            <a:ext cx="9309300" cy="194095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5400" b="1" dirty="0">
                <a:solidFill>
                  <a:schemeClr val="bg1"/>
                </a:solidFill>
              </a:rPr>
              <a:t>Де мій рідний край? </a:t>
            </a:r>
            <a:endParaRPr lang="uk-UA" sz="5400" b="1" dirty="0" smtClean="0">
              <a:solidFill>
                <a:schemeClr val="bg1"/>
              </a:solidFill>
            </a:endParaRPr>
          </a:p>
          <a:p>
            <a:pPr algn="ctr"/>
            <a:r>
              <a:rPr lang="uk-UA" sz="5400" b="1" dirty="0" smtClean="0">
                <a:solidFill>
                  <a:schemeClr val="bg1"/>
                </a:solidFill>
              </a:rPr>
              <a:t>Звідки </a:t>
            </a:r>
            <a:r>
              <a:rPr lang="uk-UA" sz="5400" b="1" dirty="0">
                <a:solidFill>
                  <a:schemeClr val="bg1"/>
                </a:solidFill>
              </a:rPr>
              <a:t>я родом? </a:t>
            </a:r>
            <a:endParaRPr lang="ru-RU" sz="5400" b="1" dirty="0">
              <a:solidFill>
                <a:schemeClr val="bg1"/>
              </a:solidFill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67CDC796-E5D2-441E-8E13-35710E2237B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51" b="20422"/>
          <a:stretch/>
        </p:blipFill>
        <p:spPr>
          <a:xfrm>
            <a:off x="1420553" y="1115855"/>
            <a:ext cx="4170557" cy="2385071"/>
          </a:xfrm>
          <a:prstGeom prst="roundRect">
            <a:avLst/>
          </a:prstGeom>
          <a:ln w="38100" cap="sq">
            <a:solidFill>
              <a:schemeClr val="accent6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7066649" y="1113338"/>
            <a:ext cx="3582765" cy="200906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</a:rPr>
              <a:t>Я </a:t>
            </a:r>
            <a:r>
              <a:rPr lang="ru-RU" sz="2800" b="1" dirty="0" err="1">
                <a:solidFill>
                  <a:schemeClr val="bg1"/>
                </a:solidFill>
              </a:rPr>
              <a:t>досліджую</a:t>
            </a:r>
            <a:r>
              <a:rPr lang="ru-RU" sz="2800" b="1" dirty="0">
                <a:solidFill>
                  <a:schemeClr val="bg1"/>
                </a:solidFill>
              </a:rPr>
              <a:t> </a:t>
            </a:r>
            <a:r>
              <a:rPr lang="ru-RU" sz="2800" b="1" dirty="0" err="1" smtClean="0">
                <a:solidFill>
                  <a:schemeClr val="bg1"/>
                </a:solidFill>
              </a:rPr>
              <a:t>світ</a:t>
            </a:r>
            <a:endParaRPr lang="en-US" sz="2800" b="1" dirty="0" smtClean="0">
              <a:solidFill>
                <a:schemeClr val="bg1"/>
              </a:solidFill>
            </a:endParaRPr>
          </a:p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1 </a:t>
            </a:r>
            <a:r>
              <a:rPr lang="uk-UA" sz="2800" b="1" dirty="0" smtClean="0">
                <a:solidFill>
                  <a:schemeClr val="bg1"/>
                </a:solidFill>
              </a:rPr>
              <a:t>клас</a:t>
            </a:r>
          </a:p>
          <a:p>
            <a:pPr algn="ctr"/>
            <a:r>
              <a:rPr lang="ru-RU" sz="2800" b="1" cap="all" dirty="0" err="1" smtClean="0"/>
              <a:t>людина</a:t>
            </a:r>
            <a:r>
              <a:rPr lang="ru-RU" sz="2800" b="1" cap="all" dirty="0" smtClean="0"/>
              <a:t> </a:t>
            </a:r>
            <a:r>
              <a:rPr lang="en-US" sz="2800" b="1" cap="all" dirty="0" smtClean="0"/>
              <a:t> </a:t>
            </a:r>
            <a:r>
              <a:rPr lang="uk-UA" sz="2800" b="1" cap="all" dirty="0" smtClean="0"/>
              <a:t>і світ</a:t>
            </a:r>
            <a:endParaRPr lang="uk-UA" sz="2800" b="1" dirty="0" smtClean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Урок 55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57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59365" y="493526"/>
            <a:ext cx="9967863" cy="87232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Розглянь марку і герб Запорізької області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758927" y="5778389"/>
            <a:ext cx="5212549" cy="534693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/>
              <a:t>Розкажи, що на них зображено.</a:t>
            </a:r>
            <a:endParaRPr lang="ru-RU" sz="2400" b="1" dirty="0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6346748" y="5778389"/>
            <a:ext cx="5290079" cy="567322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/>
              <a:t>Поміркуй, чим славиться ця область?</a:t>
            </a:r>
            <a:endParaRPr lang="ru-RU" sz="2400" b="1" dirty="0"/>
          </a:p>
        </p:txBody>
      </p:sp>
      <p:pic>
        <p:nvPicPr>
          <p:cNvPr id="2050" name="Picture 2" descr="https://upload.wikimedia.org/wikipedia/commons/thumb/e/e9/Coat_of_arms_of_Zaporizhia_Oblast.svg/800px-Coat_of_arms_of_Zaporizhia_Oblast.sv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1527217"/>
            <a:ext cx="3917533" cy="4353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Ассоциация филателистов Украины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928" y="1582737"/>
            <a:ext cx="5716298" cy="4034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3027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609500" y="506645"/>
            <a:ext cx="9090562" cy="65930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Фізкультхвилинка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2" name="Фізкультхвилинка №2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09500" y="1165946"/>
            <a:ext cx="9090562" cy="5113442"/>
          </a:xfrm>
          <a:prstGeom prst="rect">
            <a:avLst/>
          </a:prstGeom>
          <a:ln w="38100" cap="sq">
            <a:solidFill>
              <a:srgbClr val="2F324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02760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28302"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967398" y="387275"/>
            <a:ext cx="9930098" cy="107141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err="1" smtClean="0"/>
              <a:t>Відшукай</a:t>
            </a:r>
            <a:r>
              <a:rPr lang="ru-RU" sz="2800" b="1" dirty="0" smtClean="0"/>
              <a:t> </a:t>
            </a:r>
            <a:r>
              <a:rPr lang="ru-RU" sz="2800" b="1" dirty="0"/>
              <a:t>на </a:t>
            </a:r>
            <a:r>
              <a:rPr lang="ru-RU" sz="2800" b="1" dirty="0" err="1"/>
              <a:t>карті</a:t>
            </a:r>
            <a:r>
              <a:rPr lang="ru-RU" sz="2800" b="1" dirty="0"/>
              <a:t> </a:t>
            </a:r>
            <a:r>
              <a:rPr lang="ru-RU" sz="2800" b="1" dirty="0" smtClean="0"/>
              <a:t> </a:t>
            </a:r>
            <a:r>
              <a:rPr lang="ru-RU" sz="2800" b="1" dirty="0" err="1"/>
              <a:t>свій</a:t>
            </a:r>
            <a:r>
              <a:rPr lang="ru-RU" sz="2800" b="1" dirty="0"/>
              <a:t> </a:t>
            </a:r>
            <a:r>
              <a:rPr lang="ru-RU" sz="2800" b="1" dirty="0" err="1"/>
              <a:t>рідний</a:t>
            </a:r>
            <a:r>
              <a:rPr lang="ru-RU" sz="2800" b="1" dirty="0"/>
              <a:t> край — область, у </a:t>
            </a:r>
            <a:r>
              <a:rPr lang="ru-RU" sz="2800" b="1" dirty="0" err="1"/>
              <a:t>якій</a:t>
            </a:r>
            <a:r>
              <a:rPr lang="ru-RU" sz="2800" b="1" dirty="0"/>
              <a:t> </a:t>
            </a:r>
            <a:r>
              <a:rPr lang="ru-RU" sz="2800" b="1" dirty="0" err="1"/>
              <a:t>т</a:t>
            </a:r>
            <a:r>
              <a:rPr lang="ru-RU" sz="2800" b="1" dirty="0" err="1" smtClean="0"/>
              <a:t>и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мешкаєш</a:t>
            </a:r>
            <a:r>
              <a:rPr lang="ru-RU" sz="2800" b="1" dirty="0" smtClean="0"/>
              <a:t>. </a:t>
            </a:r>
            <a:r>
              <a:rPr lang="ru-RU" sz="2800" b="1" dirty="0" err="1" smtClean="0"/>
              <a:t>Назви</a:t>
            </a:r>
            <a:r>
              <a:rPr lang="ru-RU" sz="2800" b="1" dirty="0" smtClean="0"/>
              <a:t> </a:t>
            </a:r>
            <a:r>
              <a:rPr lang="ru-RU" sz="2800" b="1" dirty="0" err="1"/>
              <a:t>місто</a:t>
            </a:r>
            <a:r>
              <a:rPr lang="ru-RU" sz="2800" b="1" dirty="0"/>
              <a:t>, яке є </a:t>
            </a:r>
            <a:r>
              <a:rPr lang="ru-RU" sz="2800" b="1" dirty="0" err="1"/>
              <a:t>обласним</a:t>
            </a:r>
            <a:r>
              <a:rPr lang="ru-RU" sz="2800" b="1" dirty="0"/>
              <a:t> </a:t>
            </a:r>
            <a:r>
              <a:rPr lang="ru-RU" sz="2800" b="1" dirty="0" smtClean="0"/>
              <a:t>центром</a:t>
            </a:r>
            <a:endParaRPr lang="uk-UA" sz="2800" b="1" dirty="0">
              <a:solidFill>
                <a:schemeClr val="bg1"/>
              </a:solidFill>
            </a:endParaRPr>
          </a:p>
        </p:txBody>
      </p:sp>
      <p:pic>
        <p:nvPicPr>
          <p:cNvPr id="7170" name="Picture 2" descr="Ð ÐµÐ·ÑÐ»ÑÑÐ°Ñ Ð¿Ð¾ÑÑÐºÑ Ð·Ð¾Ð±ÑÐ°Ð¶ÐµÐ½Ñ Ð·Ð° Ð·Ð°Ð¿Ð¸ÑÐ¾Ð¼ &quot;ÐºÐ°ÑÑÐ° ÑÐºÑÐ°ÑÐ½Ð¸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4405" y="1560850"/>
            <a:ext cx="8270710" cy="4962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9245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Более 109 700 работ на тему «киев»: стоковые фото, картинки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513" y="3431221"/>
            <a:ext cx="3349409" cy="22329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5" name="Прямоугольник 4"/>
          <p:cNvSpPr/>
          <p:nvPr/>
        </p:nvSpPr>
        <p:spPr>
          <a:xfrm>
            <a:off x="1505024" y="570729"/>
            <a:ext cx="8732066" cy="80999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Запам’ятай 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89514" y="2443161"/>
            <a:ext cx="4111086" cy="83343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/>
              <a:t>у Київській області, то твій рідний край Київщина.</a:t>
            </a:r>
            <a:endParaRPr lang="ru-RU" sz="2400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4964296" y="2477776"/>
            <a:ext cx="3223296" cy="813169"/>
          </a:xfrm>
          <a:prstGeom prst="rect">
            <a:avLst/>
          </a:prstGeom>
          <a:solidFill>
            <a:srgbClr val="C31D58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/>
              <a:t>у Львівській області – Львівщина.</a:t>
            </a:r>
            <a:endParaRPr lang="ru-RU" sz="2400" b="1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86955">
            <a:off x="4921019" y="3426469"/>
            <a:ext cx="3282179" cy="18755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3457">
            <a:off x="8703518" y="3399673"/>
            <a:ext cx="3039166" cy="20587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Прямоугольник 9"/>
          <p:cNvSpPr/>
          <p:nvPr/>
        </p:nvSpPr>
        <p:spPr>
          <a:xfrm>
            <a:off x="8347015" y="2450653"/>
            <a:ext cx="3479712" cy="86741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/>
              <a:t>у Харківській області – Харківщина.</a:t>
            </a:r>
            <a:endParaRPr lang="ru-RU" sz="2400" b="1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990242" y="1380719"/>
            <a:ext cx="9547575" cy="97654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/>
              <a:t>Визначити назву рідного краю легко,  якщо ти знаєш, як називається твоя область. </a:t>
            </a:r>
            <a:r>
              <a:rPr lang="uk-UA" sz="2400" b="1" dirty="0"/>
              <a:t>Наприклад, </a:t>
            </a:r>
            <a:r>
              <a:rPr lang="uk-UA" sz="2400" b="1" dirty="0" smtClean="0"/>
              <a:t>якщо </a:t>
            </a:r>
            <a:r>
              <a:rPr lang="uk-UA" sz="2400" b="1" dirty="0"/>
              <a:t>ти </a:t>
            </a:r>
            <a:r>
              <a:rPr lang="uk-UA" sz="2400" b="1" dirty="0" smtClean="0"/>
              <a:t>живеш …</a:t>
            </a:r>
            <a:endParaRPr lang="ru-RU" sz="2400" b="1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2875687" y="5434160"/>
            <a:ext cx="3479712" cy="992948"/>
          </a:xfrm>
          <a:prstGeom prst="rect">
            <a:avLst/>
          </a:prstGeom>
          <a:solidFill>
            <a:schemeClr val="accent2">
              <a:lumMod val="50000"/>
            </a:schemeClr>
          </a:solidFill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/>
              <a:t>у Запорізькій області – Запоріжжя.</a:t>
            </a:r>
            <a:endParaRPr lang="ru-RU" sz="2400" b="1" dirty="0"/>
          </a:p>
        </p:txBody>
      </p:sp>
      <p:pic>
        <p:nvPicPr>
          <p:cNvPr id="4098" name="Picture 2" descr="Перейменувати Запоріжжя: некомпетентність чи саботаж ..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2099" y="4614274"/>
            <a:ext cx="2975562" cy="19824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09282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Ð ÐµÐ·ÑÐ»ÑÑÐ°Ñ Ð¿Ð¾ÑÑÐºÑ Ð·Ð¾Ð±ÑÐ°Ð¶ÐµÐ½Ñ Ð·Ð° Ð·Ð°Ð¿Ð¸ÑÐ¾Ð¼ &quot;ÐºÐ»Ð¸Ð¿Ð°ÑÑ Ð³Ð¾ÑÐ¾Ð´ ÑÐ»Ð¸ÑÐ°&quot;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896"/>
          <a:stretch/>
        </p:blipFill>
        <p:spPr bwMode="auto">
          <a:xfrm>
            <a:off x="6531429" y="3345288"/>
            <a:ext cx="4905919" cy="24320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5" name="Прямоугольник 4"/>
          <p:cNvSpPr/>
          <p:nvPr/>
        </p:nvSpPr>
        <p:spPr>
          <a:xfrm>
            <a:off x="1505025" y="494530"/>
            <a:ext cx="9065004" cy="123440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/>
              <a:t>Поясни, </a:t>
            </a:r>
            <a:r>
              <a:rPr lang="ru-RU" sz="3600" b="1" dirty="0"/>
              <a:t>як </a:t>
            </a:r>
            <a:r>
              <a:rPr lang="ru-RU" sz="3600" b="1" dirty="0" err="1"/>
              <a:t>т</a:t>
            </a:r>
            <a:r>
              <a:rPr lang="ru-RU" sz="3600" b="1" dirty="0" err="1" smtClean="0"/>
              <a:t>и</a:t>
            </a:r>
            <a:r>
              <a:rPr lang="ru-RU" sz="3600" b="1" dirty="0" smtClean="0"/>
              <a:t> </a:t>
            </a:r>
            <a:r>
              <a:rPr lang="ru-RU" sz="3600" b="1" dirty="0" err="1" smtClean="0"/>
              <a:t>розумієш</a:t>
            </a:r>
            <a:r>
              <a:rPr lang="ru-RU" sz="3600" b="1" dirty="0" smtClean="0"/>
              <a:t> </a:t>
            </a:r>
            <a:r>
              <a:rPr lang="ru-RU" sz="3600" b="1" dirty="0" err="1"/>
              <a:t>зміст</a:t>
            </a:r>
            <a:r>
              <a:rPr lang="ru-RU" sz="3600" b="1" dirty="0"/>
              <a:t> </a:t>
            </a:r>
            <a:r>
              <a:rPr lang="ru-RU" sz="3600" b="1" dirty="0" err="1"/>
              <a:t>прислів’їв</a:t>
            </a:r>
            <a:r>
              <a:rPr lang="ru-RU" sz="3600" b="1" dirty="0"/>
              <a:t> </a:t>
            </a:r>
            <a:endParaRPr lang="ru-RU" sz="3600" b="1" dirty="0" smtClean="0"/>
          </a:p>
          <a:p>
            <a:pPr algn="ctr"/>
            <a:r>
              <a:rPr lang="ru-RU" sz="3600" b="1" dirty="0" smtClean="0"/>
              <a:t>про </a:t>
            </a:r>
            <a:r>
              <a:rPr lang="ru-RU" sz="3600" b="1" dirty="0" err="1"/>
              <a:t>рідний</a:t>
            </a:r>
            <a:r>
              <a:rPr lang="ru-RU" sz="3600" b="1" dirty="0"/>
              <a:t> </a:t>
            </a:r>
            <a:r>
              <a:rPr lang="ru-RU" sz="3600" b="1" dirty="0" smtClean="0"/>
              <a:t>край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452082" y="1935763"/>
            <a:ext cx="6866765" cy="129729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/>
              <a:t>● </a:t>
            </a:r>
            <a:r>
              <a:rPr lang="uk-UA" sz="3200" b="1" dirty="0"/>
              <a:t>У гостях добре, а вдома краще</a:t>
            </a:r>
            <a:r>
              <a:rPr lang="ru-RU" sz="3200" b="1" dirty="0" smtClean="0"/>
              <a:t>. </a:t>
            </a:r>
            <a:endParaRPr lang="en-US" sz="3200" b="1" dirty="0"/>
          </a:p>
          <a:p>
            <a:pPr algn="ctr"/>
            <a:r>
              <a:rPr lang="ru-RU" sz="3200" b="1" dirty="0"/>
              <a:t>● </a:t>
            </a:r>
            <a:r>
              <a:rPr lang="ru-RU" sz="3200" b="1" dirty="0" err="1"/>
              <a:t>Рідний</a:t>
            </a:r>
            <a:r>
              <a:rPr lang="ru-RU" sz="3200" b="1" dirty="0"/>
              <a:t> край — </a:t>
            </a:r>
            <a:r>
              <a:rPr lang="ru-RU" sz="3200" b="1" dirty="0" err="1"/>
              <a:t>земний</a:t>
            </a:r>
            <a:r>
              <a:rPr lang="ru-RU" sz="3200" b="1" dirty="0"/>
              <a:t> рай. </a:t>
            </a:r>
            <a:endParaRPr lang="en-US" sz="3200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718457" y="3315662"/>
            <a:ext cx="5573485" cy="1938992"/>
          </a:xfrm>
          <a:prstGeom prst="rect">
            <a:avLst/>
          </a:prstGeom>
          <a:ln w="38100"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2400" b="1" dirty="0"/>
              <a:t>Як би добре нам не було у чужому домі, </a:t>
            </a:r>
            <a:r>
              <a:rPr lang="uk-UA" sz="2400" b="1" dirty="0" smtClean="0"/>
              <a:t>у чужому краї, а </a:t>
            </a:r>
            <a:r>
              <a:rPr lang="uk-UA" sz="2400" b="1" dirty="0"/>
              <a:t>прийдеш додому — і на душі стає спокійніше, легше. </a:t>
            </a:r>
            <a:endParaRPr lang="uk-UA" sz="2400" b="1" dirty="0" smtClean="0"/>
          </a:p>
          <a:p>
            <a:pPr algn="ctr"/>
            <a:r>
              <a:rPr lang="uk-UA" sz="2400" b="1" dirty="0" smtClean="0"/>
              <a:t>Чужий </a:t>
            </a:r>
            <a:r>
              <a:rPr lang="uk-UA" sz="2400" b="1" dirty="0"/>
              <a:t>дім не гріє. І поспішаємо ми у свої рідні домівки.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3080938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150740" y="485129"/>
            <a:ext cx="8732066" cy="76687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Цікаво </a:t>
            </a:r>
            <a:r>
              <a:rPr lang="uk-UA" sz="4000" b="1" dirty="0" smtClean="0">
                <a:solidFill>
                  <a:schemeClr val="bg1"/>
                </a:solidFill>
              </a:rPr>
              <a:t>знати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560348" y="1382636"/>
            <a:ext cx="6641052" cy="93602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b="1" dirty="0" err="1"/>
              <a:t>Назви</a:t>
            </a:r>
            <a:r>
              <a:rPr lang="ru-RU" sz="2400" b="1" dirty="0"/>
              <a:t> </a:t>
            </a:r>
            <a:r>
              <a:rPr lang="ru-RU" sz="2400" b="1" dirty="0" err="1"/>
              <a:t>міст</a:t>
            </a:r>
            <a:r>
              <a:rPr lang="ru-RU" sz="2400" b="1" dirty="0"/>
              <a:t> і </a:t>
            </a:r>
            <a:r>
              <a:rPr lang="ru-RU" sz="2400" b="1" dirty="0" err="1"/>
              <a:t>сіл</a:t>
            </a:r>
            <a:r>
              <a:rPr lang="ru-RU" sz="2400" b="1" dirty="0"/>
              <a:t> </a:t>
            </a:r>
            <a:r>
              <a:rPr lang="ru-RU" sz="2400" b="1" dirty="0" err="1"/>
              <a:t>мають</a:t>
            </a:r>
            <a:r>
              <a:rPr lang="ru-RU" sz="2400" b="1" dirty="0"/>
              <a:t> свою </a:t>
            </a:r>
            <a:r>
              <a:rPr lang="ru-RU" sz="2400" b="1" dirty="0" err="1"/>
              <a:t>історію</a:t>
            </a:r>
            <a:r>
              <a:rPr lang="ru-RU" sz="2400" b="1" dirty="0"/>
              <a:t>. </a:t>
            </a:r>
            <a:r>
              <a:rPr lang="ru-RU" sz="2400" b="1" dirty="0" err="1"/>
              <a:t>Деякі</a:t>
            </a:r>
            <a:r>
              <a:rPr lang="ru-RU" sz="2400" b="1" dirty="0"/>
              <a:t> </a:t>
            </a:r>
            <a:r>
              <a:rPr lang="ru-RU" sz="2400" b="1" dirty="0" err="1"/>
              <a:t>назви</a:t>
            </a:r>
            <a:r>
              <a:rPr lang="ru-RU" sz="2400" b="1" dirty="0"/>
              <a:t> </a:t>
            </a:r>
            <a:r>
              <a:rPr lang="ru-RU" sz="2400" b="1" dirty="0" err="1"/>
              <a:t>існують</a:t>
            </a:r>
            <a:r>
              <a:rPr lang="ru-RU" sz="2400" b="1" dirty="0"/>
              <a:t> </a:t>
            </a:r>
            <a:r>
              <a:rPr lang="ru-RU" sz="2400" b="1" dirty="0" err="1"/>
              <a:t>багато</a:t>
            </a:r>
            <a:r>
              <a:rPr lang="ru-RU" sz="2400" b="1" dirty="0"/>
              <a:t> </a:t>
            </a:r>
            <a:r>
              <a:rPr lang="ru-RU" sz="2400" b="1" dirty="0" err="1"/>
              <a:t>років</a:t>
            </a:r>
            <a:r>
              <a:rPr lang="ru-RU" sz="2400" b="1" dirty="0"/>
              <a:t>, а </a:t>
            </a:r>
            <a:r>
              <a:rPr lang="ru-RU" sz="2400" b="1" dirty="0" err="1"/>
              <a:t>деякі</a:t>
            </a:r>
            <a:r>
              <a:rPr lang="ru-RU" sz="2400" b="1" dirty="0"/>
              <a:t> — </a:t>
            </a:r>
            <a:r>
              <a:rPr lang="ru-RU" sz="2400" b="1" dirty="0" err="1"/>
              <a:t>сучасні</a:t>
            </a:r>
            <a:r>
              <a:rPr lang="ru-RU" sz="2400" b="1" dirty="0"/>
              <a:t>. </a:t>
            </a:r>
            <a:endParaRPr lang="ru-RU" sz="2400" b="1" dirty="0" smtClean="0"/>
          </a:p>
        </p:txBody>
      </p:sp>
      <p:pic>
        <p:nvPicPr>
          <p:cNvPr id="4098" name="Picture 2" descr="ÐÐ¾Ð²âÑÐ·Ð°Ð½Ðµ Ð·Ð¾Ð±ÑÐ°Ð¶ÐµÐ½Ð½Ñ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0" t="19086" r="28803" b="4301"/>
          <a:stretch/>
        </p:blipFill>
        <p:spPr bwMode="auto">
          <a:xfrm>
            <a:off x="239020" y="1118469"/>
            <a:ext cx="2209800" cy="20121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100" name="Picture 4" descr="Ð ÐµÐ·ÑÐ»ÑÑÐ°Ñ Ð¿Ð¾ÑÑÐºÑ Ð·Ð¾Ð±ÑÐ°Ð¶ÐµÐ½Ñ Ð·Ð° Ð·Ð°Ð¿Ð¸ÑÐ¾Ð¼ &quot;Ð»ÑÐ²ÑÐ² Ð»ÐµÐ²&quot;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0" t="9643" r="3480" b="8367"/>
          <a:stretch/>
        </p:blipFill>
        <p:spPr bwMode="auto">
          <a:xfrm rot="21438426">
            <a:off x="2185596" y="2356233"/>
            <a:ext cx="2767439" cy="15488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6" name="Прямоугольник 5"/>
          <p:cNvSpPr/>
          <p:nvPr/>
        </p:nvSpPr>
        <p:spPr>
          <a:xfrm>
            <a:off x="4560348" y="5264822"/>
            <a:ext cx="5617028" cy="863835"/>
          </a:xfrm>
          <a:prstGeom prst="rect">
            <a:avLst/>
          </a:prstGeom>
          <a:solidFill>
            <a:srgbClr val="7030A0"/>
          </a:solidFill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b="1" dirty="0" err="1" smtClean="0"/>
              <a:t>Запоріжжя</a:t>
            </a:r>
            <a:r>
              <a:rPr lang="ru-RU" sz="2400" b="1" dirty="0" smtClean="0"/>
              <a:t> </a:t>
            </a:r>
            <a:r>
              <a:rPr lang="ru-RU" sz="2400" b="1" dirty="0" err="1"/>
              <a:t>розташоване</a:t>
            </a:r>
            <a:r>
              <a:rPr lang="ru-RU" sz="2400" b="1" dirty="0"/>
              <a:t> за порогами </a:t>
            </a:r>
            <a:r>
              <a:rPr lang="ru-RU" sz="2400" b="1" dirty="0" err="1"/>
              <a:t>річки</a:t>
            </a:r>
            <a:r>
              <a:rPr lang="ru-RU" sz="2400" b="1" dirty="0"/>
              <a:t> </a:t>
            </a:r>
            <a:r>
              <a:rPr lang="ru-RU" sz="2400" b="1" dirty="0" err="1"/>
              <a:t>Дніпро</a:t>
            </a:r>
            <a:r>
              <a:rPr lang="ru-RU" sz="2400" b="1" dirty="0"/>
              <a:t>, тому й </a:t>
            </a:r>
            <a:r>
              <a:rPr lang="ru-RU" sz="2400" b="1" dirty="0" err="1"/>
              <a:t>має</a:t>
            </a:r>
            <a:r>
              <a:rPr lang="ru-RU" sz="2400" b="1" dirty="0"/>
              <a:t> </a:t>
            </a:r>
            <a:r>
              <a:rPr lang="ru-RU" sz="2400" b="1" dirty="0" err="1"/>
              <a:t>таку</a:t>
            </a:r>
            <a:r>
              <a:rPr lang="ru-RU" sz="2400" b="1" dirty="0"/>
              <a:t> </a:t>
            </a:r>
            <a:r>
              <a:rPr lang="ru-RU" sz="2400" b="1" dirty="0" err="1"/>
              <a:t>назву</a:t>
            </a:r>
            <a:r>
              <a:rPr lang="ru-RU" sz="2400" b="1" dirty="0"/>
              <a:t>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5474748" y="2427516"/>
            <a:ext cx="5726652" cy="81642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b="1" dirty="0" err="1" smtClean="0"/>
              <a:t>Наприклад</a:t>
            </a:r>
            <a:r>
              <a:rPr lang="ru-RU" sz="2400" b="1" dirty="0"/>
              <a:t>, </a:t>
            </a:r>
            <a:r>
              <a:rPr lang="ru-RU" sz="2400" b="1" dirty="0" err="1"/>
              <a:t>Київ</a:t>
            </a:r>
            <a:r>
              <a:rPr lang="ru-RU" sz="2400" b="1" dirty="0"/>
              <a:t> названо на честь одного з </a:t>
            </a:r>
            <a:r>
              <a:rPr lang="ru-RU" sz="2400" b="1" dirty="0" err="1"/>
              <a:t>братів</a:t>
            </a:r>
            <a:r>
              <a:rPr lang="ru-RU" sz="2400" b="1" dirty="0"/>
              <a:t> — </a:t>
            </a:r>
            <a:r>
              <a:rPr lang="ru-RU" sz="2400" b="1" dirty="0" err="1"/>
              <a:t>засновників</a:t>
            </a:r>
            <a:r>
              <a:rPr lang="ru-RU" sz="2400" b="1" dirty="0"/>
              <a:t> </a:t>
            </a:r>
            <a:r>
              <a:rPr lang="ru-RU" sz="2400" b="1" dirty="0" err="1"/>
              <a:t>міста</a:t>
            </a:r>
            <a:r>
              <a:rPr lang="ru-RU" sz="2400" b="1" dirty="0"/>
              <a:t> Кия. </a:t>
            </a:r>
            <a:endParaRPr lang="ru-RU" sz="2400" b="1" dirty="0" smtClean="0"/>
          </a:p>
        </p:txBody>
      </p:sp>
      <p:sp>
        <p:nvSpPr>
          <p:cNvPr id="8" name="Прямоугольник 7"/>
          <p:cNvSpPr/>
          <p:nvPr/>
        </p:nvSpPr>
        <p:spPr>
          <a:xfrm>
            <a:off x="4560348" y="3360776"/>
            <a:ext cx="5889938" cy="92528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b="1" dirty="0" err="1" smtClean="0"/>
              <a:t>Львів</a:t>
            </a:r>
            <a:r>
              <a:rPr lang="ru-RU" sz="2400" b="1" dirty="0" smtClean="0"/>
              <a:t> </a:t>
            </a:r>
            <a:r>
              <a:rPr lang="ru-RU" sz="2400" b="1" dirty="0"/>
              <a:t>— на честь Лева — </a:t>
            </a:r>
            <a:r>
              <a:rPr lang="ru-RU" sz="2400" b="1" dirty="0" err="1"/>
              <a:t>сина</a:t>
            </a:r>
            <a:r>
              <a:rPr lang="ru-RU" sz="2400" b="1" dirty="0"/>
              <a:t> </a:t>
            </a:r>
            <a:r>
              <a:rPr lang="ru-RU" sz="2400" b="1" dirty="0" err="1"/>
              <a:t>засновника</a:t>
            </a:r>
            <a:r>
              <a:rPr lang="ru-RU" sz="2400" b="1" dirty="0"/>
              <a:t> </a:t>
            </a:r>
            <a:r>
              <a:rPr lang="ru-RU" sz="2400" b="1" dirty="0" err="1"/>
              <a:t>міста</a:t>
            </a:r>
            <a:r>
              <a:rPr lang="ru-RU" sz="2400" b="1" dirty="0"/>
              <a:t> князя Данила </a:t>
            </a:r>
            <a:r>
              <a:rPr lang="ru-RU" sz="2400" b="1" dirty="0" err="1"/>
              <a:t>Галицького</a:t>
            </a:r>
            <a:r>
              <a:rPr lang="ru-RU" sz="2400" b="1" dirty="0"/>
              <a:t>. </a:t>
            </a:r>
            <a:endParaRPr lang="ru-RU" sz="2400" b="1" dirty="0" smtClean="0"/>
          </a:p>
        </p:txBody>
      </p:sp>
      <p:sp>
        <p:nvSpPr>
          <p:cNvPr id="9" name="Прямоугольник 8"/>
          <p:cNvSpPr/>
          <p:nvPr/>
        </p:nvSpPr>
        <p:spPr>
          <a:xfrm>
            <a:off x="5390187" y="4411873"/>
            <a:ext cx="5811213" cy="776749"/>
          </a:xfrm>
          <a:prstGeom prst="rect">
            <a:avLst/>
          </a:prstGeom>
          <a:solidFill>
            <a:schemeClr val="accent2">
              <a:lumMod val="50000"/>
            </a:schemeClr>
          </a:solidFill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b="1" dirty="0" err="1" smtClean="0"/>
              <a:t>Назва</a:t>
            </a:r>
            <a:r>
              <a:rPr lang="ru-RU" sz="2400" b="1" dirty="0" smtClean="0"/>
              <a:t> </a:t>
            </a:r>
            <a:r>
              <a:rPr lang="ru-RU" sz="2400" b="1" dirty="0" err="1"/>
              <a:t>міста</a:t>
            </a:r>
            <a:r>
              <a:rPr lang="ru-RU" sz="2400" b="1" dirty="0"/>
              <a:t> Ужгород походить </a:t>
            </a:r>
            <a:r>
              <a:rPr lang="ru-RU" sz="2400" b="1" dirty="0" err="1"/>
              <a:t>від</a:t>
            </a:r>
            <a:r>
              <a:rPr lang="ru-RU" sz="2400" b="1" dirty="0"/>
              <a:t> </a:t>
            </a:r>
            <a:r>
              <a:rPr lang="ru-RU" sz="2400" b="1" dirty="0" err="1"/>
              <a:t>назви</a:t>
            </a:r>
            <a:r>
              <a:rPr lang="ru-RU" sz="2400" b="1" dirty="0"/>
              <a:t> </a:t>
            </a:r>
            <a:r>
              <a:rPr lang="ru-RU" sz="2400" b="1" dirty="0" err="1"/>
              <a:t>річки</a:t>
            </a:r>
            <a:r>
              <a:rPr lang="ru-RU" sz="2400" b="1" dirty="0"/>
              <a:t> Уж, на берегах </a:t>
            </a:r>
            <a:r>
              <a:rPr lang="ru-RU" sz="2400" b="1" dirty="0" err="1"/>
              <a:t>якої</a:t>
            </a:r>
            <a:r>
              <a:rPr lang="ru-RU" sz="2400" b="1" dirty="0"/>
              <a:t> </a:t>
            </a:r>
            <a:r>
              <a:rPr lang="ru-RU" sz="2400" b="1" dirty="0" err="1"/>
              <a:t>лежить</a:t>
            </a:r>
            <a:r>
              <a:rPr lang="ru-RU" sz="2400" b="1" dirty="0"/>
              <a:t> </a:t>
            </a:r>
            <a:r>
              <a:rPr lang="ru-RU" sz="2400" b="1" dirty="0" err="1"/>
              <a:t>місто</a:t>
            </a:r>
            <a:r>
              <a:rPr lang="ru-RU" sz="2400" b="1" dirty="0"/>
              <a:t>. </a:t>
            </a:r>
          </a:p>
        </p:txBody>
      </p:sp>
      <p:pic>
        <p:nvPicPr>
          <p:cNvPr id="6146" name="Picture 2" descr="Ужгород - місто з інтернаціональним шармом | Екскурсії Ужгородом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73518">
            <a:off x="323871" y="3576777"/>
            <a:ext cx="2685796" cy="17931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6148" name="Picture 4" descr="Нацкомісія пропонує перейменувати Запоріжжя - Korrespondent.ne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3729" y="4972373"/>
            <a:ext cx="2618468" cy="16526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993036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407053" y="494528"/>
            <a:ext cx="8732066" cy="82264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Досліди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1407053" y="3549609"/>
            <a:ext cx="5929919" cy="1773505"/>
          </a:xfrm>
          <a:prstGeom prst="roundRect">
            <a:avLst/>
          </a:prstGeom>
          <a:solidFill>
            <a:srgbClr val="C31D58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/>
              <a:t>Яку назву має твій рідний край? </a:t>
            </a:r>
          </a:p>
          <a:p>
            <a:pPr algn="ctr"/>
            <a:r>
              <a:rPr lang="uk-UA" sz="2800" b="1" dirty="0" smtClean="0"/>
              <a:t>Чому він так називається?</a:t>
            </a:r>
          </a:p>
          <a:p>
            <a:pPr algn="ctr"/>
            <a:r>
              <a:rPr lang="uk-UA" sz="2800" b="1" dirty="0" smtClean="0"/>
              <a:t>Розпитай про це у дорослих. </a:t>
            </a:r>
            <a:endParaRPr lang="ru-RU" sz="2800" b="1" dirty="0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407053" y="1850571"/>
            <a:ext cx="5929919" cy="133894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/>
              <a:t>Розкажи про свій рідний край. </a:t>
            </a:r>
          </a:p>
          <a:p>
            <a:pPr algn="ctr"/>
            <a:r>
              <a:rPr lang="uk-UA" sz="2800" b="1" dirty="0" smtClean="0"/>
              <a:t>Відшукай його на карті України.</a:t>
            </a:r>
            <a:endParaRPr lang="ru-RU" sz="2800" b="1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10" b="7981"/>
          <a:stretch/>
        </p:blipFill>
        <p:spPr>
          <a:xfrm>
            <a:off x="7967031" y="1687285"/>
            <a:ext cx="3242648" cy="4683751"/>
          </a:xfrm>
          <a:prstGeom prst="round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556673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1 клас\3 Я досліджую світ\1 УРОКИ 2023\3 Людина і світ\№55 Де мій рідний край Звідки я родом\2024-01-26_23190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0035" y="2521403"/>
            <a:ext cx="7322059" cy="3291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069771" y="1729945"/>
            <a:ext cx="4767943" cy="485775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accent6">
                    <a:lumMod val="75000"/>
                  </a:schemeClr>
                </a:solidFill>
              </a:rPr>
              <a:t>Підготуй свою візитівку </a:t>
            </a:r>
            <a:endParaRPr lang="uk-UA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539" l="21231" r="83385">
                        <a14:foregroundMark x1="26923" y1="98618" x2="37538" y2="97235"/>
                        <a14:foregroundMark x1="51231" y1="98618" x2="62308" y2="96160"/>
                        <a14:foregroundMark x1="37077" y1="96467" x2="34615" y2="89401"/>
                        <a14:foregroundMark x1="36769" y1="90169" x2="36923" y2="93088"/>
                        <a14:foregroundMark x1="45385" y1="21813" x2="43846" y2="261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270" r="20882"/>
          <a:stretch/>
        </p:blipFill>
        <p:spPr>
          <a:xfrm>
            <a:off x="511669" y="1487058"/>
            <a:ext cx="2477122" cy="4288763"/>
          </a:xfrm>
          <a:prstGeom prst="rect">
            <a:avLst/>
          </a:prstGeom>
        </p:spPr>
      </p:pic>
      <p:sp>
        <p:nvSpPr>
          <p:cNvPr id="13" name="Прямоугольник 4">
            <a:extLst>
              <a:ext uri="{FF2B5EF4-FFF2-40B4-BE49-F238E27FC236}">
                <a16:creationId xmlns:a16="http://schemas.microsoft.com/office/drawing/2014/main" xmlns="" id="{612B521B-AE0F-4FC2-99C1-C8EB2AA01890}"/>
              </a:ext>
            </a:extLst>
          </p:cNvPr>
          <p:cNvSpPr/>
          <p:nvPr/>
        </p:nvSpPr>
        <p:spPr>
          <a:xfrm>
            <a:off x="-21690" y="5812971"/>
            <a:ext cx="1066719" cy="103045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chemeClr val="bg1"/>
                </a:solidFill>
              </a:rPr>
              <a:t>Сторінка</a:t>
            </a:r>
            <a:endParaRPr lang="uk-UA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>
                <a:solidFill>
                  <a:schemeClr val="bg1"/>
                </a:solidFill>
              </a:rPr>
              <a:t>8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1602829" y="512101"/>
            <a:ext cx="8732066" cy="883051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Робота в зошиті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6792684" y="2944179"/>
            <a:ext cx="2492829" cy="485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accent6">
                    <a:lumMod val="75000"/>
                  </a:schemeClr>
                </a:solidFill>
              </a:rPr>
              <a:t>Україна </a:t>
            </a:r>
            <a:endParaRPr lang="uk-UA" sz="40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5968862" y="3351306"/>
            <a:ext cx="3033624" cy="485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accent6">
                    <a:lumMod val="75000"/>
                  </a:schemeClr>
                </a:solidFill>
              </a:rPr>
              <a:t>Бердянськ</a:t>
            </a:r>
            <a:endParaRPr lang="uk-UA" sz="40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3526971" y="4194267"/>
            <a:ext cx="3113313" cy="485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accent6">
                    <a:lumMod val="75000"/>
                  </a:schemeClr>
                </a:solidFill>
              </a:rPr>
              <a:t>Запорізькій</a:t>
            </a:r>
            <a:endParaRPr lang="uk-UA" sz="40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221581" y="4679226"/>
            <a:ext cx="3113313" cy="485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accent6">
                    <a:lumMod val="75000"/>
                  </a:schemeClr>
                </a:solidFill>
              </a:rPr>
              <a:t>Запоріжжя</a:t>
            </a:r>
            <a:endParaRPr lang="uk-UA" sz="40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5001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069771" y="1487058"/>
            <a:ext cx="7097486" cy="871741"/>
          </a:xfrm>
          <a:prstGeom prst="rect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accent6">
                    <a:lumMod val="75000"/>
                  </a:schemeClr>
                </a:solidFill>
              </a:rPr>
              <a:t>Прочитай вірш. Як називається рідний край поета? Знайди у вірші і підкресли. </a:t>
            </a:r>
            <a:endParaRPr lang="uk-UA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539" l="21231" r="83385">
                        <a14:foregroundMark x1="26923" y1="98618" x2="37538" y2="97235"/>
                        <a14:foregroundMark x1="51231" y1="98618" x2="62308" y2="96160"/>
                        <a14:foregroundMark x1="37077" y1="96467" x2="34615" y2="89401"/>
                        <a14:foregroundMark x1="36769" y1="90169" x2="36923" y2="93088"/>
                        <a14:foregroundMark x1="45385" y1="21813" x2="43846" y2="261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270" r="20882"/>
          <a:stretch/>
        </p:blipFill>
        <p:spPr>
          <a:xfrm>
            <a:off x="511669" y="1487058"/>
            <a:ext cx="2477122" cy="4288763"/>
          </a:xfrm>
          <a:prstGeom prst="rect">
            <a:avLst/>
          </a:prstGeom>
        </p:spPr>
      </p:pic>
      <p:sp>
        <p:nvSpPr>
          <p:cNvPr id="13" name="Прямоугольник 4">
            <a:extLst>
              <a:ext uri="{FF2B5EF4-FFF2-40B4-BE49-F238E27FC236}">
                <a16:creationId xmlns:a16="http://schemas.microsoft.com/office/drawing/2014/main" xmlns="" id="{612B521B-AE0F-4FC2-99C1-C8EB2AA01890}"/>
              </a:ext>
            </a:extLst>
          </p:cNvPr>
          <p:cNvSpPr/>
          <p:nvPr/>
        </p:nvSpPr>
        <p:spPr>
          <a:xfrm>
            <a:off x="-21690" y="5812971"/>
            <a:ext cx="1066719" cy="103045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chemeClr val="bg1"/>
                </a:solidFill>
              </a:rPr>
              <a:t>Сторінка</a:t>
            </a:r>
            <a:endParaRPr lang="uk-UA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>
                <a:solidFill>
                  <a:schemeClr val="bg1"/>
                </a:solidFill>
              </a:rPr>
              <a:t>8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1602829" y="512101"/>
            <a:ext cx="8732066" cy="883051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Робота в зошиті</a:t>
            </a:r>
            <a:endParaRPr lang="uk-UA" sz="4000" b="1" dirty="0">
              <a:solidFill>
                <a:schemeClr val="bg1"/>
              </a:solidFill>
            </a:endParaRPr>
          </a:p>
        </p:txBody>
      </p:sp>
      <p:pic>
        <p:nvPicPr>
          <p:cNvPr id="2050" name="Picture 2" descr="D:\1 клас\3 Я досліджую світ\1 УРОКИ 2023\3 Людина і світ\№55 Де мій рідний край Звідки я родом\2024-01-26_23315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9770" y="2503580"/>
            <a:ext cx="5639267" cy="1611219"/>
          </a:xfrm>
          <a:prstGeom prst="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2D8DAE59-19BB-413B-8B14-2D8BE9F175A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" t="612" r="66938" b="86287"/>
          <a:stretch/>
        </p:blipFill>
        <p:spPr>
          <a:xfrm>
            <a:off x="3026422" y="4188262"/>
            <a:ext cx="5884879" cy="141632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20" name="TextBox 19"/>
          <p:cNvSpPr txBox="1"/>
          <p:nvPr/>
        </p:nvSpPr>
        <p:spPr>
          <a:xfrm>
            <a:off x="3306862" y="1933944"/>
            <a:ext cx="5238424" cy="107721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Я люблю Бердянськ за … його море.</a:t>
            </a:r>
            <a:endParaRPr lang="ru-RU" sz="3200" b="1" dirty="0">
              <a:solidFill>
                <a:schemeClr val="bg1"/>
              </a:solidFill>
            </a:endParaRPr>
          </a:p>
        </p:txBody>
      </p:sp>
      <p:cxnSp>
        <p:nvCxnSpPr>
          <p:cNvPr id="3" name="Прямая соединительная линия 2"/>
          <p:cNvCxnSpPr/>
          <p:nvPr/>
        </p:nvCxnSpPr>
        <p:spPr>
          <a:xfrm>
            <a:off x="5061857" y="3494314"/>
            <a:ext cx="1556657" cy="0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Прямоугольник 11"/>
          <p:cNvSpPr/>
          <p:nvPr/>
        </p:nvSpPr>
        <p:spPr>
          <a:xfrm>
            <a:off x="3069770" y="3303679"/>
            <a:ext cx="7097486" cy="655520"/>
          </a:xfrm>
          <a:prstGeom prst="rect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accent6">
                    <a:lumMod val="75000"/>
                  </a:schemeClr>
                </a:solidFill>
              </a:rPr>
              <a:t>Склади речення про свій рідний край і </a:t>
            </a:r>
            <a:r>
              <a:rPr lang="uk-UA" sz="2400" b="1" dirty="0" err="1" smtClean="0">
                <a:solidFill>
                  <a:schemeClr val="accent6">
                    <a:lumMod val="75000"/>
                  </a:schemeClr>
                </a:solidFill>
              </a:rPr>
              <a:t>запиши</a:t>
            </a:r>
            <a:r>
              <a:rPr lang="uk-UA" sz="2400" b="1" dirty="0" smtClean="0">
                <a:solidFill>
                  <a:schemeClr val="accent6">
                    <a:lumMod val="75000"/>
                  </a:schemeClr>
                </a:solidFill>
              </a:rPr>
              <a:t>. </a:t>
            </a:r>
            <a:endParaRPr lang="uk-UA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7397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0" grpId="0" animBg="1"/>
      <p:bldP spid="1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4">
            <a:extLst>
              <a:ext uri="{FF2B5EF4-FFF2-40B4-BE49-F238E27FC236}">
                <a16:creationId xmlns:a16="http://schemas.microsoft.com/office/drawing/2014/main" xmlns="" id="{6F18290F-02C1-493B-B24A-343BB9484D7F}"/>
              </a:ext>
            </a:extLst>
          </p:cNvPr>
          <p:cNvSpPr/>
          <p:nvPr/>
        </p:nvSpPr>
        <p:spPr>
          <a:xfrm>
            <a:off x="1951948" y="494477"/>
            <a:ext cx="8732066" cy="79385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Рефлексія «</a:t>
            </a:r>
            <a:r>
              <a:rPr lang="uk-UA" sz="4000" b="1" dirty="0">
                <a:solidFill>
                  <a:schemeClr val="bg1"/>
                </a:solidFill>
              </a:rPr>
              <a:t>Дерево зростання»</a:t>
            </a:r>
            <a:r>
              <a:rPr lang="en-US" sz="4000" b="1" dirty="0">
                <a:solidFill>
                  <a:schemeClr val="bg1"/>
                </a:solidFill>
              </a:rPr>
              <a:t> 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1028" name="Picture 4" descr="✓ Разноцветные кленовые листья #24 скачать клипарт бесплатно ..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631" y="1082438"/>
            <a:ext cx="5944969" cy="5265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 rot="18457032">
            <a:off x="1203516" y="4169737"/>
            <a:ext cx="3022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2">
                    <a:lumMod val="10000"/>
                  </a:schemeClr>
                </a:solidFill>
              </a:rPr>
              <a:t>дуже сподобалось</a:t>
            </a:r>
          </a:p>
        </p:txBody>
      </p:sp>
      <p:sp>
        <p:nvSpPr>
          <p:cNvPr id="11" name="TextBox 10"/>
          <p:cNvSpPr txBox="1"/>
          <p:nvPr/>
        </p:nvSpPr>
        <p:spPr>
          <a:xfrm rot="21361312">
            <a:off x="2576255" y="2186625"/>
            <a:ext cx="24709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2">
                    <a:lumMod val="10000"/>
                  </a:schemeClr>
                </a:solidFill>
              </a:rPr>
              <a:t>не сподобалось</a:t>
            </a:r>
          </a:p>
        </p:txBody>
      </p:sp>
      <p:sp>
        <p:nvSpPr>
          <p:cNvPr id="12" name="TextBox 11"/>
          <p:cNvSpPr txBox="1"/>
          <p:nvPr/>
        </p:nvSpPr>
        <p:spPr>
          <a:xfrm rot="2833565">
            <a:off x="3994746" y="4004732"/>
            <a:ext cx="21309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2">
                    <a:lumMod val="10000"/>
                  </a:schemeClr>
                </a:solidFill>
              </a:rPr>
              <a:t>сподобалось</a:t>
            </a:r>
          </a:p>
        </p:txBody>
      </p:sp>
      <p:pic>
        <p:nvPicPr>
          <p:cNvPr id="1030" name="Picture 6" descr="Клипарт#елка#дерево#деревья#clipart#wood# | Дерево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0974" y="1077930"/>
            <a:ext cx="4212226" cy="5780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осенние листья клена - Поиск в Google | Leaf art, Plant leaves ..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1629" y="1525545"/>
            <a:ext cx="1241740" cy="1151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Наклейка Листочек PNG - AVATAN PLU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4129" y="1288332"/>
            <a:ext cx="829227" cy="813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✓ Красный кленовый лист #33 скачать клипарт бесплатно - Clipart-DB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4575" y="3247909"/>
            <a:ext cx="1000125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2" descr="✓ Красный кленовый лист #33 скачать клипарт бесплатно - Clipart-DB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4575" y="2276245"/>
            <a:ext cx="1000125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 descr="✓ Красный кленовый лист #33 скачать клипарт бесплатно - Clipart-DB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2246" y="3853297"/>
            <a:ext cx="1000125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Наклейка Листочек PNG - AVATAN PLU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9401" y="1744772"/>
            <a:ext cx="829227" cy="813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0" descr="Наклейка Листочек PNG - AVATAN PLU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8568" y="2728228"/>
            <a:ext cx="829227" cy="813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0" descr="Наклейка Листочек PNG - AVATAN PLU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0210" y="2268120"/>
            <a:ext cx="829227" cy="813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0" descr="Наклейка Листочек PNG - AVATAN PLU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4898" y="2268120"/>
            <a:ext cx="829227" cy="813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8" descr="осенние листья клена - Поиск в Google | Leaf art, Plant leaves ..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1629" y="2276245"/>
            <a:ext cx="1241740" cy="1151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8" descr="осенние листья клена - Поиск в Google | Leaf art, Plant leaves ..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5654" y="2376809"/>
            <a:ext cx="1241740" cy="1151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8" descr="осенние листья клена - Поиск в Google | Leaf art, Plant leaves ..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9913" y="3064424"/>
            <a:ext cx="1241740" cy="1151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8" descr="осенние листья клена - Поиск в Google | Leaf art, Plant leaves ..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5928" y="3064424"/>
            <a:ext cx="1241740" cy="1151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0" descr="Наклейка Листочек PNG - AVATAN PLU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6485" y="1288384"/>
            <a:ext cx="829227" cy="813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0" descr="Наклейка Листочек PNG - AVATAN PLU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7949" y="2010888"/>
            <a:ext cx="829227" cy="813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10" descr="Наклейка Листочек PNG - AVATAN PLU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7949" y="2887290"/>
            <a:ext cx="829227" cy="813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0" descr="Наклейка Листочек PNG - AVATAN PLU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1704" y="2887290"/>
            <a:ext cx="829227" cy="813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10" descr="Наклейка Листочек PNG - AVATAN PLU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3464" y="1143437"/>
            <a:ext cx="829227" cy="813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10" descr="Наклейка Листочек PNG - AVATAN PLU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7431" y="3428095"/>
            <a:ext cx="829227" cy="813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0" descr="Наклейка Листочек PNG - AVATAN PLU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4129" y="1791178"/>
            <a:ext cx="829227" cy="813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10" descr="Наклейка Листочек PNG - AVATAN PLU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2442" y="2872061"/>
            <a:ext cx="829227" cy="813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4428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50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00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9500"/>
                            </p:stCondLst>
                            <p:childTnLst>
                              <p:par>
                                <p:cTn id="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0"/>
                            </p:stCondLst>
                            <p:childTnLst>
                              <p:par>
                                <p:cTn id="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4">
            <a:extLst>
              <a:ext uri="{FF2B5EF4-FFF2-40B4-BE49-F238E27FC236}">
                <a16:creationId xmlns="" xmlns:a16="http://schemas.microsoft.com/office/drawing/2014/main" id="{6F18290F-02C1-493B-B24A-343BB9484D7F}"/>
              </a:ext>
            </a:extLst>
          </p:cNvPr>
          <p:cNvSpPr/>
          <p:nvPr/>
        </p:nvSpPr>
        <p:spPr>
          <a:xfrm>
            <a:off x="1537335" y="494530"/>
            <a:ext cx="8732067" cy="79380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Вправа </a:t>
            </a:r>
            <a:r>
              <a:rPr lang="uk-UA" sz="3200" b="1" dirty="0">
                <a:solidFill>
                  <a:schemeClr val="bg1"/>
                </a:solidFill>
              </a:rPr>
              <a:t>«Дерево </a:t>
            </a:r>
            <a:r>
              <a:rPr lang="uk-UA" sz="3200" b="1" dirty="0" smtClean="0">
                <a:solidFill>
                  <a:schemeClr val="bg1"/>
                </a:solidFill>
              </a:rPr>
              <a:t>очікувань»</a:t>
            </a:r>
            <a:r>
              <a:rPr lang="en-US" sz="3200" b="1" dirty="0" smtClean="0">
                <a:solidFill>
                  <a:schemeClr val="bg1"/>
                </a:solidFill>
              </a:rPr>
              <a:t> </a:t>
            </a:r>
            <a:endParaRPr lang="ru-RU" sz="3200" b="1" dirty="0">
              <a:solidFill>
                <a:schemeClr val="bg1"/>
              </a:solidFill>
            </a:endParaRPr>
          </a:p>
        </p:txBody>
      </p:sp>
      <p:pic>
        <p:nvPicPr>
          <p:cNvPr id="1028" name="Picture 4" descr="✓ Разноцветные кленовые листья #24 скачать клипарт бесплатно ..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093" y="1001817"/>
            <a:ext cx="6438823" cy="5702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 rot="20271647">
            <a:off x="1375916" y="4396591"/>
            <a:ext cx="2731467" cy="64698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</a:rPr>
              <a:t>Буде </a:t>
            </a:r>
            <a:r>
              <a:rPr lang="ru-RU" sz="3200" b="1" dirty="0" err="1" smtClean="0">
                <a:solidFill>
                  <a:schemeClr val="accent6">
                    <a:lumMod val="50000"/>
                  </a:schemeClr>
                </a:solidFill>
              </a:rPr>
              <a:t>цікаво</a:t>
            </a:r>
            <a:endParaRPr lang="ru-RU" sz="32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 rot="21361312">
            <a:off x="2722396" y="1932014"/>
            <a:ext cx="2328441" cy="1191816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</a:rPr>
              <a:t>Буде </a:t>
            </a:r>
            <a:r>
              <a:rPr lang="ru-RU" sz="3200" b="1" dirty="0" err="1" smtClean="0">
                <a:solidFill>
                  <a:srgbClr val="FF0000"/>
                </a:solidFill>
              </a:rPr>
              <a:t>важко</a:t>
            </a:r>
            <a:endParaRPr lang="ru-RU" sz="3200" b="1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 rot="970389">
            <a:off x="4226260" y="3644472"/>
            <a:ext cx="2339065" cy="646986"/>
          </a:xfrm>
          <a:prstGeom prst="round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322ADA"/>
                </a:solidFill>
              </a:rPr>
              <a:t>Буде легко</a:t>
            </a:r>
            <a:endParaRPr lang="ru-RU" sz="3200" b="1" dirty="0">
              <a:solidFill>
                <a:srgbClr val="322ADA"/>
              </a:solidFill>
            </a:endParaRPr>
          </a:p>
        </p:txBody>
      </p:sp>
      <p:pic>
        <p:nvPicPr>
          <p:cNvPr id="1030" name="Picture 6" descr="Клипарт#елка#дерево#деревья#clipart#wood# | Дерево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0973" y="1077930"/>
            <a:ext cx="4212227" cy="5780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осенние листья клена - Поиск в Google | Leaf art, Plant leaves ..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1630" y="1525545"/>
            <a:ext cx="1241740" cy="1151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Наклейка Листочек PNG - AVATAN PLU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4129" y="1288332"/>
            <a:ext cx="829227" cy="813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✓ Красный кленовый лист #33 скачать клипарт бесплатно - Clipart-DB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4576" y="3247909"/>
            <a:ext cx="1000125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2" descr="✓ Красный кленовый лист #33 скачать клипарт бесплатно - Clipart-DB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4576" y="2276245"/>
            <a:ext cx="1000125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 descr="✓ Красный кленовый лист #33 скачать клипарт бесплатно - Clipart-DB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2247" y="3853297"/>
            <a:ext cx="1000125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Наклейка Листочек PNG - AVATAN PLU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9401" y="1744772"/>
            <a:ext cx="829227" cy="813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0" descr="Наклейка Листочек PNG - AVATAN PLU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8569" y="2728228"/>
            <a:ext cx="829227" cy="813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0" descr="Наклейка Листочек PNG - AVATAN PLU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0211" y="2268120"/>
            <a:ext cx="829227" cy="813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0" descr="Наклейка Листочек PNG - AVATAN PLU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4899" y="2268120"/>
            <a:ext cx="829227" cy="813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8" descr="осенние листья клена - Поиск в Google | Leaf art, Plant leaves ..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1630" y="2276245"/>
            <a:ext cx="1241740" cy="1151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8" descr="осенние листья клена - Поиск в Google | Leaf art, Plant leaves ..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5655" y="2376809"/>
            <a:ext cx="1241740" cy="1151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8" descr="осенние листья клена - Поиск в Google | Leaf art, Plant leaves ..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9914" y="3064424"/>
            <a:ext cx="1241740" cy="1151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8" descr="осенние листья клена - Поиск в Google | Leaf art, Plant leaves ..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5929" y="3064424"/>
            <a:ext cx="1241740" cy="1151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0" descr="Наклейка Листочек PNG - AVATAN PLU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6485" y="1288384"/>
            <a:ext cx="829227" cy="813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0" descr="Наклейка Листочек PNG - AVATAN PLU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7949" y="2010888"/>
            <a:ext cx="829227" cy="813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10" descr="Наклейка Листочек PNG - AVATAN PLU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7949" y="2887290"/>
            <a:ext cx="829227" cy="813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0" descr="Наклейка Листочек PNG - AVATAN PLU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1705" y="2887290"/>
            <a:ext cx="829227" cy="813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10" descr="Наклейка Листочек PNG - AVATAN PLU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3465" y="1143437"/>
            <a:ext cx="829227" cy="813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10" descr="Наклейка Листочек PNG - AVATAN PLU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7432" y="3428095"/>
            <a:ext cx="829227" cy="813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0" descr="Наклейка Листочек PNG - AVATAN PLU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4129" y="1791178"/>
            <a:ext cx="829227" cy="813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10" descr="Наклейка Листочек PNG - AVATAN PLU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2443" y="2872061"/>
            <a:ext cx="829227" cy="813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2506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50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00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9500"/>
                            </p:stCondLst>
                            <p:childTnLst>
                              <p:par>
                                <p:cTn id="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0"/>
                            </p:stCondLst>
                            <p:childTnLst>
                              <p:par>
                                <p:cTn id="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1494138" y="495119"/>
            <a:ext cx="8732066" cy="745852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Вправа «Синоптик»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744846" y="2737543"/>
            <a:ext cx="3342414" cy="732934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/>
              <a:t>Яка зараз пора року?</a:t>
            </a:r>
            <a:endParaRPr lang="ru-RU" sz="2400" b="1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634675" y="3553210"/>
            <a:ext cx="3342414" cy="698342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/>
              <a:t>Який місяць?</a:t>
            </a:r>
            <a:endParaRPr lang="ru-RU" sz="2400" b="1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634675" y="4366835"/>
            <a:ext cx="3342414" cy="675222"/>
          </a:xfrm>
          <a:prstGeom prst="roundRect">
            <a:avLst/>
          </a:prstGeom>
          <a:solidFill>
            <a:srgbClr val="C31D58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/>
              <a:t>Яке число?</a:t>
            </a:r>
            <a:endParaRPr lang="ru-RU" sz="2400" b="1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8" t="19906" r="2001" b="9108"/>
          <a:stretch/>
        </p:blipFill>
        <p:spPr>
          <a:xfrm>
            <a:off x="4338583" y="2716112"/>
            <a:ext cx="3906546" cy="3102256"/>
          </a:xfrm>
          <a:prstGeom prst="round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Скругленный прямоугольник 8"/>
          <p:cNvSpPr/>
          <p:nvPr/>
        </p:nvSpPr>
        <p:spPr>
          <a:xfrm>
            <a:off x="634675" y="5207316"/>
            <a:ext cx="3342414" cy="675222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/>
              <a:t>Який день тижня?</a:t>
            </a:r>
            <a:endParaRPr lang="ru-RU" sz="2400" b="1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964141BC-C1B7-44C4-97C1-B884BA08D7F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592" y="2667172"/>
            <a:ext cx="4160528" cy="3520240"/>
          </a:xfrm>
          <a:prstGeom prst="rect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10" name="Скругленный прямоугольник 9"/>
          <p:cNvSpPr/>
          <p:nvPr/>
        </p:nvSpPr>
        <p:spPr>
          <a:xfrm>
            <a:off x="8571121" y="2664385"/>
            <a:ext cx="3104905" cy="554998"/>
          </a:xfrm>
          <a:prstGeom prst="roundRect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/>
              <a:t>Який стан неба?</a:t>
            </a:r>
            <a:endParaRPr lang="ru-RU" sz="2400" b="1" dirty="0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8571121" y="4106040"/>
            <a:ext cx="3048746" cy="902940"/>
          </a:xfrm>
          <a:prstGeom prst="roundRect">
            <a:avLst/>
          </a:prstGeom>
          <a:solidFill>
            <a:srgbClr val="1694E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/>
              <a:t>Чи були протягом </a:t>
            </a:r>
            <a:r>
              <a:rPr lang="uk-UA" sz="2400" b="1" dirty="0" smtClean="0"/>
              <a:t>доби опади</a:t>
            </a:r>
            <a:r>
              <a:rPr lang="uk-UA" sz="2400" b="1" dirty="0"/>
              <a:t>?</a:t>
            </a:r>
            <a:endParaRPr lang="ru-RU" sz="2400" b="1" dirty="0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8557081" y="3293111"/>
            <a:ext cx="3076826" cy="769999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/>
              <a:t>Яка </a:t>
            </a:r>
            <a:r>
              <a:rPr lang="uk-UA" sz="2400" b="1" dirty="0"/>
              <a:t>температура повітря?</a:t>
            </a:r>
            <a:endParaRPr lang="ru-RU" sz="2400" b="1" dirty="0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8571121" y="5065398"/>
            <a:ext cx="3048746" cy="946274"/>
          </a:xfrm>
          <a:prstGeom prst="roundRect">
            <a:avLst/>
          </a:prstGeom>
          <a:solidFill>
            <a:srgbClr val="7030A0"/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/>
              <a:t>Погода вітряна чи безвітряна?</a:t>
            </a:r>
            <a:endParaRPr lang="ru-RU" sz="2400" b="1" dirty="0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AEA14DB0-14C2-4135-96D1-6330616A940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4" t="4730" r="75195" b="71911"/>
          <a:stretch/>
        </p:blipFill>
        <p:spPr>
          <a:xfrm>
            <a:off x="1295689" y="1284152"/>
            <a:ext cx="804936" cy="81419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20C6E46C-1C8C-4CE7-A0E2-3D5534BEDF7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01" t="4730" r="5251" b="74391"/>
          <a:stretch/>
        </p:blipFill>
        <p:spPr>
          <a:xfrm>
            <a:off x="2375339" y="1320428"/>
            <a:ext cx="1340079" cy="727748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6088A31A-77BF-4574-BBF7-7FF4599864D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33" t="4730" r="37719" b="74391"/>
          <a:stretch/>
        </p:blipFill>
        <p:spPr>
          <a:xfrm>
            <a:off x="3870899" y="1283760"/>
            <a:ext cx="1340079" cy="727748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4E614D09-687C-42A4-9540-5D7D98A66C1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7" t="27924" r="58714" b="48717"/>
          <a:stretch/>
        </p:blipFill>
        <p:spPr>
          <a:xfrm>
            <a:off x="9232754" y="1284152"/>
            <a:ext cx="1389485" cy="814190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44CE8BF4-934D-48D5-893B-4631C53F729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40" t="49114" r="6482" b="27527"/>
          <a:stretch/>
        </p:blipFill>
        <p:spPr>
          <a:xfrm>
            <a:off x="6685098" y="1277207"/>
            <a:ext cx="1175458" cy="814190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95308696-196C-4B58-9F95-8C9A282CEA8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50" t="20272" r="24250" b="44793"/>
          <a:stretch/>
        </p:blipFill>
        <p:spPr>
          <a:xfrm>
            <a:off x="7860556" y="1084512"/>
            <a:ext cx="1421129" cy="1217735"/>
          </a:xfrm>
          <a:prstGeom prst="rect">
            <a:avLst/>
          </a:prstGeom>
        </p:spPr>
      </p:pic>
      <p:sp>
        <p:nvSpPr>
          <p:cNvPr id="21" name="Скругленный прямоугольник 20"/>
          <p:cNvSpPr/>
          <p:nvPr/>
        </p:nvSpPr>
        <p:spPr>
          <a:xfrm>
            <a:off x="1295689" y="2035997"/>
            <a:ext cx="3915289" cy="455435"/>
          </a:xfrm>
          <a:prstGeom prst="roundRect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/>
              <a:t>Ясно       </a:t>
            </a:r>
            <a:r>
              <a:rPr lang="uk-UA" sz="2400" b="1" dirty="0" err="1" smtClean="0"/>
              <a:t>хмарно</a:t>
            </a:r>
            <a:r>
              <a:rPr lang="uk-UA" sz="2400" b="1" dirty="0" smtClean="0"/>
              <a:t>     похмуро</a:t>
            </a:r>
            <a:endParaRPr lang="ru-RU" sz="2400" b="1" dirty="0"/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6890421" y="2098342"/>
            <a:ext cx="3915289" cy="455435"/>
          </a:xfrm>
          <a:prstGeom prst="roundRect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2400" b="1" dirty="0" smtClean="0"/>
              <a:t>дощ           гроза            сніг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1405986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  <p:bldP spid="10" grpId="0" animBg="1"/>
      <p:bldP spid="12" grpId="0" animBg="1"/>
      <p:bldP spid="13" grpId="0" animBg="1"/>
      <p:bldP spid="14" grpId="0" animBg="1"/>
      <p:bldP spid="21" grpId="0" animBg="1"/>
      <p:bldP spid="2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950543" y="494528"/>
            <a:ext cx="8732066" cy="74325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err="1"/>
              <a:t>Що</a:t>
            </a:r>
            <a:r>
              <a:rPr lang="ru-RU" sz="4000" b="1" dirty="0"/>
              <a:t> ми </a:t>
            </a:r>
            <a:r>
              <a:rPr lang="ru-RU" sz="4000" b="1" dirty="0" err="1"/>
              <a:t>називаємо</a:t>
            </a:r>
            <a:r>
              <a:rPr lang="ru-RU" sz="4000" b="1" dirty="0"/>
              <a:t> </a:t>
            </a:r>
            <a:r>
              <a:rPr lang="ru-RU" sz="4000" b="1" dirty="0" err="1"/>
              <a:t>рідним</a:t>
            </a:r>
            <a:r>
              <a:rPr lang="ru-RU" sz="4000" b="1" dirty="0"/>
              <a:t> </a:t>
            </a:r>
            <a:r>
              <a:rPr lang="ru-RU" sz="4000" b="1" dirty="0" err="1"/>
              <a:t>краєм</a:t>
            </a:r>
            <a:r>
              <a:rPr lang="ru-RU" sz="4000" b="1" dirty="0"/>
              <a:t>?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8" name="Rectangle 2">
            <a:extLst>
              <a:ext uri="{FF2B5EF4-FFF2-40B4-BE49-F238E27FC236}">
                <a16:creationId xmlns="" xmlns:a16="http://schemas.microsoft.com/office/drawing/2014/main" id="{AF4566A3-A241-4583-B1A8-0820B9F019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2257" y="1354639"/>
            <a:ext cx="4604657" cy="4961870"/>
          </a:xfrm>
          <a:prstGeom prst="round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horz" wrap="square" lIns="457056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250825">
              <a:tabLst>
                <a:tab pos="87313" algn="l"/>
              </a:tabLst>
            </a:pPr>
            <a:r>
              <a:rPr lang="uk-UA" sz="2400" b="1" dirty="0">
                <a:solidFill>
                  <a:schemeClr val="bg1"/>
                </a:solidFill>
                <a:latin typeface="+mn-lt"/>
              </a:rPr>
              <a:t>ПРО УКРАЇНУ</a:t>
            </a:r>
            <a:r>
              <a:rPr lang="uk-UA" sz="2400" dirty="0">
                <a:solidFill>
                  <a:schemeClr val="bg1"/>
                </a:solidFill>
                <a:latin typeface="+mn-lt"/>
              </a:rPr>
              <a:t/>
            </a:r>
            <a:br>
              <a:rPr lang="uk-UA" sz="2400" dirty="0">
                <a:solidFill>
                  <a:schemeClr val="bg1"/>
                </a:solidFill>
                <a:latin typeface="+mn-lt"/>
              </a:rPr>
            </a:br>
            <a:r>
              <a:rPr lang="uk-UA" sz="2400" b="1" dirty="0">
                <a:solidFill>
                  <a:schemeClr val="bg1"/>
                </a:solidFill>
                <a:latin typeface="+mn-lt"/>
              </a:rPr>
              <a:t>Я тримаю у </a:t>
            </a:r>
            <a:r>
              <a:rPr lang="uk-UA" sz="2400" b="1" dirty="0" smtClean="0">
                <a:solidFill>
                  <a:schemeClr val="bg1"/>
                </a:solidFill>
                <a:latin typeface="+mn-lt"/>
              </a:rPr>
              <a:t>руці</a:t>
            </a:r>
            <a:r>
              <a:rPr lang="en-US" sz="2400" b="1" dirty="0" smtClean="0">
                <a:solidFill>
                  <a:schemeClr val="bg1"/>
                </a:solidFill>
                <a:latin typeface="+mn-lt"/>
              </a:rPr>
              <a:t> </a:t>
            </a:r>
          </a:p>
          <a:p>
            <a:pPr algn="ctr"/>
            <a:r>
              <a:rPr lang="uk-UA" sz="2400" b="1" dirty="0" smtClean="0">
                <a:solidFill>
                  <a:schemeClr val="bg1"/>
                </a:solidFill>
                <a:latin typeface="+mn-lt"/>
              </a:rPr>
              <a:t>кольорові олівці</a:t>
            </a:r>
            <a:r>
              <a:rPr lang="uk-UA" sz="2400" b="1" dirty="0">
                <a:solidFill>
                  <a:schemeClr val="bg1"/>
                </a:solidFill>
                <a:latin typeface="+mn-lt"/>
              </a:rPr>
              <a:t>.</a:t>
            </a:r>
            <a:br>
              <a:rPr lang="uk-UA" sz="2400" b="1" dirty="0">
                <a:solidFill>
                  <a:schemeClr val="bg1"/>
                </a:solidFill>
                <a:latin typeface="+mn-lt"/>
              </a:rPr>
            </a:br>
            <a:r>
              <a:rPr lang="uk-UA" sz="2400" b="1" dirty="0">
                <a:solidFill>
                  <a:schemeClr val="bg1"/>
                </a:solidFill>
                <a:latin typeface="+mn-lt"/>
              </a:rPr>
              <a:t>Хочу я </a:t>
            </a:r>
            <a:r>
              <a:rPr lang="uk-UA" sz="2400" b="1" dirty="0" smtClean="0">
                <a:solidFill>
                  <a:schemeClr val="bg1"/>
                </a:solidFill>
                <a:latin typeface="+mn-lt"/>
              </a:rPr>
              <a:t>намалювати</a:t>
            </a:r>
            <a:br>
              <a:rPr lang="uk-UA" sz="2400" b="1" dirty="0" smtClean="0">
                <a:solidFill>
                  <a:schemeClr val="bg1"/>
                </a:solidFill>
                <a:latin typeface="+mn-lt"/>
              </a:rPr>
            </a:br>
            <a:r>
              <a:rPr lang="uk-UA" sz="2400" b="1" dirty="0" smtClean="0">
                <a:solidFill>
                  <a:schemeClr val="bg1"/>
                </a:solidFill>
                <a:latin typeface="+mn-lt"/>
              </a:rPr>
              <a:t>Кримські </a:t>
            </a:r>
            <a:r>
              <a:rPr lang="uk-UA" sz="2400" b="1" dirty="0">
                <a:solidFill>
                  <a:schemeClr val="bg1"/>
                </a:solidFill>
                <a:latin typeface="+mn-lt"/>
              </a:rPr>
              <a:t>гори і Карпати.</a:t>
            </a:r>
            <a:br>
              <a:rPr lang="uk-UA" sz="2400" b="1" dirty="0">
                <a:solidFill>
                  <a:schemeClr val="bg1"/>
                </a:solidFill>
                <a:latin typeface="+mn-lt"/>
              </a:rPr>
            </a:br>
            <a:r>
              <a:rPr lang="uk-UA" sz="2400" b="1" dirty="0">
                <a:solidFill>
                  <a:schemeClr val="bg1"/>
                </a:solidFill>
                <a:latin typeface="+mn-lt"/>
              </a:rPr>
              <a:t>Степ і пагорби Дніпрові,</a:t>
            </a:r>
            <a:br>
              <a:rPr lang="uk-UA" sz="2400" b="1" dirty="0">
                <a:solidFill>
                  <a:schemeClr val="bg1"/>
                </a:solidFill>
                <a:latin typeface="+mn-lt"/>
              </a:rPr>
            </a:br>
            <a:r>
              <a:rPr lang="uk-UA" sz="2400" b="1" dirty="0">
                <a:solidFill>
                  <a:schemeClr val="bg1"/>
                </a:solidFill>
                <a:latin typeface="+mn-lt"/>
              </a:rPr>
              <a:t>і</a:t>
            </a:r>
            <a:r>
              <a:rPr lang="uk-UA" sz="2400" b="1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uk-UA" sz="2400" b="1" dirty="0">
                <a:solidFill>
                  <a:schemeClr val="bg1"/>
                </a:solidFill>
                <a:latin typeface="+mn-lt"/>
              </a:rPr>
              <a:t>озера, і діброви,</a:t>
            </a:r>
            <a:br>
              <a:rPr lang="uk-UA" sz="2400" b="1" dirty="0">
                <a:solidFill>
                  <a:schemeClr val="bg1"/>
                </a:solidFill>
                <a:latin typeface="+mn-lt"/>
              </a:rPr>
            </a:br>
            <a:r>
              <a:rPr lang="uk-UA" sz="2400" b="1" dirty="0" smtClean="0">
                <a:solidFill>
                  <a:schemeClr val="bg1"/>
                </a:solidFill>
                <a:latin typeface="+mn-lt"/>
              </a:rPr>
              <a:t>і </a:t>
            </a:r>
            <a:r>
              <a:rPr lang="uk-UA" sz="2400" b="1" dirty="0">
                <a:solidFill>
                  <a:schemeClr val="bg1"/>
                </a:solidFill>
                <a:latin typeface="+mn-lt"/>
              </a:rPr>
              <a:t>веселку, і калину,</a:t>
            </a:r>
            <a:br>
              <a:rPr lang="uk-UA" sz="2400" b="1" dirty="0">
                <a:solidFill>
                  <a:schemeClr val="bg1"/>
                </a:solidFill>
                <a:latin typeface="+mn-lt"/>
              </a:rPr>
            </a:br>
            <a:r>
              <a:rPr lang="uk-UA" sz="2400" b="1" dirty="0">
                <a:solidFill>
                  <a:schemeClr val="bg1"/>
                </a:solidFill>
                <a:latin typeface="+mn-lt"/>
              </a:rPr>
              <a:t>Чорне море і Дунай –</a:t>
            </a:r>
            <a:br>
              <a:rPr lang="uk-UA" sz="2400" b="1" dirty="0">
                <a:solidFill>
                  <a:schemeClr val="bg1"/>
                </a:solidFill>
                <a:latin typeface="+mn-lt"/>
              </a:rPr>
            </a:br>
            <a:r>
              <a:rPr lang="uk-UA" sz="2400" b="1" dirty="0">
                <a:solidFill>
                  <a:schemeClr val="bg1"/>
                </a:solidFill>
                <a:latin typeface="+mn-lt"/>
              </a:rPr>
              <a:t>Все це наша Україна,</a:t>
            </a:r>
            <a:br>
              <a:rPr lang="uk-UA" sz="2400" b="1" dirty="0">
                <a:solidFill>
                  <a:schemeClr val="bg1"/>
                </a:solidFill>
                <a:latin typeface="+mn-lt"/>
              </a:rPr>
            </a:br>
            <a:r>
              <a:rPr lang="uk-UA" sz="2400" b="1" dirty="0" smtClean="0">
                <a:solidFill>
                  <a:schemeClr val="bg1"/>
                </a:solidFill>
                <a:latin typeface="+mn-lt"/>
              </a:rPr>
              <a:t>наш </a:t>
            </a:r>
            <a:r>
              <a:rPr lang="uk-UA" sz="2400" b="1" dirty="0">
                <a:solidFill>
                  <a:schemeClr val="bg1"/>
                </a:solidFill>
                <a:latin typeface="+mn-lt"/>
              </a:rPr>
              <a:t>чудовий рідний </a:t>
            </a:r>
            <a:r>
              <a:rPr lang="uk-UA" sz="2400" b="1" dirty="0" smtClean="0">
                <a:solidFill>
                  <a:schemeClr val="bg1"/>
                </a:solidFill>
                <a:latin typeface="+mn-lt"/>
              </a:rPr>
              <a:t>край!</a:t>
            </a:r>
          </a:p>
          <a:p>
            <a:pPr algn="ctr"/>
            <a:r>
              <a:rPr lang="en-US" sz="2400" b="1" i="1" dirty="0" smtClean="0">
                <a:solidFill>
                  <a:schemeClr val="bg1"/>
                </a:solidFill>
                <a:latin typeface="+mn-lt"/>
              </a:rPr>
              <a:t>           </a:t>
            </a:r>
            <a:r>
              <a:rPr lang="uk-UA" sz="2400" b="1" i="1" dirty="0" smtClean="0">
                <a:solidFill>
                  <a:schemeClr val="bg1"/>
                </a:solidFill>
                <a:latin typeface="+mn-lt"/>
              </a:rPr>
              <a:t>Наталія Зарічна</a:t>
            </a:r>
            <a:endParaRPr lang="uk-UA" sz="2400" b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2" name="Picture 2" descr="Я малюю Україну»: визначено переможців всеукраїнського конкурсу кафедри  мистецьких дисциплін і методик навчання для молоді - Факультет мистецтва,  менеджменту, педагогіки і психології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0" r="1623" b="6041"/>
          <a:stretch/>
        </p:blipFill>
        <p:spPr bwMode="auto">
          <a:xfrm>
            <a:off x="7580441" y="3697050"/>
            <a:ext cx="3958417" cy="26389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8" name="Picture 4" descr="Конкурс “Я малюю Україну” – Центр дитячої та юнацької творчості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02" t="10020" r="7219" b="8485"/>
          <a:stretch/>
        </p:blipFill>
        <p:spPr bwMode="auto">
          <a:xfrm>
            <a:off x="5431971" y="1431134"/>
            <a:ext cx="3603171" cy="27821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6" name="Скругленный прямоугольник 5"/>
          <p:cNvSpPr/>
          <p:nvPr/>
        </p:nvSpPr>
        <p:spPr>
          <a:xfrm>
            <a:off x="9322685" y="1452567"/>
            <a:ext cx="2459111" cy="1155678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/>
              <a:t>Що чудового є в природі нашої України?</a:t>
            </a:r>
            <a:endParaRPr lang="ru-RU" sz="2400" b="1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5431971" y="4337281"/>
            <a:ext cx="2144486" cy="1551890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/>
              <a:t>А що ти намалюєш про Україну?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4247924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653201" y="443918"/>
            <a:ext cx="8732066" cy="81617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Слово вчителя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023257" y="1446389"/>
            <a:ext cx="7141029" cy="2592211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У </a:t>
            </a:r>
            <a:r>
              <a:rPr lang="ru-RU" sz="2400" b="1" dirty="0" err="1"/>
              <a:t>кожної</a:t>
            </a:r>
            <a:r>
              <a:rPr lang="ru-RU" sz="2400" b="1" dirty="0"/>
              <a:t> </a:t>
            </a:r>
            <a:r>
              <a:rPr lang="ru-RU" sz="2400" b="1" dirty="0" err="1"/>
              <a:t>людини</a:t>
            </a:r>
            <a:r>
              <a:rPr lang="ru-RU" sz="2400" b="1" dirty="0"/>
              <a:t> </a:t>
            </a:r>
            <a:r>
              <a:rPr lang="uk-UA" sz="2400" b="1" dirty="0"/>
              <a:t>є</a:t>
            </a:r>
            <a:r>
              <a:rPr lang="ru-RU" sz="2400" b="1" dirty="0" smtClean="0"/>
              <a:t> </a:t>
            </a:r>
            <a:r>
              <a:rPr lang="ru-RU" sz="2400" b="1" dirty="0"/>
              <a:t>мала </a:t>
            </a:r>
            <a:r>
              <a:rPr lang="ru-RU" sz="2400" b="1" dirty="0" err="1" smtClean="0"/>
              <a:t>батьківщина</a:t>
            </a:r>
            <a:r>
              <a:rPr lang="ru-RU" sz="2400" b="1" dirty="0" smtClean="0"/>
              <a:t>, </a:t>
            </a:r>
            <a:r>
              <a:rPr lang="ru-RU" sz="2400" b="1" dirty="0" err="1" smtClean="0"/>
              <a:t>свій</a:t>
            </a:r>
            <a:r>
              <a:rPr lang="ru-RU" sz="2400" b="1" dirty="0" smtClean="0"/>
              <a:t> </a:t>
            </a:r>
            <a:r>
              <a:rPr lang="ru-RU" sz="2400" b="1" dirty="0" err="1"/>
              <a:t>рідний</a:t>
            </a:r>
            <a:r>
              <a:rPr lang="ru-RU" sz="2400" b="1" dirty="0"/>
              <a:t> </a:t>
            </a:r>
            <a:r>
              <a:rPr lang="ru-RU" sz="2400" b="1" dirty="0" smtClean="0"/>
              <a:t>край, де </a:t>
            </a:r>
            <a:r>
              <a:rPr lang="ru-RU" sz="2400" b="1" dirty="0"/>
              <a:t>вона </a:t>
            </a:r>
            <a:r>
              <a:rPr lang="ru-RU" sz="2400" b="1" dirty="0" err="1"/>
              <a:t>народилася</a:t>
            </a:r>
            <a:r>
              <a:rPr lang="ru-RU" sz="2400" b="1" dirty="0"/>
              <a:t> і </a:t>
            </a:r>
            <a:r>
              <a:rPr lang="ru-RU" sz="2400" b="1" dirty="0" err="1"/>
              <a:t>живе</a:t>
            </a:r>
            <a:r>
              <a:rPr lang="ru-RU" sz="2400" b="1" dirty="0"/>
              <a:t>. </a:t>
            </a:r>
            <a:r>
              <a:rPr lang="uk-UA" sz="2400" b="1" dirty="0" smtClean="0"/>
              <a:t>Про рідний край </a:t>
            </a:r>
            <a:r>
              <a:rPr lang="uk-UA" sz="2400" b="1" dirty="0"/>
              <a:t>складають вірші й пісні, його оспівують у легендах і казках. </a:t>
            </a:r>
            <a:r>
              <a:rPr lang="uk-UA" sz="2400" b="1" dirty="0" smtClean="0"/>
              <a:t>Для </a:t>
            </a:r>
            <a:r>
              <a:rPr lang="uk-UA" sz="2400" b="1" dirty="0"/>
              <a:t>кожної люди­ни рідний дім буде найтеплішим, найзатишнішим, найбажанішим</a:t>
            </a:r>
            <a:r>
              <a:rPr lang="uk-UA" sz="2400" b="1" dirty="0" smtClean="0"/>
              <a:t>.</a:t>
            </a:r>
            <a:endParaRPr lang="ru-RU" sz="2400" b="1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47" b="99053" l="375" r="99750">
                        <a14:foregroundMark x1="63625" y1="70455" x2="60750" y2="670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1517" b="-1813"/>
          <a:stretch/>
        </p:blipFill>
        <p:spPr>
          <a:xfrm>
            <a:off x="2482525" y="4016829"/>
            <a:ext cx="4601221" cy="2438400"/>
          </a:xfrm>
          <a:prstGeom prst="rect">
            <a:avLst/>
          </a:prstGeom>
        </p:spPr>
      </p:pic>
      <p:pic>
        <p:nvPicPr>
          <p:cNvPr id="7" name="Picture 2" descr="D:\Картинки до тестів\Людина\Вчителька біля дошки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1790" y="1446388"/>
            <a:ext cx="3148048" cy="4497211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5516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31372" y="1725857"/>
            <a:ext cx="2862946" cy="440120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solidFill>
                  <a:srgbClr val="FF0000"/>
                </a:solidFill>
              </a:rPr>
              <a:t>Рідний край </a:t>
            </a:r>
            <a:r>
              <a:rPr lang="uk-UA" sz="2800" b="1" dirty="0" smtClean="0">
                <a:solidFill>
                  <a:schemeClr val="bg1"/>
                </a:solidFill>
              </a:rPr>
              <a:t>-  це область країни, де розташовується твоє місто чи село, в якому проживають твої рідні та друзі, де твоя батьківська домівка.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6456" y="1621972"/>
            <a:ext cx="7318252" cy="4859777"/>
          </a:xfrm>
          <a:prstGeom prst="round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</p:pic>
      <p:sp>
        <p:nvSpPr>
          <p:cNvPr id="9" name="Прямоугольник 8"/>
          <p:cNvSpPr/>
          <p:nvPr/>
        </p:nvSpPr>
        <p:spPr>
          <a:xfrm>
            <a:off x="925286" y="391883"/>
            <a:ext cx="10341428" cy="115388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/>
              <a:t>Наша </a:t>
            </a:r>
            <a:r>
              <a:rPr lang="uk-UA" sz="3200" b="1" dirty="0" smtClean="0"/>
              <a:t>Батьківщина – Україна –  </a:t>
            </a:r>
            <a:r>
              <a:rPr lang="uk-UA" sz="3200" b="1" dirty="0"/>
              <a:t>складається </a:t>
            </a:r>
            <a:endParaRPr lang="uk-UA" sz="3200" b="1" dirty="0" smtClean="0"/>
          </a:p>
          <a:p>
            <a:pPr algn="ctr"/>
            <a:r>
              <a:rPr lang="uk-UA" sz="3200" b="1" dirty="0" smtClean="0"/>
              <a:t>з 24 </a:t>
            </a:r>
            <a:r>
              <a:rPr lang="uk-UA" sz="3200" b="1" dirty="0"/>
              <a:t>областей і </a:t>
            </a:r>
            <a:r>
              <a:rPr lang="uk-UA" sz="3200" b="1" dirty="0" smtClean="0"/>
              <a:t> </a:t>
            </a:r>
            <a:r>
              <a:rPr lang="uk-UA" sz="3200" b="1" dirty="0"/>
              <a:t>півострова </a:t>
            </a:r>
            <a:r>
              <a:rPr lang="uk-UA" sz="3200" b="1" dirty="0" smtClean="0"/>
              <a:t>Крим.</a:t>
            </a:r>
            <a:endParaRPr lang="ru-RU" sz="3200" b="1" dirty="0"/>
          </a:p>
        </p:txBody>
      </p:sp>
    </p:spTree>
    <p:extLst>
      <p:ext uri="{BB962C8B-B14F-4D97-AF65-F5344CB8AC3E}">
        <p14:creationId xmlns:p14="http://schemas.microsoft.com/office/powerpoint/2010/main" val="665456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153886" y="467277"/>
            <a:ext cx="9818914" cy="136267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Кожна область поділяється на райони і має головне місто</a:t>
            </a:r>
            <a:endParaRPr lang="uk-UA" sz="3600" b="1" dirty="0">
              <a:solidFill>
                <a:schemeClr val="bg1"/>
              </a:solidFill>
            </a:endParaRPr>
          </a:p>
        </p:txBody>
      </p:sp>
      <p:pic>
        <p:nvPicPr>
          <p:cNvPr id="1028" name="Picture 4" descr="Картографічне видавництво МАПА, продаж мап, атласів, книжкової продукції в  Києві, Україна | mapaedit.com.u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2837" y="1960585"/>
            <a:ext cx="3177763" cy="4237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D:\1 клас\3 Я досліджую світ\1 УРОКИ 2023\3 Людина і світ\№55 Де мій рідний край Звідки я родом\Запорізька обл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7189" y="2478161"/>
            <a:ext cx="4382181" cy="3868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5959247" y="1851728"/>
            <a:ext cx="3838067" cy="51047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Запорізька область</a:t>
            </a:r>
            <a:endParaRPr lang="uk-UA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6766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D:\1 клас\3 Я досліджую світ\1 УРОКИ 2023\3 Людина і світ\№55 Де мій рідний край Звідки я родом\2024-01-28_12564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857" y="1663296"/>
            <a:ext cx="7571014" cy="4666049"/>
          </a:xfrm>
          <a:prstGeom prst="round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480456" y="337455"/>
            <a:ext cx="9035143" cy="117565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/>
              <a:t>Розглянь хмару слів. </a:t>
            </a:r>
          </a:p>
          <a:p>
            <a:pPr algn="ctr"/>
            <a:r>
              <a:rPr lang="uk-UA" sz="3600" b="1" dirty="0" smtClean="0"/>
              <a:t>Прочитай обласні центри України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2691790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744310" y="495119"/>
            <a:ext cx="8732066" cy="83784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Розкажи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04982" y="3775950"/>
            <a:ext cx="5736658" cy="889680"/>
          </a:xfrm>
          <a:prstGeom prst="rect">
            <a:avLst/>
          </a:prstGeom>
          <a:solidFill>
            <a:srgbClr val="7030A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/>
              <a:t>Як називається твій район? </a:t>
            </a:r>
          </a:p>
          <a:p>
            <a:pPr algn="ctr"/>
            <a:r>
              <a:rPr lang="uk-UA" sz="2800" b="1" dirty="0" smtClean="0"/>
              <a:t>А місто чи село?</a:t>
            </a:r>
            <a:endParaRPr lang="ru-RU" sz="2800" b="1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8063" y="1740060"/>
            <a:ext cx="4449827" cy="3561283"/>
          </a:xfrm>
          <a:prstGeom prst="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</p:pic>
      <p:sp>
        <p:nvSpPr>
          <p:cNvPr id="8" name="Прямоугольник 7"/>
          <p:cNvSpPr/>
          <p:nvPr/>
        </p:nvSpPr>
        <p:spPr>
          <a:xfrm>
            <a:off x="704982" y="2738337"/>
            <a:ext cx="5736658" cy="78236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/>
              <a:t>В якій області ти  живеш?</a:t>
            </a:r>
            <a:endParaRPr lang="ru-RU" sz="2800" b="1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563467" y="1718288"/>
            <a:ext cx="6403390" cy="83985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/>
              <a:t>Назви яких обласних центрів ти знаєш?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4072885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563</TotalTime>
  <Words>549</Words>
  <Application>Microsoft Office PowerPoint</Application>
  <PresentationFormat>Произвольный</PresentationFormat>
  <Paragraphs>88</Paragraphs>
  <Slides>19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Vasyl Tsupa</dc:creator>
  <cp:lastModifiedBy>Esmiralda Ivanova</cp:lastModifiedBy>
  <cp:revision>87</cp:revision>
  <dcterms:created xsi:type="dcterms:W3CDTF">2018-01-05T16:38:53Z</dcterms:created>
  <dcterms:modified xsi:type="dcterms:W3CDTF">2024-01-29T09:13:49Z</dcterms:modified>
</cp:coreProperties>
</file>