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09" r:id="rId3"/>
    <p:sldId id="310" r:id="rId4"/>
    <p:sldId id="278" r:id="rId5"/>
    <p:sldId id="298" r:id="rId6"/>
    <p:sldId id="300" r:id="rId7"/>
    <p:sldId id="284" r:id="rId8"/>
    <p:sldId id="287" r:id="rId9"/>
    <p:sldId id="304" r:id="rId10"/>
    <p:sldId id="294" r:id="rId11"/>
    <p:sldId id="277" r:id="rId12"/>
    <p:sldId id="295" r:id="rId13"/>
    <p:sldId id="296" r:id="rId14"/>
    <p:sldId id="306" r:id="rId15"/>
    <p:sldId id="307" r:id="rId16"/>
    <p:sldId id="31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2.wdp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1376" y="4611632"/>
            <a:ext cx="10660565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Яким був наш край у минулому? 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Ð ÐµÐ·ÑÐ»ÑÑÐ°Ñ Ð¿Ð¾ÑÑÐºÑ Ð·Ð¾Ð±ÑÐ°Ð¶ÐµÐ½Ñ Ð·Ð° Ð·Ð°Ð¿Ð¸ÑÐ¾Ð¼ &quot;ÑÐºÑÐ°ÑÐ½ÑÑÐºÐ¸Ð¹ ÑÐ°Ð½Ð¾Ðº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6576" r="3134" b="7967"/>
          <a:stretch/>
        </p:blipFill>
        <p:spPr bwMode="auto">
          <a:xfrm>
            <a:off x="923966" y="1044199"/>
            <a:ext cx="3939799" cy="2847577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68093" y="1146849"/>
            <a:ext cx="358276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459384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Славиться наша Батьківщина і запальними танцями</a:t>
            </a:r>
          </a:p>
        </p:txBody>
      </p:sp>
      <p:pic>
        <p:nvPicPr>
          <p:cNvPr id="2" name="videoplayback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068" y="1281590"/>
            <a:ext cx="9152300" cy="514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9616" y="1224138"/>
            <a:ext cx="7357270" cy="551795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8755" y="583739"/>
            <a:ext cx="8732066" cy="7544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81226" y="1446388"/>
            <a:ext cx="6463990" cy="9065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Роздивися картину. Що на ній зображено? Придумай до неї назву</a:t>
            </a:r>
            <a:endParaRPr lang="ru-RU" sz="2400" b="1" dirty="0"/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88" y="1446388"/>
            <a:ext cx="3148048" cy="449721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1 клас\3 Я досліджую світ\1 УРОКИ 2023\3 Людина і світ\№56 Яким був наш край у минулому\2024-01-30_190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10" y="2433271"/>
            <a:ext cx="5438078" cy="225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02808" y="5535597"/>
            <a:ext cx="6620107" cy="8160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 коваля руки золоті, </a:t>
            </a:r>
            <a:r>
              <a:rPr lang="uk-UA" sz="2800" b="1" dirty="0" smtClean="0"/>
              <a:t>а у </a:t>
            </a:r>
            <a:r>
              <a:rPr lang="uk-UA" sz="2800" b="1" dirty="0"/>
              <a:t>співака слова.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6605" y="4781908"/>
            <a:ext cx="4200294" cy="6041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Поясни </a:t>
            </a:r>
            <a:r>
              <a:rPr lang="uk-UA" sz="2400" b="1" dirty="0" smtClean="0">
                <a:solidFill>
                  <a:schemeClr val="bg1"/>
                </a:solidFill>
              </a:rPr>
              <a:t>прислів’я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3195" y="494529"/>
            <a:ext cx="10103660" cy="8963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Досліди. Які професії «заховалися» в прізвищах?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8011" y="1199924"/>
            <a:ext cx="49770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</a:rPr>
              <a:t>Гончар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2410" y="2207817"/>
            <a:ext cx="2946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</a:rPr>
              <a:t>Коваль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6518" y="1199924"/>
            <a:ext cx="2735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err="1">
                <a:solidFill>
                  <a:srgbClr val="0070C0"/>
                </a:solidFill>
              </a:rPr>
              <a:t>енко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8750" y="1390864"/>
            <a:ext cx="3457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70C0"/>
                </a:solidFill>
              </a:rPr>
              <a:t>Кравець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8221" y="2207817"/>
            <a:ext cx="1585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err="1">
                <a:solidFill>
                  <a:srgbClr val="0070C0"/>
                </a:solidFill>
              </a:rPr>
              <a:t>чук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" b="7606"/>
          <a:stretch/>
        </p:blipFill>
        <p:spPr>
          <a:xfrm>
            <a:off x="8905232" y="2498860"/>
            <a:ext cx="2060453" cy="294490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" y="2207817"/>
            <a:ext cx="1797238" cy="236478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 b="10630"/>
          <a:stretch/>
        </p:blipFill>
        <p:spPr>
          <a:xfrm>
            <a:off x="6412440" y="3234917"/>
            <a:ext cx="1808919" cy="267537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1546531" y="4669740"/>
            <a:ext cx="4618494" cy="17330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знаєш ти походження свого прізвища?</a:t>
            </a:r>
          </a:p>
          <a:p>
            <a:pPr algn="ctr"/>
            <a:r>
              <a:rPr lang="uk-UA" sz="2400" b="1" dirty="0"/>
              <a:t>Разом із дорослими досліди, звідки воно взялося.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927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Бондарь ремесло - 70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66" y="5263425"/>
            <a:ext cx="1465455" cy="109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02829" y="1424817"/>
            <a:ext cx="8732066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bg1"/>
                </a:solidFill>
              </a:rPr>
              <a:t>Обери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та з’єднай. Чим займалися люди в давнину? Як їх називали?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Табличка 6"/>
          <p:cNvSpPr/>
          <p:nvPr/>
        </p:nvSpPr>
        <p:spPr>
          <a:xfrm>
            <a:off x="1116718" y="3093851"/>
            <a:ext cx="3156589" cy="886171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випікали хліб і булки</a:t>
            </a:r>
            <a:endParaRPr lang="ru-RU" sz="2800" b="1" dirty="0"/>
          </a:p>
        </p:txBody>
      </p:sp>
      <p:sp>
        <p:nvSpPr>
          <p:cNvPr id="8" name="Табличка 7"/>
          <p:cNvSpPr/>
          <p:nvPr/>
        </p:nvSpPr>
        <p:spPr>
          <a:xfrm>
            <a:off x="1116718" y="5276895"/>
            <a:ext cx="3076141" cy="1135055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Робили з деревини бочки</a:t>
            </a:r>
            <a:endParaRPr lang="ru-RU" sz="2800" b="1" dirty="0"/>
          </a:p>
        </p:txBody>
      </p:sp>
      <p:sp>
        <p:nvSpPr>
          <p:cNvPr id="9" name="Табличка 8"/>
          <p:cNvSpPr/>
          <p:nvPr/>
        </p:nvSpPr>
        <p:spPr>
          <a:xfrm>
            <a:off x="8686799" y="4348604"/>
            <a:ext cx="2790341" cy="752524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пекарі</a:t>
            </a:r>
            <a:endParaRPr lang="ru-RU" sz="3600" b="1" dirty="0"/>
          </a:p>
        </p:txBody>
      </p:sp>
      <p:sp>
        <p:nvSpPr>
          <p:cNvPr id="10" name="Табличка 9"/>
          <p:cNvSpPr/>
          <p:nvPr/>
        </p:nvSpPr>
        <p:spPr>
          <a:xfrm>
            <a:off x="8717695" y="5446273"/>
            <a:ext cx="2784876" cy="733396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бондарі</a:t>
            </a:r>
            <a:endParaRPr lang="ru-RU" sz="3600" b="1" dirty="0"/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066719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 №4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02829" y="512101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8686799" y="2130756"/>
            <a:ext cx="2776653" cy="779712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хлібороби</a:t>
            </a:r>
            <a:endParaRPr lang="ru-RU" sz="3600" b="1" dirty="0"/>
          </a:p>
        </p:txBody>
      </p:sp>
      <p:sp>
        <p:nvSpPr>
          <p:cNvPr id="16" name="Табличка 15"/>
          <p:cNvSpPr/>
          <p:nvPr/>
        </p:nvSpPr>
        <p:spPr>
          <a:xfrm>
            <a:off x="8670549" y="3274856"/>
            <a:ext cx="2784876" cy="779332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гончарі</a:t>
            </a:r>
            <a:endParaRPr lang="ru-RU" sz="3600" b="1" dirty="0"/>
          </a:p>
        </p:txBody>
      </p:sp>
      <p:sp>
        <p:nvSpPr>
          <p:cNvPr id="17" name="Табличка 16"/>
          <p:cNvSpPr/>
          <p:nvPr/>
        </p:nvSpPr>
        <p:spPr>
          <a:xfrm>
            <a:off x="1116718" y="1966348"/>
            <a:ext cx="3156589" cy="944120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вирощували на полях зерно</a:t>
            </a:r>
            <a:endParaRPr lang="ru-RU" sz="2800" b="1" dirty="0"/>
          </a:p>
        </p:txBody>
      </p:sp>
      <p:sp>
        <p:nvSpPr>
          <p:cNvPr id="18" name="Табличка 17"/>
          <p:cNvSpPr/>
          <p:nvPr/>
        </p:nvSpPr>
        <p:spPr>
          <a:xfrm>
            <a:off x="1116718" y="4132689"/>
            <a:ext cx="3156589" cy="965253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виготовляли </a:t>
            </a:r>
            <a:r>
              <a:rPr lang="uk-UA" sz="2800" b="1" dirty="0"/>
              <a:t>глиняний посуд</a:t>
            </a:r>
            <a:endParaRPr lang="ru-RU" sz="2800" b="1" dirty="0"/>
          </a:p>
        </p:txBody>
      </p:sp>
      <p:pic>
        <p:nvPicPr>
          <p:cNvPr id="4098" name="Picture 2" descr="Хліборобство, як окремий світогляд. Українські традиції, пов'язані з хлібом  - ВСВІТІ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5" t="9422" r="11126" b="20359"/>
          <a:stretch/>
        </p:blipFill>
        <p:spPr bwMode="auto">
          <a:xfrm>
            <a:off x="5906848" y="4122455"/>
            <a:ext cx="1569922" cy="11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krainian home made bread. Украинский домашний хлеб из печи. Український  хліб з печі. | Ukrainian recipes, Homemade bread, Ukra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70" y="2957280"/>
            <a:ext cx="1027482" cy="12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онспект заняття &quot;Ремесла нашого народу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46" y="1866424"/>
            <a:ext cx="822729" cy="13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4273307" y="2438408"/>
            <a:ext cx="1633541" cy="224300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7498881" y="2520673"/>
            <a:ext cx="1054104" cy="217079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273307" y="3493811"/>
            <a:ext cx="1702959" cy="431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225412" y="3624794"/>
            <a:ext cx="1461387" cy="93322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4308015" y="2438408"/>
            <a:ext cx="1788455" cy="211960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6" idx="1"/>
          </p:cNvCxnSpPr>
          <p:nvPr/>
        </p:nvCxnSpPr>
        <p:spPr>
          <a:xfrm>
            <a:off x="7021575" y="2423305"/>
            <a:ext cx="1648974" cy="124121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273307" y="5866999"/>
            <a:ext cx="1633541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7459538" y="5766160"/>
            <a:ext cx="1093447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12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5179" y="1448857"/>
            <a:ext cx="6845162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Підкресли червоним, яких професій НЕ було в давнину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32" y="1448857"/>
            <a:ext cx="2424866" cy="16139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16" y="4905660"/>
            <a:ext cx="2133804" cy="14225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595" y="3218595"/>
            <a:ext cx="2106062" cy="14067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82044" y="2073850"/>
            <a:ext cx="296467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Водій метро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5643" y="2078958"/>
            <a:ext cx="213469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бджоляр 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044" y="2895430"/>
            <a:ext cx="172697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столяр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7772" y="2895429"/>
            <a:ext cx="502256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спортивний 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коментатор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423315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 №5-6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02829" y="512101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4533" y="2073850"/>
            <a:ext cx="166892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коваль 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КОВАЛЬ. Епоха Професій. Вірш для дітей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89" y="3611003"/>
            <a:ext cx="2435260" cy="13698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Відомо, як можуть перейменувати 5 станцій київського метр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78" y="3611003"/>
            <a:ext cx="2106168" cy="14041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Прямоугольник 20"/>
          <p:cNvSpPr/>
          <p:nvPr/>
        </p:nvSpPr>
        <p:spPr>
          <a:xfrm>
            <a:off x="895178" y="4194241"/>
            <a:ext cx="3721427" cy="8622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Обведи. Людина якої професії піклується про стан лісів?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1625" y="5214431"/>
            <a:ext cx="202668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лісоруб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5990" y="5214430"/>
            <a:ext cx="209478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лісник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68862" y="5214431"/>
            <a:ext cx="244965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лісовичок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89234" y="2594992"/>
            <a:ext cx="2439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755891" y="3438768"/>
            <a:ext cx="4871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3807037" y="5136152"/>
            <a:ext cx="1854062" cy="8028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580" y="1448857"/>
            <a:ext cx="3978029" cy="33238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86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951948" y="494477"/>
            <a:ext cx="8732066" cy="7938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«</a:t>
            </a:r>
            <a:r>
              <a:rPr lang="uk-UA" sz="4000" b="1" dirty="0">
                <a:solidFill>
                  <a:schemeClr val="bg1"/>
                </a:solidFill>
              </a:rPr>
              <a:t>Дерево зростання»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" y="1082438"/>
            <a:ext cx="5944969" cy="52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8457032">
            <a:off x="1203516" y="4169737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дуже сподобалось</a:t>
            </a: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576255" y="2186625"/>
            <a:ext cx="247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не сподобалось</a:t>
            </a:r>
          </a:p>
        </p:txBody>
      </p:sp>
      <p:sp>
        <p:nvSpPr>
          <p:cNvPr id="12" name="TextBox 11"/>
          <p:cNvSpPr txBox="1"/>
          <p:nvPr/>
        </p:nvSpPr>
        <p:spPr>
          <a:xfrm rot="2833565">
            <a:off x="3994746" y="4004732"/>
            <a:ext cx="213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сподобалось</a:t>
            </a: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4" y="1077930"/>
            <a:ext cx="4212226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15255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24790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227624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46" y="385329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68" y="272822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10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98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22762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54" y="237680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13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8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85" y="128838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0108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04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64" y="114343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31" y="342809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79117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42" y="287206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6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537335" y="494530"/>
            <a:ext cx="8732067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</a:t>
            </a:r>
            <a:r>
              <a:rPr lang="uk-UA" sz="3200" b="1" dirty="0">
                <a:solidFill>
                  <a:schemeClr val="bg1"/>
                </a:solidFill>
              </a:rPr>
              <a:t>«Дерево </a:t>
            </a:r>
            <a:r>
              <a:rPr lang="uk-UA" sz="3200" b="1" dirty="0" smtClean="0">
                <a:solidFill>
                  <a:schemeClr val="bg1"/>
                </a:solidFill>
              </a:rPr>
              <a:t>очікувань»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93" y="1001817"/>
            <a:ext cx="6438823" cy="57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271647">
            <a:off x="1375916" y="4396591"/>
            <a:ext cx="2731467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Буде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цікаво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722396" y="1932014"/>
            <a:ext cx="2328441" cy="11918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Буде </a:t>
            </a:r>
            <a:r>
              <a:rPr lang="ru-RU" sz="3200" b="1" dirty="0" err="1" smtClean="0">
                <a:solidFill>
                  <a:srgbClr val="FF0000"/>
                </a:solidFill>
              </a:rPr>
              <a:t>важко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970389">
            <a:off x="4226260" y="3644472"/>
            <a:ext cx="2339065" cy="64698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22ADA"/>
                </a:solidFill>
              </a:rPr>
              <a:t>Буде легко</a:t>
            </a:r>
            <a:endParaRPr lang="ru-RU" sz="3200" b="1" dirty="0">
              <a:solidFill>
                <a:srgbClr val="322ADA"/>
              </a:solidFill>
            </a:endParaRP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3" y="1077930"/>
            <a:ext cx="4212227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30" y="15255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324790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227624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47" y="385329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69" y="272822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11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99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30" y="22762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55" y="237680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14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9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85" y="128838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0108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05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65" y="114343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32" y="342809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79117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43" y="287206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881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59889" y="515828"/>
            <a:ext cx="9011106" cy="8036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Пригадай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21234" y="2659322"/>
            <a:ext cx="6804666" cy="7783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 називається область, у якій ти живеш?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21234" y="3768880"/>
            <a:ext cx="6804666" cy="869218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Яке місто є </a:t>
            </a:r>
            <a:r>
              <a:rPr lang="uk-UA" sz="2800" b="1" dirty="0" smtClean="0"/>
              <a:t>її обласним </a:t>
            </a:r>
            <a:r>
              <a:rPr lang="uk-UA" sz="2800" b="1" dirty="0"/>
              <a:t>центром?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5" y="1596712"/>
            <a:ext cx="3914917" cy="434433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221233" y="1550717"/>
            <a:ext cx="6804667" cy="8398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Назви яких обласних центрів ти знаєш?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89242" y="4918313"/>
            <a:ext cx="5736658" cy="112367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 називається твій район? </a:t>
            </a:r>
          </a:p>
          <a:p>
            <a:pPr algn="ctr"/>
            <a:r>
              <a:rPr lang="uk-UA" sz="2800" b="1" dirty="0" smtClean="0"/>
              <a:t>А місто чи село?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0878" y="494529"/>
            <a:ext cx="9110287" cy="7140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«Раніше і  зараз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83314" y="5059980"/>
            <a:ext cx="3668752" cy="794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Зараз жінки носять сукні, а раніше…?</a:t>
            </a:r>
            <a:endParaRPr lang="ru-RU" sz="2400" b="1" dirty="0"/>
          </a:p>
        </p:txBody>
      </p:sp>
      <p:pic>
        <p:nvPicPr>
          <p:cNvPr id="17410" name="Picture 2" descr="Ð ÐµÐ·ÑÐ»ÑÑÐ°Ñ Ð¿Ð¾ÑÑÐºÑ Ð·Ð¾Ð±ÑÐ°Ð¶ÐµÐ½Ñ Ð·Ð° Ð·Ð°Ð¿Ð¸ÑÐ¾Ð¼ &quot;Ð¶ÑÐ½ÐºÐ° Ð¿Ð»Ð°ÑÑÑ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4419" r="4273" b="3955"/>
          <a:stretch/>
        </p:blipFill>
        <p:spPr bwMode="auto">
          <a:xfrm>
            <a:off x="1170878" y="1881181"/>
            <a:ext cx="2046812" cy="3060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2"/>
          <a:stretch/>
        </p:blipFill>
        <p:spPr bwMode="auto">
          <a:xfrm>
            <a:off x="3345827" y="1883356"/>
            <a:ext cx="2380194" cy="3060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750544" y="1211680"/>
            <a:ext cx="57795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Порівняй, </a:t>
            </a:r>
            <a:r>
              <a:rPr lang="uk-UA" sz="2400" b="1" dirty="0">
                <a:solidFill>
                  <a:schemeClr val="bg1"/>
                </a:solidFill>
              </a:rPr>
              <a:t>як було раніше  із тим, як </a:t>
            </a:r>
            <a:r>
              <a:rPr lang="uk-UA" sz="2400" b="1" dirty="0" smtClean="0">
                <a:solidFill>
                  <a:schemeClr val="bg1"/>
                </a:solidFill>
              </a:rPr>
              <a:t>зараз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Доторкнутися до історії: особливості українського ві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843" y="1881181"/>
            <a:ext cx="2565737" cy="2971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6620430" y="4965322"/>
            <a:ext cx="4631150" cy="794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Зараз у </a:t>
            </a:r>
            <a:r>
              <a:rPr lang="uk-UA" sz="2400" b="1" dirty="0" err="1"/>
              <a:t>дівчаток</a:t>
            </a:r>
            <a:r>
              <a:rPr lang="uk-UA" sz="2400" b="1" dirty="0"/>
              <a:t> на голові бантики, а раніше…?</a:t>
            </a:r>
            <a:endParaRPr lang="ru-RU" sz="2400" b="1" dirty="0"/>
          </a:p>
        </p:txBody>
      </p:sp>
      <p:pic>
        <p:nvPicPr>
          <p:cNvPr id="1028" name="Picture 4" descr="Патріотичні бантики Прикраса на волосся патріотична Бантики патріотичні  (ID#1930553936), цена: 100 ₴, купить на Prom.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6" y="1881181"/>
            <a:ext cx="2228984" cy="2971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66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0905" y="5107251"/>
            <a:ext cx="4043256" cy="7651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Раніше чоловіки носили шаровари, а зараз…?</a:t>
            </a:r>
            <a:endParaRPr lang="ru-RU" sz="2400" b="1" dirty="0"/>
          </a:p>
        </p:txBody>
      </p:sp>
      <p:pic>
        <p:nvPicPr>
          <p:cNvPr id="19458" name="Picture 2" descr="Ð ÐµÐ·ÑÐ»ÑÑÐ°Ñ Ð¿Ð¾ÑÑÐºÑ Ð·Ð¾Ð±ÑÐ°Ð¶ÐµÐ½Ñ Ð·Ð° Ð·Ð°Ð¿Ð¸ÑÐ¾Ð¼ &quot;ÐºÐ¾Ð·Ð°Ðº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2" y="1803488"/>
            <a:ext cx="1662884" cy="3013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0" name="Picture 4" descr="Ð ÐµÐ·ÑÐ»ÑÑÐ°Ñ Ð¿Ð¾ÑÑÐºÑ Ð·Ð¾Ð±ÑÐ°Ð¶ÐµÐ½Ñ Ð·Ð° Ð·Ð°Ð¿Ð¸ÑÐ¾Ð¼ &quot;Ð¼ÑÐ¶ÑÐ¸Ð½Ð° Ð² Ð¿Ð¾Ð»Ð½ÑÐ¹ ÑÐ¾ÑÑ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r="5693"/>
          <a:stretch/>
        </p:blipFill>
        <p:spPr bwMode="auto">
          <a:xfrm>
            <a:off x="2855841" y="1808019"/>
            <a:ext cx="1728320" cy="3009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1170878" y="494529"/>
            <a:ext cx="9110287" cy="7140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«Раніше і  зараз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50544" y="1211680"/>
            <a:ext cx="57795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Порівняй, </a:t>
            </a:r>
            <a:r>
              <a:rPr lang="uk-UA" sz="2400" b="1" dirty="0">
                <a:solidFill>
                  <a:schemeClr val="bg1"/>
                </a:solidFill>
              </a:rPr>
              <a:t>як було раніше  із тим, як </a:t>
            </a:r>
            <a:r>
              <a:rPr lang="uk-UA" sz="2400" b="1" dirty="0" smtClean="0">
                <a:solidFill>
                  <a:schemeClr val="bg1"/>
                </a:solidFill>
              </a:rPr>
              <a:t>зараз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17678" y="4966528"/>
            <a:ext cx="5299004" cy="794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Раніше їздили на конях, а зараз …?</a:t>
            </a:r>
            <a:endParaRPr lang="ru-RU" sz="2400" b="1" dirty="0"/>
          </a:p>
        </p:txBody>
      </p:sp>
      <p:pic>
        <p:nvPicPr>
          <p:cNvPr id="12" name="Picture 4" descr="Ð ÐµÐ·ÑÐ»ÑÑÐ°Ñ Ð¿Ð¾ÑÑÐºÑ Ð·Ð¾Ð±ÑÐ°Ð¶ÐµÐ½Ñ Ð·Ð° Ð·Ð°Ð¿Ð¸ÑÐ¾Ð¼ &quot;ÐºÐ¾Ð·Ð°Ðº Ð½Ð° ÐºÐ¾Ð½Ð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29" y="1803488"/>
            <a:ext cx="2228660" cy="3013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6" descr="Ð ÐµÐ·ÑÐ»ÑÑÐ°Ñ Ð¿Ð¾ÑÑÐºÑ Ð·Ð¾Ð±ÑÐ°Ð¶ÐµÐ½Ñ Ð·Ð° Ð·Ð°Ð¿Ð¸ÑÐ¾Ð¼ &quot;Ð°Ð²ÑÐ¾Ð¼Ð¾Ð±Ð¸Ð»Ñ ÑÐµÐ½Ð¾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2447" r="8418" b="13861"/>
          <a:stretch/>
        </p:blipFill>
        <p:spPr bwMode="auto">
          <a:xfrm>
            <a:off x="7459270" y="2672020"/>
            <a:ext cx="3872352" cy="21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155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2683" y="494529"/>
            <a:ext cx="9121437" cy="7878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Чим займалися наші предки раніше?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8184" y="3185402"/>
            <a:ext cx="3763536" cy="10178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 давніх давен наші предки вирощували хліб і розвивали різноманітні промисли.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72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63" y="1500137"/>
            <a:ext cx="1363113" cy="2180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979" y="1500137"/>
            <a:ext cx="1869584" cy="23615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96121" y="1519305"/>
            <a:ext cx="2853978" cy="23871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Вони вміли не лише виготовляти чудові гончарні вироби: горщики, глечики та інший посуд, - а й яскраво розписували його.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79" y="3907549"/>
            <a:ext cx="1745287" cy="274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Старі фото - Ткаля косівських килимів. ВХО «Гуцульщина» - Косівський  фотоальбом">
            <a:extLst>
              <a:ext uri="{FF2B5EF4-FFF2-40B4-BE49-F238E27FC236}">
                <a16:creationId xmlns="" xmlns:a16="http://schemas.microsoft.com/office/drawing/2014/main" id="{68697422-A38E-EE7B-AF40-967A18E62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4146" r="1753" b="7159"/>
          <a:stretch/>
        </p:blipFill>
        <p:spPr bwMode="auto">
          <a:xfrm>
            <a:off x="386589" y="4437437"/>
            <a:ext cx="4004290" cy="2171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6233401" y="4080523"/>
            <a:ext cx="1426988" cy="14425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Ткали і вишивали рушники і сорочки</a:t>
            </a:r>
          </a:p>
        </p:txBody>
      </p:sp>
      <p:pic>
        <p:nvPicPr>
          <p:cNvPr id="13" name="Picture 2" descr="Хліборобство, як окремий світогляд. Українські традиції, пов'язані з хлібом  - ВСВІТІ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5" t="15948" r="11126" b="23391"/>
          <a:stretch/>
        </p:blipFill>
        <p:spPr bwMode="auto">
          <a:xfrm>
            <a:off x="1308766" y="1385402"/>
            <a:ext cx="2925995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ізьблення по дереву: що це, види, вироби, як - HobiTe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940" y="3996523"/>
            <a:ext cx="2970787" cy="179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72728" y="5900219"/>
            <a:ext cx="3990365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Створювали </a:t>
            </a:r>
            <a:r>
              <a:rPr lang="ru-RU" sz="2000" b="1" dirty="0" err="1" smtClean="0">
                <a:solidFill>
                  <a:schemeClr val="bg1"/>
                </a:solidFill>
              </a:rPr>
              <a:t>вироби</a:t>
            </a:r>
            <a:r>
              <a:rPr lang="ru-RU" sz="2000" b="1" dirty="0" smtClean="0">
                <a:solidFill>
                  <a:schemeClr val="bg1"/>
                </a:solidFill>
              </a:rPr>
              <a:t> р</a:t>
            </a:r>
            <a:r>
              <a:rPr lang="uk-UA" sz="2000" b="1" dirty="0" err="1" smtClean="0">
                <a:solidFill>
                  <a:schemeClr val="bg1"/>
                </a:solidFill>
              </a:rPr>
              <a:t>ізьбленням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по </a:t>
            </a:r>
            <a:r>
              <a:rPr lang="uk-UA" sz="2000" b="1" dirty="0" smtClean="0">
                <a:solidFill>
                  <a:schemeClr val="bg1"/>
                </a:solidFill>
              </a:rPr>
              <a:t>дереву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72684" y="397956"/>
            <a:ext cx="9121436" cy="11021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Д</a:t>
            </a:r>
            <a:r>
              <a:rPr lang="uk-UA" sz="3200" b="1" dirty="0" smtClean="0"/>
              <a:t>авні майстри </a:t>
            </a:r>
            <a:r>
              <a:rPr lang="uk-UA" sz="3200" b="1" dirty="0" smtClean="0"/>
              <a:t>усе, що </a:t>
            </a:r>
            <a:r>
              <a:rPr lang="uk-UA" sz="3200" b="1" dirty="0" smtClean="0"/>
              <a:t>робили руками, </a:t>
            </a:r>
          </a:p>
          <a:p>
            <a:pPr algn="ctr"/>
            <a:r>
              <a:rPr lang="uk-UA" sz="3200" b="1" dirty="0" smtClean="0"/>
              <a:t>зігрівали </a:t>
            </a:r>
            <a:r>
              <a:rPr lang="uk-UA" sz="3200" b="1" dirty="0" smtClean="0"/>
              <a:t>серцем.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211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На зображенні може бути: одна або кілька осіб, люди стоять та на відкритому повітрі">
            <a:extLst>
              <a:ext uri="{FF2B5EF4-FFF2-40B4-BE49-F238E27FC236}">
                <a16:creationId xmlns="" xmlns:a16="http://schemas.microsoft.com/office/drawing/2014/main" id="{3650FE93-2C15-79CC-9BF1-F09C91CC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258">
            <a:off x="8031232" y="1506618"/>
            <a:ext cx="3672719" cy="2448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Сорочинський ярмарок. Екскурсія з Києва | Діти в місті Київ">
            <a:extLst>
              <a:ext uri="{FF2B5EF4-FFF2-40B4-BE49-F238E27FC236}">
                <a16:creationId xmlns="" xmlns:a16="http://schemas.microsoft.com/office/drawing/2014/main" id="{F3BFA08D-E724-E6AD-C9B3-EE9CBB69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720">
            <a:off x="591603" y="1486790"/>
            <a:ext cx="4160347" cy="2555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925551" y="482394"/>
            <a:ext cx="10504449" cy="8892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Уяви, що ми потрапили на відомий  </a:t>
            </a:r>
            <a:r>
              <a:rPr lang="uk-UA" sz="3200" b="1" dirty="0">
                <a:solidFill>
                  <a:schemeClr val="bg1"/>
                </a:solidFill>
              </a:rPr>
              <a:t>Сорочинський </a:t>
            </a:r>
            <a:r>
              <a:rPr lang="uk-UA" sz="3200" b="1" dirty="0" smtClean="0">
                <a:solidFill>
                  <a:schemeClr val="bg1"/>
                </a:solidFill>
              </a:rPr>
              <a:t>ярмарок. Вироби яких майстрів ми могли б придбати?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На зображенні може бути: 2 людини">
            <a:extLst>
              <a:ext uri="{FF2B5EF4-FFF2-40B4-BE49-F238E27FC236}">
                <a16:creationId xmlns="" xmlns:a16="http://schemas.microsoft.com/office/drawing/2014/main" id="{0DE90422-ECBD-4754-7D3D-B4ADE8589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80" y="1557383"/>
            <a:ext cx="3617213" cy="241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Немає опису світлини.">
            <a:extLst>
              <a:ext uri="{FF2B5EF4-FFF2-40B4-BE49-F238E27FC236}">
                <a16:creationId xmlns="" xmlns:a16="http://schemas.microsoft.com/office/drawing/2014/main" id="{AD1DE8FF-5F21-18B7-CC5C-CCC4B29F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956">
            <a:off x="538467" y="3575547"/>
            <a:ext cx="3771939" cy="2518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Немає опису світлини.">
            <a:extLst>
              <a:ext uri="{FF2B5EF4-FFF2-40B4-BE49-F238E27FC236}">
                <a16:creationId xmlns="" xmlns:a16="http://schemas.microsoft.com/office/drawing/2014/main" id="{8A98C36C-A9D6-FA02-04A8-FC9127417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9" b="6417"/>
          <a:stretch/>
        </p:blipFill>
        <p:spPr bwMode="auto">
          <a:xfrm>
            <a:off x="4369168" y="4360504"/>
            <a:ext cx="3617213" cy="19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 descr="Немає опису світлини.">
            <a:extLst>
              <a:ext uri="{FF2B5EF4-FFF2-40B4-BE49-F238E27FC236}">
                <a16:creationId xmlns="" xmlns:a16="http://schemas.microsoft.com/office/drawing/2014/main" id="{4A723F6F-2354-C2FC-7088-CE64E1D30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2936">
            <a:off x="8058969" y="3630799"/>
            <a:ext cx="3566740" cy="2582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288340" y="3156231"/>
            <a:ext cx="6553999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На </a:t>
            </a:r>
            <a:r>
              <a:rPr lang="ru-RU" sz="2000" b="1" dirty="0" err="1"/>
              <a:t>Сорочинському</a:t>
            </a:r>
            <a:r>
              <a:rPr lang="ru-RU" sz="2000" b="1" dirty="0"/>
              <a:t> ярмарку </a:t>
            </a:r>
            <a:r>
              <a:rPr lang="ru-RU" sz="2000" b="1" dirty="0" err="1"/>
              <a:t>можна</a:t>
            </a:r>
            <a:r>
              <a:rPr lang="ru-RU" sz="2000" b="1" dirty="0"/>
              <a:t> </a:t>
            </a:r>
            <a:r>
              <a:rPr lang="ru-RU" sz="2000" b="1" dirty="0" err="1" smtClean="0"/>
              <a:t>купити</a:t>
            </a:r>
            <a:r>
              <a:rPr lang="ru-RU" sz="2000" b="1" dirty="0"/>
              <a:t> </a:t>
            </a:r>
            <a:r>
              <a:rPr lang="ru-RU" sz="2000" b="1" dirty="0" err="1"/>
              <a:t>одяг</a:t>
            </a:r>
            <a:r>
              <a:rPr lang="ru-RU" sz="2000" b="1" dirty="0"/>
              <a:t>, </a:t>
            </a:r>
            <a:r>
              <a:rPr lang="ru-RU" sz="2000" b="1" dirty="0" err="1"/>
              <a:t>взуття</a:t>
            </a:r>
            <a:r>
              <a:rPr lang="ru-RU" sz="2000" b="1" dirty="0"/>
              <a:t>, </a:t>
            </a:r>
            <a:r>
              <a:rPr lang="ru-RU" sz="2000" b="1" dirty="0" err="1"/>
              <a:t>домашнє</a:t>
            </a:r>
            <a:r>
              <a:rPr lang="ru-RU" sz="2000" b="1" dirty="0"/>
              <a:t> </a:t>
            </a:r>
            <a:r>
              <a:rPr lang="ru-RU" sz="2000" b="1" dirty="0" err="1"/>
              <a:t>приладдя</a:t>
            </a:r>
            <a:r>
              <a:rPr lang="ru-RU" sz="2000" b="1" dirty="0"/>
              <a:t>, </a:t>
            </a:r>
            <a:r>
              <a:rPr lang="ru-RU" sz="2000" b="1" dirty="0" err="1"/>
              <a:t>предмети</a:t>
            </a:r>
            <a:r>
              <a:rPr lang="ru-RU" sz="2000" b="1" dirty="0"/>
              <a:t> </a:t>
            </a:r>
            <a:r>
              <a:rPr lang="ru-RU" sz="2000" b="1" dirty="0" err="1"/>
              <a:t>побуту</a:t>
            </a:r>
            <a:r>
              <a:rPr lang="ru-RU" sz="2000" b="1" dirty="0"/>
              <a:t>, </a:t>
            </a:r>
            <a:r>
              <a:rPr lang="ru-RU" sz="2000" b="1" dirty="0" err="1"/>
              <a:t>їжу</a:t>
            </a:r>
            <a:r>
              <a:rPr lang="ru-RU" sz="2000" b="1" dirty="0"/>
              <a:t>, </a:t>
            </a:r>
            <a:r>
              <a:rPr lang="ru-RU" sz="2000" b="1" dirty="0" err="1"/>
              <a:t>напої</a:t>
            </a:r>
            <a:r>
              <a:rPr lang="ru-RU" sz="2000" b="1" dirty="0"/>
              <a:t>, </a:t>
            </a:r>
            <a:r>
              <a:rPr lang="ru-RU" sz="2000" b="1" dirty="0" err="1"/>
              <a:t>хутряні</a:t>
            </a:r>
            <a:r>
              <a:rPr lang="ru-RU" sz="2000" b="1" dirty="0"/>
              <a:t> та </a:t>
            </a:r>
            <a:r>
              <a:rPr lang="ru-RU" sz="2000" b="1" dirty="0" err="1"/>
              <a:t>шкіряні</a:t>
            </a:r>
            <a:r>
              <a:rPr lang="ru-RU" sz="2000" b="1" dirty="0"/>
              <a:t> </a:t>
            </a:r>
            <a:r>
              <a:rPr lang="ru-RU" sz="2000" b="1" dirty="0" err="1"/>
              <a:t>вироби</a:t>
            </a:r>
            <a:r>
              <a:rPr lang="ru-RU" sz="2000" b="1" dirty="0"/>
              <a:t>, текстиль, </a:t>
            </a:r>
            <a:r>
              <a:rPr lang="ru-RU" sz="2000" b="1" dirty="0" err="1"/>
              <a:t>тощо</a:t>
            </a:r>
            <a:r>
              <a:rPr lang="ru-RU" sz="2000" b="1" dirty="0"/>
              <a:t>. </a:t>
            </a:r>
            <a:r>
              <a:rPr lang="ru-RU" sz="2000" b="1" dirty="0" err="1" smtClean="0"/>
              <a:t>Сорочинський</a:t>
            </a:r>
            <a:r>
              <a:rPr lang="ru-RU" sz="2000" b="1" dirty="0" smtClean="0"/>
              <a:t> </a:t>
            </a:r>
            <a:r>
              <a:rPr lang="ru-RU" sz="2000" b="1" dirty="0"/>
              <a:t>ярмарок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 smtClean="0"/>
              <a:t>справжня</a:t>
            </a:r>
            <a:r>
              <a:rPr lang="ru-RU" sz="2000" b="1" dirty="0" smtClean="0"/>
              <a:t> </a:t>
            </a:r>
            <a:r>
              <a:rPr lang="ru-RU" sz="2000" b="1" dirty="0" err="1"/>
              <a:t>виставка</a:t>
            </a:r>
            <a:r>
              <a:rPr lang="ru-RU" sz="2000" b="1" dirty="0"/>
              <a:t> </a:t>
            </a:r>
            <a:r>
              <a:rPr lang="ru-RU" sz="2000" b="1" dirty="0" err="1"/>
              <a:t>народних</a:t>
            </a:r>
            <a:r>
              <a:rPr lang="ru-RU" sz="2000" b="1" dirty="0"/>
              <a:t> </a:t>
            </a:r>
            <a:r>
              <a:rPr lang="ru-RU" sz="2000" b="1" dirty="0" err="1"/>
              <a:t>товарів</a:t>
            </a:r>
            <a:r>
              <a:rPr lang="ru-RU" sz="2000" b="1" dirty="0"/>
              <a:t>, </a:t>
            </a:r>
            <a:r>
              <a:rPr lang="ru-RU" sz="2000" b="1" dirty="0" err="1"/>
              <a:t>мистецтв</a:t>
            </a:r>
            <a:r>
              <a:rPr lang="ru-RU" sz="2000" b="1" dirty="0"/>
              <a:t>, </a:t>
            </a:r>
            <a:r>
              <a:rPr lang="ru-RU" sz="2000" b="1" dirty="0" err="1"/>
              <a:t>майстерності</a:t>
            </a:r>
            <a:r>
              <a:rPr lang="ru-RU" sz="2000" b="1" dirty="0"/>
              <a:t> </a:t>
            </a:r>
            <a:r>
              <a:rPr lang="ru-RU" sz="2000" b="1" dirty="0" err="1"/>
              <a:t>ремісників</a:t>
            </a:r>
            <a:r>
              <a:rPr lang="ru-RU" sz="2000" b="1" dirty="0"/>
              <a:t>.</a:t>
            </a:r>
            <a:endParaRPr lang="ru-RU" sz="2000" b="1" dirty="0"/>
          </a:p>
        </p:txBody>
      </p:sp>
      <p:pic>
        <p:nvPicPr>
          <p:cNvPr id="10" name="Picture 2" descr="D:\1 клас\3 Я досліджую світ\1 УРОКИ 2023\3 Людина і світ\№56 Яким був наш край у минулому\2024-01-29_1804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9" y="5288200"/>
            <a:ext cx="3169493" cy="13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63856" y="494527"/>
            <a:ext cx="10621539" cy="14457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Українці завжди славилися у світі також </a:t>
            </a:r>
            <a:r>
              <a:rPr lang="uk-UA" sz="3600" b="1" dirty="0">
                <a:solidFill>
                  <a:schemeClr val="bg1"/>
                </a:solidFill>
              </a:rPr>
              <a:t>і </a:t>
            </a:r>
            <a:r>
              <a:rPr lang="uk-UA" sz="3600" b="1" dirty="0" smtClean="0">
                <a:solidFill>
                  <a:schemeClr val="bg1"/>
                </a:solidFill>
              </a:rPr>
              <a:t>своїми мелодійними піснями та запальними танцями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Ð ÐµÐ·ÑÐ»ÑÑÐ°Ñ Ð¿Ð¾ÑÑÐºÑ Ð·Ð¾Ð±ÑÐ°Ð¶ÐµÐ½Ñ Ð·Ð° Ð·Ð°Ð¿Ð¸ÑÐ¾Ð¼ &quot;Ð´ÑÐ²ÑÐ¸Ð½Ð° ÑÐºÑÐ°ÑÐ½Ð¾ÑÐºÐ°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/>
          <a:stretch/>
        </p:blipFill>
        <p:spPr bwMode="auto">
          <a:xfrm>
            <a:off x="998169" y="3264441"/>
            <a:ext cx="2866132" cy="264996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12780" y="2185639"/>
            <a:ext cx="3337002" cy="8802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Які українські народні пісні </a:t>
            </a:r>
            <a:r>
              <a:rPr lang="uk-UA" sz="2400" b="1" dirty="0" smtClean="0"/>
              <a:t>тобі </a:t>
            </a:r>
            <a:r>
              <a:rPr lang="uk-UA" sz="2400" b="1" dirty="0"/>
              <a:t>відомі?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60527" y="2831717"/>
            <a:ext cx="4212673" cy="33057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Гопа́к</a:t>
            </a:r>
            <a:r>
              <a:rPr lang="ru-RU" sz="2400" b="1" dirty="0"/>
              <a:t> —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традиційний</a:t>
            </a:r>
            <a:r>
              <a:rPr lang="ru-RU" sz="2400" b="1" dirty="0"/>
              <a:t> </a:t>
            </a:r>
            <a:r>
              <a:rPr lang="ru-RU" sz="2400" b="1" dirty="0" err="1"/>
              <a:t>український</a:t>
            </a:r>
            <a:r>
              <a:rPr lang="ru-RU" sz="2400" b="1" dirty="0"/>
              <a:t> </a:t>
            </a:r>
            <a:r>
              <a:rPr lang="ru-RU" sz="2400" b="1" dirty="0" err="1"/>
              <a:t>народний</a:t>
            </a:r>
            <a:r>
              <a:rPr lang="ru-RU" sz="2400" b="1" dirty="0"/>
              <a:t>  </a:t>
            </a:r>
            <a:r>
              <a:rPr lang="ru-RU" sz="2400" b="1" dirty="0" err="1"/>
              <a:t>танець</a:t>
            </a:r>
            <a:r>
              <a:rPr lang="ru-RU" sz="2400" b="1" dirty="0"/>
              <a:t>. </a:t>
            </a:r>
            <a:r>
              <a:rPr lang="ru-RU" sz="2400" b="1" dirty="0" err="1"/>
              <a:t>Назва</a:t>
            </a:r>
            <a:r>
              <a:rPr lang="ru-RU" sz="2400" b="1" dirty="0"/>
              <a:t> </a:t>
            </a:r>
            <a:r>
              <a:rPr lang="ru-RU" sz="2400" b="1" dirty="0" err="1"/>
              <a:t>танцю</a:t>
            </a:r>
            <a:r>
              <a:rPr lang="ru-RU" sz="2400" b="1" dirty="0"/>
              <a:t> походить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вигуку</a:t>
            </a:r>
            <a:r>
              <a:rPr lang="ru-RU" sz="2400" b="1" dirty="0"/>
              <a:t> «гоп!» </a:t>
            </a:r>
            <a:r>
              <a:rPr lang="ru-RU" sz="2400" b="1" dirty="0" err="1"/>
              <a:t>під</a:t>
            </a:r>
            <a:r>
              <a:rPr lang="ru-RU" sz="2400" b="1" dirty="0"/>
              <a:t> час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виконання</a:t>
            </a:r>
            <a:r>
              <a:rPr lang="ru-RU" sz="2400" b="1" dirty="0"/>
              <a:t>, а </a:t>
            </a:r>
            <a:r>
              <a:rPr lang="ru-RU" sz="2400" b="1" dirty="0" err="1"/>
              <a:t>також</a:t>
            </a:r>
            <a:r>
              <a:rPr lang="ru-RU" sz="2400" b="1" dirty="0"/>
              <a:t> </a:t>
            </a:r>
            <a:r>
              <a:rPr lang="ru-RU" sz="2400" b="1" dirty="0" err="1"/>
              <a:t>слів</a:t>
            </a:r>
            <a:r>
              <a:rPr lang="ru-RU" sz="2400" b="1" dirty="0"/>
              <a:t> «</a:t>
            </a:r>
            <a:r>
              <a:rPr lang="ru-RU" sz="2400" b="1" dirty="0" err="1"/>
              <a:t>гопати</a:t>
            </a:r>
            <a:r>
              <a:rPr lang="ru-RU" sz="2400" b="1" dirty="0"/>
              <a:t>», «</a:t>
            </a:r>
            <a:r>
              <a:rPr lang="ru-RU" sz="2400" b="1" dirty="0" err="1"/>
              <a:t>гупати</a:t>
            </a:r>
            <a:r>
              <a:rPr lang="ru-RU" sz="2400" b="1" dirty="0"/>
              <a:t>», «</a:t>
            </a:r>
            <a:r>
              <a:rPr lang="ru-RU" sz="2400" b="1" dirty="0" err="1"/>
              <a:t>гопкати</a:t>
            </a:r>
            <a:r>
              <a:rPr lang="ru-RU" sz="2400" b="1" dirty="0"/>
              <a:t>».</a:t>
            </a:r>
          </a:p>
        </p:txBody>
      </p:sp>
      <p:pic>
        <p:nvPicPr>
          <p:cNvPr id="10" name="Picture 2" descr="Гопак - национальный танец Украины">
            <a:extLst>
              <a:ext uri="{FF2B5EF4-FFF2-40B4-BE49-F238E27FC236}">
                <a16:creationId xmlns="" xmlns:a16="http://schemas.microsoft.com/office/drawing/2014/main" id="{806CBDCE-86B2-C4C4-22D4-4AFF88654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2768" r="13893" b="5244"/>
          <a:stretch/>
        </p:blipFill>
        <p:spPr bwMode="auto">
          <a:xfrm>
            <a:off x="4149782" y="3264441"/>
            <a:ext cx="3111985" cy="248958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245906" y="1987048"/>
            <a:ext cx="5687122" cy="8090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 знаєш ти, як називається найвідоміший український танець?</a:t>
            </a:r>
          </a:p>
        </p:txBody>
      </p:sp>
    </p:spTree>
    <p:extLst>
      <p:ext uri="{BB962C8B-B14F-4D97-AF65-F5344CB8AC3E}">
        <p14:creationId xmlns:p14="http://schemas.microsoft.com/office/powerpoint/2010/main" val="40941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443</Words>
  <Application>Microsoft Office PowerPoint</Application>
  <PresentationFormat>Произвольный</PresentationFormat>
  <Paragraphs>94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88</cp:revision>
  <dcterms:created xsi:type="dcterms:W3CDTF">2018-01-05T16:38:53Z</dcterms:created>
  <dcterms:modified xsi:type="dcterms:W3CDTF">2024-01-30T18:26:13Z</dcterms:modified>
</cp:coreProperties>
</file>