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763" r:id="rId3"/>
    <p:sldId id="764" r:id="rId4"/>
    <p:sldId id="765" r:id="rId5"/>
    <p:sldId id="766" r:id="rId6"/>
    <p:sldId id="752" r:id="rId7"/>
    <p:sldId id="748" r:id="rId8"/>
    <p:sldId id="754" r:id="rId9"/>
    <p:sldId id="630" r:id="rId10"/>
    <p:sldId id="747" r:id="rId11"/>
    <p:sldId id="750" r:id="rId12"/>
    <p:sldId id="756" r:id="rId13"/>
    <p:sldId id="757" r:id="rId14"/>
    <p:sldId id="760" r:id="rId15"/>
    <p:sldId id="759" r:id="rId16"/>
    <p:sldId id="761" r:id="rId17"/>
    <p:sldId id="352" r:id="rId18"/>
    <p:sldId id="768" r:id="rId19"/>
    <p:sldId id="7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463EDE"/>
    <a:srgbClr val="FF5050"/>
    <a:srgbClr val="322ADA"/>
    <a:srgbClr val="FF3300"/>
    <a:srgbClr val="EF71CE"/>
    <a:srgbClr val="295FFF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it8zf0xk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1707" y="4340542"/>
            <a:ext cx="9738360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Читання </a:t>
            </a:r>
            <a:r>
              <a:rPr lang="ru-RU" sz="5400" b="1" dirty="0" err="1">
                <a:solidFill>
                  <a:schemeClr val="bg1"/>
                </a:solidFill>
              </a:rPr>
              <a:t>слів</a:t>
            </a:r>
            <a:r>
              <a:rPr lang="ru-RU" sz="5400" b="1" dirty="0">
                <a:solidFill>
                  <a:schemeClr val="bg1"/>
                </a:solidFill>
              </a:rPr>
              <a:t>, </a:t>
            </a:r>
            <a:r>
              <a:rPr lang="ru-RU" sz="5400" b="1" dirty="0" err="1">
                <a:solidFill>
                  <a:schemeClr val="bg1"/>
                </a:solidFill>
              </a:rPr>
              <a:t>речень</a:t>
            </a:r>
            <a:r>
              <a:rPr lang="ru-RU" sz="5400" b="1" dirty="0">
                <a:solidFill>
                  <a:schemeClr val="bg1"/>
                </a:solidFill>
              </a:rPr>
              <a:t> і тексту 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з </a:t>
            </a:r>
            <a:r>
              <a:rPr lang="ru-RU" sz="5400" b="1" dirty="0" err="1">
                <a:solidFill>
                  <a:schemeClr val="bg1"/>
                </a:solidFill>
              </a:rPr>
              <a:t>вивченими</a:t>
            </a:r>
            <a:r>
              <a:rPr lang="ru-RU" sz="5400" b="1" dirty="0">
                <a:solidFill>
                  <a:schemeClr val="bg1"/>
                </a:solidFill>
              </a:rPr>
              <a:t> буквами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16250" b="12424"/>
          <a:stretch/>
        </p:blipFill>
        <p:spPr>
          <a:xfrm>
            <a:off x="954278" y="926987"/>
            <a:ext cx="4325099" cy="308494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15528" y="992947"/>
            <a:ext cx="419151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57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52525" y="611493"/>
            <a:ext cx="8756193" cy="9426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Спускайся з </a:t>
            </a:r>
            <a:r>
              <a:rPr lang="ru-RU" sz="4000" b="1" dirty="0" err="1">
                <a:solidFill>
                  <a:schemeClr val="bg1"/>
                </a:solidFill>
              </a:rPr>
              <a:t>гірки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читаючи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Горка на детской площадке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71743"/>
            <a:ext cx="4546537" cy="4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5477" y="1868966"/>
            <a:ext cx="7164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3600" b="1" dirty="0" err="1">
                <a:solidFill>
                  <a:srgbClr val="002060"/>
                </a:solidFill>
              </a:rPr>
              <a:t>Рекс</a:t>
            </a:r>
            <a:r>
              <a:rPr lang="uk-UA" sz="36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uk-UA" sz="3600" b="1" dirty="0">
                <a:solidFill>
                  <a:srgbClr val="002060"/>
                </a:solidFill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Рибки і </a:t>
            </a:r>
            <a:r>
              <a:rPr lang="uk-UA" sz="3600" b="1" dirty="0" smtClean="0">
                <a:solidFill>
                  <a:srgbClr val="002060"/>
                </a:solidFill>
              </a:rPr>
              <a:t>котик.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</a:t>
            </a:r>
            <a:r>
              <a:rPr lang="uk-UA" sz="3600" b="1" dirty="0" smtClean="0">
                <a:solidFill>
                  <a:srgbClr val="002060"/>
                </a:solidFill>
              </a:rPr>
              <a:t>У </a:t>
            </a:r>
            <a:r>
              <a:rPr lang="uk-UA" sz="3600" b="1" dirty="0">
                <a:solidFill>
                  <a:srgbClr val="002060"/>
                </a:solidFill>
              </a:rPr>
              <a:t>Дмитрика </a:t>
            </a:r>
            <a:r>
              <a:rPr lang="uk-UA" sz="3600" b="1" dirty="0" err="1" smtClean="0">
                <a:solidFill>
                  <a:srgbClr val="002060"/>
                </a:solidFill>
              </a:rPr>
              <a:t>Рекс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</a:t>
            </a:r>
            <a:r>
              <a:rPr lang="uk-UA" sz="3600" b="1" dirty="0" smtClean="0">
                <a:solidFill>
                  <a:srgbClr val="002060"/>
                </a:solidFill>
              </a:rPr>
              <a:t>У </a:t>
            </a:r>
            <a:r>
              <a:rPr lang="uk-UA" sz="3600" b="1" dirty="0">
                <a:solidFill>
                  <a:srgbClr val="002060"/>
                </a:solidFill>
              </a:rPr>
              <a:t>Оксанки </a:t>
            </a:r>
            <a:r>
              <a:rPr lang="uk-UA" sz="3600" b="1" dirty="0" smtClean="0">
                <a:solidFill>
                  <a:srgbClr val="002060"/>
                </a:solidFill>
              </a:rPr>
              <a:t>рибки.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</a:t>
            </a:r>
            <a:r>
              <a:rPr lang="uk-UA" sz="3600" b="1" dirty="0" smtClean="0">
                <a:solidFill>
                  <a:srgbClr val="002060"/>
                </a:solidFill>
              </a:rPr>
              <a:t>А в Маринки?</a:t>
            </a:r>
          </a:p>
          <a:p>
            <a:pPr indent="2146300" fontAlgn="base"/>
            <a:r>
              <a:rPr lang="uk-UA" sz="3600" b="1" dirty="0" smtClean="0">
                <a:solidFill>
                  <a:srgbClr val="002060"/>
                </a:solidFill>
              </a:rPr>
              <a:t>  У </a:t>
            </a:r>
            <a:r>
              <a:rPr lang="uk-UA" sz="3600" b="1" dirty="0">
                <a:solidFill>
                  <a:srgbClr val="002060"/>
                </a:solidFill>
              </a:rPr>
              <a:t>Маринки буде котик.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4013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D:\Картинки до тестів\Тварини\Собака Рек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6513" r="16571" b="4530"/>
          <a:stretch/>
        </p:blipFill>
        <p:spPr bwMode="auto">
          <a:xfrm>
            <a:off x="7575420" y="1725015"/>
            <a:ext cx="1809803" cy="233263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до тестів\Тварини\Кошеня біл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r="15468"/>
          <a:stretch/>
        </p:blipFill>
        <p:spPr bwMode="auto">
          <a:xfrm>
            <a:off x="10079999" y="4370487"/>
            <a:ext cx="1862445" cy="23217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Малюнки рибки олівцем для дітей (35 фото) | #ТЕ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15" y="2098174"/>
            <a:ext cx="2386330" cy="186016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375" y="1257600"/>
            <a:ext cx="11155562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перерві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завели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розмову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домашніх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тварин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Дмитрик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розповідав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свого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песика Рекса. Оксанка —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рибок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акваріумі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Марині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 кого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розказувати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Вона не мала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тваринок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домі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Маринка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давно просила маму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купити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котика. Але мама казала: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 ним буде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клопоту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Котика треба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годувати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прибирати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за ним.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ніколи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робити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малà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От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підростеш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купимо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     Маринка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хотіла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скоріше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підрости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4-5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41299" y="445746"/>
            <a:ext cx="8756193" cy="742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2419" y="1375732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25408" y="1377641"/>
            <a:ext cx="346165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31011" y="1877531"/>
            <a:ext cx="151503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709595" y="2327403"/>
            <a:ext cx="214669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841604" y="4272950"/>
            <a:ext cx="162318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52792" y="4823457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487414" y="5727328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632399" y="5819841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51726" y="5313265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7370" y="6215422"/>
            <a:ext cx="6057900" cy="0"/>
          </a:xfrm>
          <a:prstGeom prst="line">
            <a:avLst/>
          </a:prstGeom>
          <a:ln w="57150">
            <a:solidFill>
              <a:srgbClr val="E83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18236" y="597399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50729" y="1589647"/>
            <a:ext cx="6467080" cy="2448052"/>
          </a:xfrm>
          <a:prstGeom prst="roundRect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/>
              <a:t>Де </a:t>
            </a:r>
            <a:r>
              <a:rPr lang="ru-RU" sz="2400" b="1" dirty="0" err="1"/>
              <a:t>відбувалися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? </a:t>
            </a:r>
          </a:p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/>
              <a:t>Про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розмовляли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вели </a:t>
            </a:r>
            <a:r>
              <a:rPr lang="ru-RU" sz="2400" b="1" dirty="0" err="1"/>
              <a:t>розмову</a:t>
            </a:r>
            <a:r>
              <a:rPr lang="ru-RU" sz="2400" b="1" dirty="0"/>
              <a:t>, як </a:t>
            </a:r>
            <a:r>
              <a:rPr lang="ru-RU" sz="2400" b="1" dirty="0" err="1"/>
              <a:t>їх</a:t>
            </a:r>
            <a:r>
              <a:rPr lang="ru-RU" sz="2400" b="1" dirty="0"/>
              <a:t> звали?</a:t>
            </a:r>
          </a:p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/>
              <a:t>У кого з них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тваринки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мріяв</a:t>
            </a:r>
            <a:r>
              <a:rPr lang="ru-RU" sz="2400" b="1" dirty="0"/>
              <a:t> про </a:t>
            </a:r>
            <a:r>
              <a:rPr lang="ru-RU" sz="2400" b="1" dirty="0" err="1"/>
              <a:t>тваринку</a:t>
            </a:r>
            <a:r>
              <a:rPr lang="ru-RU" sz="2400" b="1" dirty="0"/>
              <a:t>, яку </a:t>
            </a:r>
            <a:r>
              <a:rPr lang="ru-RU" sz="2400" b="1" dirty="0" err="1"/>
              <a:t>саме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  <a:tabLst>
                <a:tab pos="354013" algn="l"/>
              </a:tabLst>
            </a:pPr>
            <a:r>
              <a:rPr lang="ru-RU" sz="2400" b="1" dirty="0" err="1"/>
              <a:t>Чому</a:t>
            </a:r>
            <a:r>
              <a:rPr lang="ru-RU" sz="2400" b="1" dirty="0"/>
              <a:t> Маринка </a:t>
            </a:r>
            <a:r>
              <a:rPr lang="ru-RU" sz="2400" b="1" dirty="0" err="1"/>
              <a:t>хотіла</a:t>
            </a:r>
            <a:r>
              <a:rPr lang="ru-RU" sz="2400" b="1" dirty="0"/>
              <a:t> </a:t>
            </a:r>
            <a:r>
              <a:rPr lang="ru-RU" sz="2400" b="1" dirty="0" err="1"/>
              <a:t>швидше</a:t>
            </a:r>
            <a:r>
              <a:rPr lang="ru-RU" sz="2400" b="1" dirty="0"/>
              <a:t> </a:t>
            </a:r>
            <a:r>
              <a:rPr lang="ru-RU" sz="2400" b="1" dirty="0" err="1"/>
              <a:t>підрости</a:t>
            </a:r>
            <a:r>
              <a:rPr lang="ru-RU" sz="2400" b="1" dirty="0"/>
              <a:t>?</a:t>
            </a:r>
          </a:p>
        </p:txBody>
      </p:sp>
      <p:pic>
        <p:nvPicPr>
          <p:cNvPr id="1026" name="Picture 2" descr="Микрофон рисунок акварель (62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2122" b="16141"/>
          <a:stretch/>
        </p:blipFill>
        <p:spPr bwMode="auto">
          <a:xfrm>
            <a:off x="9795510" y="1589647"/>
            <a:ext cx="2145030" cy="26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Картинки до тестів\Тварини\Собака Рек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6513" r="16571" b="4530"/>
          <a:stretch/>
        </p:blipFill>
        <p:spPr bwMode="auto">
          <a:xfrm>
            <a:off x="3342007" y="4157501"/>
            <a:ext cx="1809803" cy="233263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Малюнки рибки олівцем для дітей (35 фото) | #ТЕ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30" y="4393412"/>
            <a:ext cx="2386330" cy="186016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Картинки до тестів\Тварини\Кошеня біле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r="15468"/>
          <a:stretch/>
        </p:blipFill>
        <p:spPr bwMode="auto">
          <a:xfrm>
            <a:off x="6104265" y="4157501"/>
            <a:ext cx="1862445" cy="23217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" y="1589647"/>
            <a:ext cx="2463547" cy="31354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444"/>
            <a:ext cx="2737873" cy="31185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37914" y="2475403"/>
            <a:ext cx="691344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акваріум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2940" y="3905581"/>
            <a:ext cx="691903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3300"/>
                </a:solidFill>
                <a:cs typeface="Arial" panose="020B0604020202020204" pitchFamily="34" charset="0"/>
              </a:rPr>
              <a:t>Дмитрик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812" y="2083396"/>
            <a:ext cx="490544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казала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13982" y="773526"/>
            <a:ext cx="406401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322ADA"/>
                </a:solidFill>
                <a:cs typeface="Arial" panose="020B0604020202020204" pitchFamily="34" charset="0"/>
              </a:rPr>
              <a:t>песик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3014" y="2502841"/>
            <a:ext cx="405342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мала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1555" y="3563695"/>
            <a:ext cx="611090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перерва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01" y="1463932"/>
            <a:ext cx="653964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70C0"/>
                </a:solidFill>
                <a:cs typeface="Arial" panose="020B0604020202020204" pitchFamily="34" charset="0"/>
              </a:rPr>
              <a:t>годувати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1336" y="3256253"/>
            <a:ext cx="324435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діти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2224" y="3052892"/>
            <a:ext cx="666666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Маринка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8448" y="1647932"/>
            <a:ext cx="653148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E838BA"/>
                </a:solidFill>
                <a:cs typeface="Arial" panose="020B0604020202020204" pitchFamily="34" charset="0"/>
              </a:rPr>
              <a:t>тваринка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339" y="771802"/>
            <a:ext cx="799223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прибирати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9047" y="4414395"/>
            <a:ext cx="405342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463EDE"/>
                </a:solidFill>
                <a:cs typeface="Arial" panose="020B0604020202020204" pitchFamily="34" charset="0"/>
              </a:rPr>
              <a:t>котик</a:t>
            </a:r>
            <a:endParaRPr lang="uk-UA" sz="12000" b="1" dirty="0">
              <a:ln w="0"/>
              <a:solidFill>
                <a:srgbClr val="463EDE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6031" y="405852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0245" y="491853"/>
            <a:ext cx="8732066" cy="9501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</a:t>
            </a:r>
            <a:r>
              <a:rPr lang="ru-RU" sz="4000" b="1" dirty="0" err="1">
                <a:solidFill>
                  <a:schemeClr val="bg1"/>
                </a:solidFill>
              </a:rPr>
              <a:t>Входження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941" y="5582636"/>
            <a:ext cx="1912721" cy="11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86288" y="1802755"/>
            <a:ext cx="5546582" cy="343923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Розкажи, де і коли відбувається подія.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 що спілкуються діти?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Поясни,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одна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сумна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імена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360" t="21965" r="41980" b="30093"/>
          <a:stretch/>
        </p:blipFill>
        <p:spPr>
          <a:xfrm>
            <a:off x="527050" y="1802755"/>
            <a:ext cx="5290458" cy="389167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867" y="540249"/>
            <a:ext cx="8732066" cy="842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«Хочу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розказати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26"/>
          <a:stretch/>
        </p:blipFill>
        <p:spPr>
          <a:xfrm>
            <a:off x="6057900" y="1842237"/>
            <a:ext cx="5273821" cy="3091487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662941" y="1807948"/>
            <a:ext cx="5287038" cy="347271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є в тебе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домашні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тваринки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 marL="354013" indent="-354013">
              <a:buAutoNum type="arabicPeriod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яку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тваринку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бажаєш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отримати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-354013">
              <a:buAutoNum type="arabicPeriod"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вигляд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твоя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тваринка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-354013"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Яка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кличка?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-354013">
              <a:buAutoNum type="arabicPeriod"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доглядає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нею?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8351" y="445745"/>
            <a:ext cx="8756193" cy="956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вірш. Придумай заголовок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71388" y="2901820"/>
            <a:ext cx="3165102" cy="395618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14121" y="1559595"/>
            <a:ext cx="6915629" cy="26844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/>
              <a:t>Котик Мурчик — наш голубчик:</a:t>
            </a:r>
          </a:p>
          <a:p>
            <a:pPr algn="ctr"/>
            <a:r>
              <a:rPr lang="ru-RU" sz="3600" b="1"/>
              <a:t>лапки сірі, хвостик білий.</a:t>
            </a:r>
          </a:p>
          <a:p>
            <a:pPr algn="ctr"/>
            <a:r>
              <a:rPr lang="ru-RU" sz="3600" b="1"/>
              <a:t>Ходить котик тихо,</a:t>
            </a:r>
          </a:p>
          <a:p>
            <a:pPr algn="ctr"/>
            <a:r>
              <a:rPr lang="ru-RU" sz="3600" b="1"/>
              <a:t>буде мишкам лихо.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5850" r="18355" b="16290"/>
          <a:stretch/>
        </p:blipFill>
        <p:spPr>
          <a:xfrm>
            <a:off x="0" y="4079810"/>
            <a:ext cx="3341702" cy="277749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323236" y="407564"/>
            <a:ext cx="8811364" cy="932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earningapps.org/qrcode.php?id=pit8zf0xk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08" y="2196840"/>
            <a:ext cx="1236825" cy="12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983" y="458129"/>
            <a:ext cx="8755124" cy="844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874951" y="1925049"/>
            <a:ext cx="5077326" cy="3253186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6642" y="2120481"/>
            <a:ext cx="4693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найцікавішим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тебе?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дізналися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подобалось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096647" y="20361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9805" y="483853"/>
            <a:ext cx="9143999" cy="987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761569" y="1538935"/>
            <a:ext cx="3215428" cy="808754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937776" y="1538935"/>
            <a:ext cx="3042773" cy="726521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5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915554" y="4950283"/>
            <a:ext cx="2889583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346720" y="4964460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79" y="2497015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6" y="387872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8" y="230314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14" y="387872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7" y="2347688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6755" y="529658"/>
            <a:ext cx="8732066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13693" y="1479690"/>
            <a:ext cx="2658208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666892" y="1495285"/>
            <a:ext cx="3415631" cy="726521"/>
          </a:xfrm>
          <a:prstGeom prst="plaque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53211" y="1543729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821770" y="4801691"/>
            <a:ext cx="2485279" cy="1071571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738943" y="5147240"/>
            <a:ext cx="2324297" cy="1057481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7" y="2520291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2" y="413670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1" y="237076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45" y="4061262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70" y="2303147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645" y="514105"/>
            <a:ext cx="8732066" cy="800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5561" y="2620961"/>
            <a:ext cx="478917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Зроби широким свій язик,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Його краєчки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підніми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Так вийшла чашечка у н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ас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Цю вправу виконай ще раз.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Пин на доске ESCOLA &amp;amp;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67" y="1596487"/>
            <a:ext cx="3092031" cy="47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558587" y="1500373"/>
            <a:ext cx="4276164" cy="1120588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«Чашечка»</a:t>
            </a:r>
            <a:endParaRPr lang="ru-RU" sz="4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Чашка кофе капучино | Премиум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7776" r="7082" b="5588"/>
          <a:stretch/>
        </p:blipFill>
        <p:spPr bwMode="auto">
          <a:xfrm>
            <a:off x="8218169" y="4177444"/>
            <a:ext cx="2330111" cy="1864089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1 клас\1. Навчання грамоти\1 УРОКИ 2023\Читання\4 Блок р т д з й б\050 - Звук [й]. Мала буква й\2023-12-10_193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28" y="1630664"/>
            <a:ext cx="2330111" cy="1980594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2031" y="2699925"/>
            <a:ext cx="506605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Усміхнися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відкрий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рот,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широко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розслаб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язик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злегка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висуни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рота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й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поклади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верхню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губу. </a:t>
            </a:r>
          </a:p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Утримуй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1-2-3-4-5-6-7-8-9-10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Пин на доске ESCOLA &amp;amp;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60667"/>
            <a:ext cx="3092031" cy="47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355596" y="1500373"/>
            <a:ext cx="4276164" cy="1120588"/>
          </a:xfrm>
          <a:prstGeom prst="horizontalScroll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«Лопатка»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0645" y="514105"/>
            <a:ext cx="8732066" cy="800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pic>
        <p:nvPicPr>
          <p:cNvPr id="2050" name="Picture 2" descr="D:\1 клас\1. Навчання грамоти\1 УРОКИ 2023\Читання\4 Блок р т д з й б\050 - Звук [й]. Мала буква й\2023-12-10_193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500373"/>
            <a:ext cx="1962150" cy="170497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1. Навчання грамоти\1 УРОКИ 2023\Читання\4 Блок р т д з й б\050 - Звук [й]. Мала буква й\2023-12-10_193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3687807"/>
            <a:ext cx="1819275" cy="20609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17108" y="59814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980"/>
            <a:ext cx="2828823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1725930"/>
            <a:ext cx="3360420" cy="48006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323417" y="1725930"/>
            <a:ext cx="5620433" cy="2403799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/>
              <a:t>Як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провів</a:t>
            </a:r>
            <a:r>
              <a:rPr lang="ru-RU" sz="2800" b="1" dirty="0" smtClean="0"/>
              <a:t> </a:t>
            </a:r>
            <a:r>
              <a:rPr lang="ru-RU" sz="2800" b="1" dirty="0" err="1"/>
              <a:t>зимові</a:t>
            </a:r>
            <a:r>
              <a:rPr lang="ru-RU" sz="2800" b="1" dirty="0"/>
              <a:t> </a:t>
            </a:r>
            <a:r>
              <a:rPr lang="ru-RU" sz="2800" b="1" dirty="0" err="1"/>
              <a:t>канікули</a:t>
            </a:r>
            <a:r>
              <a:rPr lang="ru-RU" sz="2800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Як </a:t>
            </a:r>
            <a:r>
              <a:rPr lang="ru-RU" sz="2800" b="1" dirty="0" err="1" smtClean="0"/>
              <a:t>відпочивав</a:t>
            </a:r>
            <a:r>
              <a:rPr lang="ru-RU" sz="2800" b="1" dirty="0" smtClean="0"/>
              <a:t>, </a:t>
            </a:r>
            <a:r>
              <a:rPr lang="ru-RU" sz="2800" b="1" dirty="0"/>
              <a:t>де </a:t>
            </a:r>
            <a:r>
              <a:rPr lang="ru-RU" sz="2800" b="1" dirty="0" err="1" smtClean="0"/>
              <a:t>побував</a:t>
            </a:r>
            <a:r>
              <a:rPr lang="ru-RU" sz="2800" b="1" dirty="0" smtClean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 </a:t>
            </a:r>
            <a:r>
              <a:rPr lang="ru-RU" sz="2800" b="1" dirty="0" err="1"/>
              <a:t>запам’яталося</a:t>
            </a:r>
            <a:r>
              <a:rPr lang="ru-RU" sz="2800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smtClean="0"/>
              <a:t>скучив </a:t>
            </a:r>
            <a:r>
              <a:rPr lang="ru-RU" sz="2800" b="1" dirty="0"/>
              <a:t>за школою, за </a:t>
            </a:r>
            <a:r>
              <a:rPr lang="ru-RU" sz="2800" b="1" dirty="0" err="1"/>
              <a:t>однокласниками</a:t>
            </a:r>
            <a:r>
              <a:rPr lang="ru-RU" sz="28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3401" y="1725930"/>
            <a:ext cx="5860463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будемо 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7107" y="59814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730836" y="2124581"/>
            <a:ext cx="6096001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</a:rPr>
              <a:t>  Де </a:t>
            </a:r>
            <a:r>
              <a:rPr lang="ru-RU" sz="3200" b="1" dirty="0" err="1">
                <a:solidFill>
                  <a:schemeClr val="bg1"/>
                </a:solidFill>
              </a:rPr>
              <a:t>знаходяться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</a:rPr>
              <a:t>  Чим вони </a:t>
            </a:r>
            <a:r>
              <a:rPr lang="ru-RU" sz="3200" b="1" dirty="0" err="1">
                <a:solidFill>
                  <a:schemeClr val="bg1"/>
                </a:solidFill>
              </a:rPr>
              <a:t>зайняті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</a:rPr>
              <a:t>  </a:t>
            </a:r>
            <a:r>
              <a:rPr lang="ru-RU" sz="3200" b="1" dirty="0" err="1">
                <a:solidFill>
                  <a:schemeClr val="bg1"/>
                </a:solidFill>
              </a:rPr>
              <a:t>Який</a:t>
            </a:r>
            <a:r>
              <a:rPr lang="ru-RU" sz="3200" b="1" dirty="0">
                <a:solidFill>
                  <a:schemeClr val="bg1"/>
                </a:solidFill>
              </a:rPr>
              <a:t> у них </a:t>
            </a:r>
            <a:r>
              <a:rPr lang="ru-RU" sz="3200" b="1" dirty="0" err="1">
                <a:solidFill>
                  <a:schemeClr val="bg1"/>
                </a:solidFill>
              </a:rPr>
              <a:t>одяг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настрій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</a:rPr>
              <a:t>  </a:t>
            </a:r>
            <a:r>
              <a:rPr lang="ru-RU" sz="3200" b="1" dirty="0" err="1">
                <a:solidFill>
                  <a:schemeClr val="bg1"/>
                </a:solidFill>
              </a:rPr>
              <a:t>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подобається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їм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вчитися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школі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30836" y="2063026"/>
            <a:ext cx="609600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обкладинку другої частини </a:t>
            </a:r>
            <a:r>
              <a:rPr lang="uk-UA" sz="2800" b="1" dirty="0" err="1" smtClean="0">
                <a:solidFill>
                  <a:schemeClr val="bg1"/>
                </a:solidFill>
              </a:rPr>
              <a:t>букваря</a:t>
            </a:r>
            <a:r>
              <a:rPr lang="uk-UA" sz="2800" b="1" dirty="0" smtClean="0">
                <a:solidFill>
                  <a:schemeClr val="bg1"/>
                </a:solidFill>
              </a:rPr>
              <a:t>. Чим вона відрізняється від </a:t>
            </a:r>
            <a:r>
              <a:rPr lang="uk-UA" sz="2800" b="1" dirty="0">
                <a:solidFill>
                  <a:schemeClr val="bg1"/>
                </a:solidFill>
              </a:rPr>
              <a:t>обкладинки першої </a:t>
            </a:r>
            <a:r>
              <a:rPr lang="uk-UA" sz="2800" b="1" dirty="0" smtClean="0">
                <a:solidFill>
                  <a:schemeClr val="bg1"/>
                </a:solidFill>
              </a:rPr>
              <a:t>частини? (кольором зверху: </a:t>
            </a:r>
            <a:r>
              <a:rPr lang="uk-UA" sz="2800" b="1" i="1" dirty="0" smtClean="0">
                <a:solidFill>
                  <a:schemeClr val="bg1"/>
                </a:solidFill>
              </a:rPr>
              <a:t>був </a:t>
            </a:r>
            <a:r>
              <a:rPr lang="uk-UA" sz="2800" b="1" i="1" dirty="0">
                <a:solidFill>
                  <a:schemeClr val="bg1"/>
                </a:solidFill>
              </a:rPr>
              <a:t>жовтий, а став синій</a:t>
            </a:r>
            <a:r>
              <a:rPr lang="uk-UA" sz="2800" b="1" dirty="0">
                <a:solidFill>
                  <a:schemeClr val="bg1"/>
                </a:solidFill>
              </a:rPr>
              <a:t>). </a:t>
            </a:r>
            <a:r>
              <a:rPr lang="uk-UA" sz="28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800" b="1" dirty="0">
                <a:solidFill>
                  <a:schemeClr val="bg1"/>
                </a:solidFill>
              </a:rPr>
              <a:t>з чим пов’язані ці кольори (</a:t>
            </a:r>
            <a:r>
              <a:rPr lang="uk-UA" sz="2800" b="1" i="1" dirty="0">
                <a:solidFill>
                  <a:schemeClr val="bg1"/>
                </a:solidFill>
              </a:rPr>
              <a:t>з прапором України</a:t>
            </a:r>
            <a:r>
              <a:rPr lang="uk-UA" sz="2800" b="1" dirty="0">
                <a:solidFill>
                  <a:schemeClr val="bg1"/>
                </a:solidFill>
              </a:rPr>
              <a:t>), що вони означають?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779" t="26537" r="46080" b="13584"/>
          <a:stretch/>
        </p:blipFill>
        <p:spPr>
          <a:xfrm>
            <a:off x="1040130" y="1497022"/>
            <a:ext cx="3534457" cy="423030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94770" y="493667"/>
            <a:ext cx="8732066" cy="803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</a:t>
            </a:r>
            <a:r>
              <a:rPr lang="ru-RU" sz="4000" b="1" dirty="0" err="1">
                <a:solidFill>
                  <a:schemeClr val="bg1"/>
                </a:solidFill>
              </a:rPr>
              <a:t>Входження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941" y="5582636"/>
            <a:ext cx="1912721" cy="11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4013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4286" t="14692" r="44784" b="5071"/>
          <a:stretch/>
        </p:blipFill>
        <p:spPr>
          <a:xfrm>
            <a:off x="1099867" y="1501419"/>
            <a:ext cx="3396279" cy="4955985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99867" y="493667"/>
            <a:ext cx="10513012" cy="868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другою частиною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підручника </a:t>
            </a:r>
            <a:endParaRPr lang="uk-UA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510" y="457563"/>
            <a:ext cx="10812780" cy="91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3600" b="1" dirty="0" smtClean="0">
                <a:solidFill>
                  <a:schemeClr val="bg1"/>
                </a:solidFill>
              </a:rPr>
              <a:t> «</a:t>
            </a:r>
            <a:r>
              <a:rPr lang="ru-RU" sz="3600" b="1" dirty="0" err="1" smtClean="0">
                <a:solidFill>
                  <a:schemeClr val="bg1"/>
                </a:solidFill>
              </a:rPr>
              <a:t>Крос</a:t>
            </a:r>
            <a:r>
              <a:rPr lang="ru-RU" sz="3600" b="1" dirty="0" smtClean="0">
                <a:solidFill>
                  <a:schemeClr val="bg1"/>
                </a:solidFill>
              </a:rPr>
              <a:t>». Прочитай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буквосполучення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швидко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43" y="5396753"/>
            <a:ext cx="2232519" cy="1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62001" y="1451610"/>
            <a:ext cx="4095015" cy="50749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6951" y="1601012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6951" y="2380365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О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6951" y="3957511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Е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6949" y="4651430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И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6950" y="5346574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І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07705" y="3570550"/>
            <a:ext cx="889416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ВТ</a:t>
            </a:r>
            <a:r>
              <a:rPr lang="uk-UA" sz="4500" b="1" dirty="0" smtClean="0">
                <a:solidFill>
                  <a:schemeClr val="tx1"/>
                </a:solidFill>
              </a:rPr>
              <a:t>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>
            <a:off x="5306518" y="1900815"/>
            <a:ext cx="2001187" cy="13699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06518" y="2722955"/>
            <a:ext cx="1905812" cy="766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06518" y="3552939"/>
            <a:ext cx="1905812" cy="216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40245" y="3957511"/>
            <a:ext cx="1792075" cy="319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40245" y="4170156"/>
            <a:ext cx="1872085" cy="850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307705" y="3584377"/>
            <a:ext cx="979170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sz="4500" b="1" dirty="0" smtClean="0">
                <a:solidFill>
                  <a:schemeClr val="tx1"/>
                </a:solidFill>
              </a:rPr>
              <a:t>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6948" y="3189644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405874" y="4394483"/>
            <a:ext cx="2003015" cy="1294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Людина\Хлоп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" y="1841722"/>
            <a:ext cx="2617470" cy="42315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43" y="5396753"/>
            <a:ext cx="2232519" cy="1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92332" y="1516670"/>
            <a:ext cx="4095015" cy="488168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07132" y="1601012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07132" y="2335501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О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31616" y="3774160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Е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31617" y="4609025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И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6304" y="5346574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І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2001" y="3469845"/>
            <a:ext cx="950079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ТР</a:t>
            </a:r>
            <a:r>
              <a:rPr lang="uk-UA" sz="4500" b="1" dirty="0" smtClean="0">
                <a:solidFill>
                  <a:schemeClr val="tx1"/>
                </a:solidFill>
              </a:rPr>
              <a:t>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17" idx="3"/>
          </p:cNvCxnSpPr>
          <p:nvPr/>
        </p:nvCxnSpPr>
        <p:spPr>
          <a:xfrm flipV="1">
            <a:off x="5212080" y="1915628"/>
            <a:ext cx="2255520" cy="185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3"/>
          </p:cNvCxnSpPr>
          <p:nvPr/>
        </p:nvCxnSpPr>
        <p:spPr>
          <a:xfrm flipV="1">
            <a:off x="5212080" y="2635304"/>
            <a:ext cx="2338463" cy="1134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3"/>
          </p:cNvCxnSpPr>
          <p:nvPr/>
        </p:nvCxnSpPr>
        <p:spPr>
          <a:xfrm>
            <a:off x="5212080" y="3769648"/>
            <a:ext cx="2319536" cy="299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5212080" y="3769648"/>
            <a:ext cx="2255520" cy="1139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3"/>
          </p:cNvCxnSpPr>
          <p:nvPr/>
        </p:nvCxnSpPr>
        <p:spPr>
          <a:xfrm>
            <a:off x="5212080" y="3769648"/>
            <a:ext cx="2255520" cy="1876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550543" y="2999828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У 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314950" y="3299632"/>
            <a:ext cx="2216666" cy="470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62001" y="3469845"/>
            <a:ext cx="950079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ЗБ</a:t>
            </a:r>
            <a:r>
              <a:rPr lang="uk-UA" sz="4500" b="1" dirty="0" smtClean="0">
                <a:solidFill>
                  <a:schemeClr val="tx1"/>
                </a:solidFill>
              </a:rPr>
              <a:t>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pic>
        <p:nvPicPr>
          <p:cNvPr id="40" name="Picture 2" descr="D:\Картинки до тестів\Людина\Хлоп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" y="1841722"/>
            <a:ext cx="2617470" cy="42315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1510" y="457563"/>
            <a:ext cx="10812780" cy="91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3600" b="1" dirty="0" smtClean="0">
                <a:solidFill>
                  <a:schemeClr val="bg1"/>
                </a:solidFill>
              </a:rPr>
              <a:t> «</a:t>
            </a:r>
            <a:r>
              <a:rPr lang="ru-RU" sz="3600" b="1" dirty="0" err="1" smtClean="0">
                <a:solidFill>
                  <a:schemeClr val="bg1"/>
                </a:solidFill>
              </a:rPr>
              <a:t>Крос</a:t>
            </a:r>
            <a:r>
              <a:rPr lang="ru-RU" sz="3600" b="1" dirty="0" smtClean="0">
                <a:solidFill>
                  <a:schemeClr val="bg1"/>
                </a:solidFill>
              </a:rPr>
              <a:t>». Прочитай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буквосполучення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швидко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2692" y="560046"/>
            <a:ext cx="8756193" cy="7315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028684"/>
            <a:ext cx="2017184" cy="2125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13" y="1502420"/>
            <a:ext cx="8956672" cy="24642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4013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7893" y="4104244"/>
            <a:ext cx="9230992" cy="18340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Подумай, що позначають слова першої колонки, другої, третьої?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Які з кличок </a:t>
            </a:r>
            <a:r>
              <a:rPr lang="uk-UA" sz="2400" b="1" dirty="0" err="1" smtClean="0">
                <a:solidFill>
                  <a:schemeClr val="bg1"/>
                </a:solidFill>
              </a:rPr>
              <a:t>підійдуть</a:t>
            </a:r>
            <a:r>
              <a:rPr lang="uk-UA" sz="2400" b="1" dirty="0" smtClean="0">
                <a:solidFill>
                  <a:schemeClr val="bg1"/>
                </a:solidFill>
              </a:rPr>
              <a:t> собаці, які котикові?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 називають «розмову» песика, котика, канарейки?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Яке слово в останній колонці вжито у множині?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Чим рибки відрізняються від  прочитаних тваринок?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51879</TotalTime>
  <Words>670</Words>
  <Application>Microsoft Office PowerPoint</Application>
  <PresentationFormat>Произвольный</PresentationFormat>
  <Paragraphs>137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3226</cp:revision>
  <dcterms:created xsi:type="dcterms:W3CDTF">2018-01-05T16:38:53Z</dcterms:created>
  <dcterms:modified xsi:type="dcterms:W3CDTF">2024-01-04T10:05:22Z</dcterms:modified>
</cp:coreProperties>
</file>