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900" r:id="rId3"/>
    <p:sldId id="912" r:id="rId4"/>
    <p:sldId id="923" r:id="rId5"/>
    <p:sldId id="387" r:id="rId6"/>
    <p:sldId id="609" r:id="rId7"/>
    <p:sldId id="808" r:id="rId8"/>
    <p:sldId id="917" r:id="rId9"/>
    <p:sldId id="892" r:id="rId10"/>
    <p:sldId id="920" r:id="rId11"/>
    <p:sldId id="918" r:id="rId12"/>
    <p:sldId id="922" r:id="rId13"/>
    <p:sldId id="352" r:id="rId14"/>
    <p:sldId id="866" r:id="rId15"/>
    <p:sldId id="92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F66FF"/>
    <a:srgbClr val="CC00CC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radnqam222" TargetMode="External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6505" y="4314995"/>
            <a:ext cx="10603124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Удосконалення </a:t>
            </a:r>
            <a:r>
              <a:rPr lang="ru-RU" sz="4800" b="1" dirty="0" err="1">
                <a:solidFill>
                  <a:schemeClr val="bg1"/>
                </a:solidFill>
              </a:rPr>
              <a:t>вміння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писати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вивчені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букви</a:t>
            </a:r>
            <a:r>
              <a:rPr lang="ru-RU" sz="4800" b="1" dirty="0">
                <a:solidFill>
                  <a:schemeClr val="bg1"/>
                </a:solidFill>
              </a:rPr>
              <a:t>, слова і </a:t>
            </a:r>
            <a:r>
              <a:rPr lang="ru-RU" sz="4800" b="1" dirty="0" err="1">
                <a:solidFill>
                  <a:schemeClr val="bg1"/>
                </a:solidFill>
              </a:rPr>
              <a:t>речення</a:t>
            </a:r>
            <a:r>
              <a:rPr lang="ru-RU" sz="4800" b="1" dirty="0">
                <a:solidFill>
                  <a:schemeClr val="bg1"/>
                </a:solidFill>
              </a:rPr>
              <a:t> з ними</a:t>
            </a:r>
          </a:p>
        </p:txBody>
      </p:sp>
      <p:pic>
        <p:nvPicPr>
          <p:cNvPr id="1026" name="Picture 2" descr="Купити Зошит канцелярський Jobmax (газетка) А4, 48арк. клітинка bm.2434 в  інтернет-магазині канцтоварів в Києві, Україні | Найкращі ціни, гуртові  пропозиц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2" y="585889"/>
            <a:ext cx="3605836" cy="36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88367" y="1439988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4000" y="448244"/>
            <a:ext cx="10091058" cy="1561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 вгорі </a:t>
            </a:r>
            <a:r>
              <a:rPr lang="uk-UA" sz="2800" b="1" dirty="0" err="1" smtClean="0">
                <a:solidFill>
                  <a:schemeClr val="bg1"/>
                </a:solidFill>
              </a:rPr>
              <a:t>ст</a:t>
            </a:r>
            <a:r>
              <a:rPr lang="uk-UA" sz="2800" b="1" dirty="0" smtClean="0">
                <a:solidFill>
                  <a:schemeClr val="bg1"/>
                </a:solidFill>
              </a:rPr>
              <a:t> 3. С</a:t>
            </a:r>
            <a:r>
              <a:rPr lang="ru-RU" sz="2800" b="1" dirty="0" smtClean="0">
                <a:solidFill>
                  <a:schemeClr val="bg1"/>
                </a:solidFill>
              </a:rPr>
              <a:t>клади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розповідь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за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малюнком</a:t>
            </a:r>
            <a:r>
              <a:rPr lang="ru-RU" sz="2800" b="1" dirty="0" smtClean="0">
                <a:solidFill>
                  <a:schemeClr val="bg1"/>
                </a:solidFill>
              </a:rPr>
              <a:t>. Придумай </a:t>
            </a:r>
            <a:r>
              <a:rPr lang="ru-RU" sz="2800" b="1" dirty="0" err="1">
                <a:solidFill>
                  <a:schemeClr val="bg1"/>
                </a:solidFill>
              </a:rPr>
              <a:t>імена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дітям</a:t>
            </a:r>
            <a:r>
              <a:rPr lang="ru-RU" sz="2800" b="1" dirty="0">
                <a:solidFill>
                  <a:schemeClr val="bg1"/>
                </a:solidFill>
              </a:rPr>
              <a:t> та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розпочни</a:t>
            </a:r>
            <a:r>
              <a:rPr lang="ru-RU" sz="2800" b="1" dirty="0" smtClean="0">
                <a:solidFill>
                  <a:schemeClr val="bg1"/>
                </a:solidFill>
              </a:rPr>
              <a:t> свою </a:t>
            </a:r>
            <a:r>
              <a:rPr lang="ru-RU" sz="2800" b="1" dirty="0" err="1">
                <a:solidFill>
                  <a:schemeClr val="bg1"/>
                </a:solidFill>
              </a:rPr>
              <a:t>розповідь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</a:rPr>
              <a:t>Одного </a:t>
            </a:r>
            <a:r>
              <a:rPr lang="ru-RU" sz="2800" b="1" i="1" dirty="0" err="1">
                <a:solidFill>
                  <a:srgbClr val="FFFF00"/>
                </a:solidFill>
              </a:rPr>
              <a:t>зимового</a:t>
            </a:r>
            <a:r>
              <a:rPr lang="ru-RU" sz="2800" b="1" i="1" dirty="0">
                <a:solidFill>
                  <a:srgbClr val="FFFF00"/>
                </a:solidFill>
              </a:rPr>
              <a:t> дня … </a:t>
            </a:r>
            <a:endParaRPr lang="uk-UA" sz="2800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25" t="3147" r="9844" b="64718"/>
          <a:stretch/>
        </p:blipFill>
        <p:spPr>
          <a:xfrm>
            <a:off x="2307283" y="2009571"/>
            <a:ext cx="7564492" cy="42497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60572"/>
            <a:ext cx="1044000" cy="11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r="33072" b="65479"/>
          <a:stretch/>
        </p:blipFill>
        <p:spPr>
          <a:xfrm>
            <a:off x="792000" y="1316885"/>
            <a:ext cx="10620000" cy="42721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38775" r="74276" b="42041"/>
          <a:stretch/>
        </p:blipFill>
        <p:spPr>
          <a:xfrm>
            <a:off x="1241611" y="3081332"/>
            <a:ext cx="3110091" cy="1578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4" t="41089" r="62274" b="42857"/>
          <a:stretch/>
        </p:blipFill>
        <p:spPr>
          <a:xfrm>
            <a:off x="925840" y="1341638"/>
            <a:ext cx="1947989" cy="1328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1" t="41089" r="46127" b="42857"/>
          <a:stretch/>
        </p:blipFill>
        <p:spPr>
          <a:xfrm>
            <a:off x="5759321" y="1360344"/>
            <a:ext cx="2217998" cy="1298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39359" r="18703" b="44587"/>
          <a:stretch/>
        </p:blipFill>
        <p:spPr>
          <a:xfrm>
            <a:off x="1121955" y="2231520"/>
            <a:ext cx="3512197" cy="12491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1" t="39244" r="1557" b="44702"/>
          <a:stretch/>
        </p:blipFill>
        <p:spPr>
          <a:xfrm>
            <a:off x="1062919" y="3143984"/>
            <a:ext cx="2217998" cy="12988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5" t="38775" r="45051" b="42041"/>
          <a:stretch/>
        </p:blipFill>
        <p:spPr>
          <a:xfrm>
            <a:off x="928401" y="4086844"/>
            <a:ext cx="4137451" cy="15446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4" t="41089" r="62274" b="42857"/>
          <a:stretch/>
        </p:blipFill>
        <p:spPr>
          <a:xfrm>
            <a:off x="3125759" y="1338053"/>
            <a:ext cx="1947989" cy="13284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4" t="41089" r="62274" b="42857"/>
          <a:stretch/>
        </p:blipFill>
        <p:spPr>
          <a:xfrm>
            <a:off x="4634152" y="2317135"/>
            <a:ext cx="1947989" cy="1328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1" t="41089" r="46127" b="42857"/>
          <a:stretch/>
        </p:blipFill>
        <p:spPr>
          <a:xfrm>
            <a:off x="8468309" y="1377362"/>
            <a:ext cx="2217998" cy="12988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1" t="41089" r="46127" b="42857"/>
          <a:stretch/>
        </p:blipFill>
        <p:spPr>
          <a:xfrm>
            <a:off x="4364143" y="3290811"/>
            <a:ext cx="2217998" cy="12988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9" t="41450" r="22533" b="39911"/>
          <a:stretch/>
        </p:blipFill>
        <p:spPr>
          <a:xfrm>
            <a:off x="5071400" y="4277195"/>
            <a:ext cx="2644069" cy="1525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9463" y="2782561"/>
            <a:ext cx="698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18895" y="3732006"/>
            <a:ext cx="698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sp>
        <p:nvSpPr>
          <p:cNvPr id="22" name="TextBox 21"/>
          <p:cNvSpPr txBox="1"/>
          <p:nvPr/>
        </p:nvSpPr>
        <p:spPr>
          <a:xfrm>
            <a:off x="7278470" y="4690139"/>
            <a:ext cx="698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60572"/>
            <a:ext cx="1044000" cy="11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188" y="559262"/>
            <a:ext cx="1120454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Списування </a:t>
            </a:r>
            <a:r>
              <a:rPr lang="uk-UA" sz="2800" b="1" dirty="0">
                <a:solidFill>
                  <a:schemeClr val="bg1"/>
                </a:solidFill>
              </a:rPr>
              <a:t>слів у першому рядку під малюнком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r>
              <a:rPr lang="uk-UA" sz="2800" dirty="0"/>
              <a:t> </a:t>
            </a:r>
            <a:r>
              <a:rPr lang="uk-UA" sz="2800" b="1" dirty="0" smtClean="0"/>
              <a:t>Наведи початок </a:t>
            </a:r>
            <a:r>
              <a:rPr lang="uk-UA" sz="2800" b="1" dirty="0"/>
              <a:t>поданих у зошиті речень, </a:t>
            </a:r>
            <a:r>
              <a:rPr lang="uk-UA" sz="2800" b="1" dirty="0" smtClean="0"/>
              <a:t>придумай </a:t>
            </a:r>
            <a:r>
              <a:rPr lang="uk-UA" sz="2800" b="1" dirty="0"/>
              <a:t>їх продовження і </a:t>
            </a:r>
            <a:r>
              <a:rPr lang="uk-UA" sz="2800" b="1" dirty="0" err="1" smtClean="0"/>
              <a:t>запиши</a:t>
            </a:r>
            <a:r>
              <a:rPr lang="uk-UA" sz="2800" b="1" dirty="0" smtClean="0"/>
              <a:t>. 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71917" y="5660572"/>
            <a:ext cx="887708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Який розділовий знак треба ставити в кінці кожного </a:t>
            </a:r>
            <a:r>
              <a:rPr lang="uk-UA" sz="2400" b="1" dirty="0" smtClean="0">
                <a:solidFill>
                  <a:schemeClr val="bg1"/>
                </a:solidFill>
              </a:rPr>
              <a:t>речення?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43722" y="448246"/>
            <a:ext cx="8732066" cy="9700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Бесіда за </a:t>
            </a:r>
            <a:r>
              <a:rPr lang="ru-RU" sz="4000" b="1" dirty="0" err="1" smtClean="0">
                <a:solidFill>
                  <a:schemeClr val="bg1"/>
                </a:solidFill>
              </a:rPr>
              <a:t>малюнком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uk-UA" sz="4000" b="1" i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3679" t="45805" r="32560" b="18105"/>
          <a:stretch/>
        </p:blipFill>
        <p:spPr>
          <a:xfrm>
            <a:off x="1128097" y="1690959"/>
            <a:ext cx="6519674" cy="392005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60572"/>
            <a:ext cx="1044000" cy="11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03030" y="1705451"/>
            <a:ext cx="3429000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Чи</a:t>
            </a:r>
            <a:r>
              <a:rPr lang="ru-RU" sz="2000" b="1" dirty="0">
                <a:solidFill>
                  <a:schemeClr val="bg1"/>
                </a:solidFill>
              </a:rPr>
              <a:t> доводилось </a:t>
            </a:r>
            <a:r>
              <a:rPr lang="ru-RU" sz="2000" b="1" dirty="0" err="1">
                <a:solidFill>
                  <a:schemeClr val="bg1"/>
                </a:solidFill>
              </a:rPr>
              <a:t>тобі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ліпити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сніговика</a:t>
            </a:r>
            <a:r>
              <a:rPr lang="ru-RU" sz="2000" b="1" dirty="0">
                <a:solidFill>
                  <a:schemeClr val="bg1"/>
                </a:solidFill>
              </a:rPr>
              <a:t>? Де, коли і з ким </a:t>
            </a:r>
            <a:r>
              <a:rPr lang="ru-RU" sz="2000" b="1" dirty="0" err="1">
                <a:solidFill>
                  <a:schemeClr val="bg1"/>
                </a:solidFill>
              </a:rPr>
              <a:t>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робив</a:t>
            </a:r>
            <a:r>
              <a:rPr lang="ru-RU" sz="2000" b="1" dirty="0">
                <a:solidFill>
                  <a:schemeClr val="bg1"/>
                </a:solidFill>
              </a:rPr>
              <a:t>? У яку погоду </a:t>
            </a:r>
            <a:r>
              <a:rPr lang="ru-RU" sz="2000" b="1" dirty="0" err="1">
                <a:solidFill>
                  <a:schemeClr val="bg1"/>
                </a:solidFill>
              </a:rPr>
              <a:t>сніг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ліпиться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гарно</a:t>
            </a:r>
            <a:r>
              <a:rPr lang="ru-RU" sz="2000" b="1" dirty="0">
                <a:solidFill>
                  <a:schemeClr val="bg1"/>
                </a:solidFill>
              </a:rPr>
              <a:t> (</a:t>
            </a:r>
            <a:r>
              <a:rPr lang="ru-RU" sz="2000" b="1" i="1" dirty="0">
                <a:solidFill>
                  <a:schemeClr val="bg1"/>
                </a:solidFill>
              </a:rPr>
              <a:t>коли </a:t>
            </a:r>
            <a:r>
              <a:rPr lang="ru-RU" sz="2000" b="1" i="1" dirty="0" err="1">
                <a:solidFill>
                  <a:schemeClr val="bg1"/>
                </a:solidFill>
              </a:rPr>
              <a:t>відлига</a:t>
            </a:r>
            <a:r>
              <a:rPr lang="ru-RU" sz="2000" b="1" dirty="0">
                <a:solidFill>
                  <a:schemeClr val="bg1"/>
                </a:solidFill>
              </a:rPr>
              <a:t>), а коли погано? (</a:t>
            </a:r>
            <a:r>
              <a:rPr lang="ru-RU" sz="2000" b="1" i="1" dirty="0" err="1">
                <a:solidFill>
                  <a:schemeClr val="bg1"/>
                </a:solidFill>
              </a:rPr>
              <a:t>під</a:t>
            </a:r>
            <a:r>
              <a:rPr lang="ru-RU" sz="2000" b="1" i="1" dirty="0">
                <a:solidFill>
                  <a:schemeClr val="bg1"/>
                </a:solidFill>
              </a:rPr>
              <a:t> час морозу</a:t>
            </a:r>
            <a:r>
              <a:rPr lang="ru-RU" sz="2000" b="1" dirty="0">
                <a:solidFill>
                  <a:schemeClr val="bg1"/>
                </a:solidFill>
              </a:rPr>
              <a:t>). </a:t>
            </a:r>
            <a:r>
              <a:rPr lang="ru-RU" sz="2000" b="1" dirty="0" smtClean="0">
                <a:solidFill>
                  <a:schemeClr val="bg1"/>
                </a:solidFill>
              </a:rPr>
              <a:t>Наведи, </a:t>
            </a:r>
            <a:r>
              <a:rPr lang="ru-RU" sz="2000" b="1" dirty="0" err="1" smtClean="0">
                <a:solidFill>
                  <a:schemeClr val="bg1"/>
                </a:solidFill>
              </a:rPr>
              <a:t>домалюй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та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розфарбуй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сніговиків</a:t>
            </a:r>
            <a:endParaRPr lang="uk-UA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3380636" y="407565"/>
            <a:ext cx="8811364" cy="5871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Online </a:t>
            </a:r>
            <a:r>
              <a:rPr lang="uk-UA" altLang="uk-UA" sz="2000" b="1" dirty="0">
                <a:solidFill>
                  <a:schemeClr val="bg1"/>
                </a:solidFill>
              </a:rPr>
              <a:t>завдання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068" y="2222240"/>
            <a:ext cx="1158551" cy="11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9314" y="494528"/>
            <a:ext cx="9666515" cy="8879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42952" y="1842885"/>
            <a:ext cx="4998389" cy="219571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84227" y="2094356"/>
            <a:ext cx="49158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Яке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тебе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найцікавішим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завдань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виникали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труднощі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69571" y="462462"/>
            <a:ext cx="9205043" cy="724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73" y="1316565"/>
            <a:ext cx="3435637" cy="2576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54" y="4096709"/>
            <a:ext cx="3445165" cy="258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5" y="4101702"/>
            <a:ext cx="3445163" cy="2583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0" y="1316565"/>
            <a:ext cx="3438508" cy="2578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11" y="1314412"/>
            <a:ext cx="3438508" cy="2578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73" y="4106693"/>
            <a:ext cx="3438508" cy="25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0196" y="466752"/>
            <a:ext cx="8732066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Організація 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9576" y="2017155"/>
            <a:ext cx="5959167" cy="2357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</a:rPr>
              <a:t>Уже дзвінок нам дав сигнал: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rgbClr val="0070C0"/>
                </a:solidFill>
              </a:rPr>
              <a:t>Працювати</a:t>
            </a:r>
            <a:r>
              <a:rPr lang="ru-RU" sz="3200" b="1" dirty="0">
                <a:solidFill>
                  <a:srgbClr val="0070C0"/>
                </a:solidFill>
              </a:rPr>
              <a:t> час настав.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rgbClr val="0070C0"/>
                </a:solidFill>
              </a:rPr>
              <a:t>Тож</a:t>
            </a:r>
            <a:r>
              <a:rPr lang="ru-RU" sz="3200" b="1" dirty="0">
                <a:solidFill>
                  <a:srgbClr val="0070C0"/>
                </a:solidFill>
              </a:rPr>
              <a:t> і ми часу не гаймо 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</a:rPr>
              <a:t>Роботу швидше починаймо.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065" y="1665515"/>
            <a:ext cx="4120356" cy="4570720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03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7121" y="527186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Емоційне налаштування «Екран настрою»</a:t>
            </a: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6039208" y="1929007"/>
            <a:ext cx="2433080" cy="194122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79" y="1929007"/>
            <a:ext cx="1962728" cy="196272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589" y="1887550"/>
            <a:ext cx="2045642" cy="204564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майлики - красивые картинки (4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54" y="4194267"/>
            <a:ext cx="1975701" cy="19220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Наша миссия - Благотворительный Фонд помощи детям Жизнь бесцен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9010"/>
          <a:stretch/>
        </p:blipFill>
        <p:spPr bwMode="auto">
          <a:xfrm>
            <a:off x="1094089" y="1929007"/>
            <a:ext cx="2309680" cy="19055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3A73F0C-0D57-400A-B93A-CD1F3CD00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>
          <a:xfrm>
            <a:off x="717272" y="4194267"/>
            <a:ext cx="2686497" cy="1922014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99E9C7-9647-4538-B9E6-7811814C60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3654940" y="4194267"/>
            <a:ext cx="2111207" cy="1922014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8957589" y="4194268"/>
            <a:ext cx="2096533" cy="1922013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141976" y="1254100"/>
            <a:ext cx="9689310" cy="51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Обери смайлик, </a:t>
            </a:r>
            <a:r>
              <a:rPr lang="ru-RU" sz="2400" b="1" dirty="0" err="1" smtClean="0">
                <a:solidFill>
                  <a:srgbClr val="0070C0"/>
                </a:solidFill>
              </a:rPr>
              <a:t>який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відображає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твій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настрій</a:t>
            </a:r>
            <a:r>
              <a:rPr lang="ru-RU" sz="2400" b="1" dirty="0" smtClean="0">
                <a:solidFill>
                  <a:srgbClr val="0070C0"/>
                </a:solidFill>
              </a:rPr>
              <a:t> на початку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26581"/>
            <a:ext cx="2933836" cy="302676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871675" y="3134682"/>
            <a:ext cx="4204574" cy="15788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Ми </a:t>
            </a:r>
            <a:r>
              <a:rPr lang="ru-RU" sz="2000" b="1" dirty="0" err="1" smtClean="0"/>
              <a:t>відповідаємо</a:t>
            </a:r>
            <a:r>
              <a:rPr lang="ru-RU" sz="2000" b="1" dirty="0" smtClean="0"/>
              <a:t> за </a:t>
            </a:r>
            <a:r>
              <a:rPr lang="ru-RU" sz="2000" b="1" dirty="0" err="1" smtClean="0"/>
              <a:t>свої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вчинки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err="1" smtClean="0"/>
              <a:t>Посієш</a:t>
            </a:r>
            <a:r>
              <a:rPr lang="ru-RU" sz="2000" b="1" dirty="0" smtClean="0"/>
              <a:t> </a:t>
            </a:r>
            <a:r>
              <a:rPr lang="ru-RU" sz="2000" b="1" dirty="0"/>
              <a:t>добро - </a:t>
            </a:r>
            <a:r>
              <a:rPr lang="ru-RU" sz="2000" b="1" dirty="0" err="1"/>
              <a:t>отримаєш</a:t>
            </a:r>
            <a:r>
              <a:rPr lang="ru-RU" sz="2000" b="1" dirty="0"/>
              <a:t> добро, </a:t>
            </a:r>
            <a:r>
              <a:rPr lang="ru-RU" sz="2000" b="1" dirty="0" err="1"/>
              <a:t>посієш</a:t>
            </a:r>
            <a:r>
              <a:rPr lang="ru-RU" sz="2000" b="1" dirty="0"/>
              <a:t> зло, не </a:t>
            </a:r>
            <a:r>
              <a:rPr lang="ru-RU" sz="2000" b="1" dirty="0" err="1"/>
              <a:t>ображайся</a:t>
            </a:r>
            <a:r>
              <a:rPr lang="ru-RU" sz="2000" b="1" dirty="0"/>
              <a:t>, у </a:t>
            </a: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отримаєш</a:t>
            </a:r>
            <a:r>
              <a:rPr lang="ru-RU" sz="2000" b="1" dirty="0"/>
              <a:t> зло.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Як розповісти дитині про особистий простір? - Міська дитяча лікарня №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Картинки до тестів\!!!!!!Эсмира\OIG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170" y="3243695"/>
            <a:ext cx="3192537" cy="319253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826722" y="2547157"/>
            <a:ext cx="4204574" cy="530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Як ти розумієш це прислів’я?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5210" y="1862152"/>
            <a:ext cx="434103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Що посієш, те й пожнеш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42510" y="1769239"/>
            <a:ext cx="5062903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повторимо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вивчених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 і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з’єднання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слова;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малюнками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Пригадаємо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зимові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розваги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05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610206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Словникова робота  </a:t>
            </a:r>
            <a:endParaRPr lang="ru-RU" sz="40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63353" y="2406862"/>
            <a:ext cx="4316820" cy="34163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   м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г    к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FF0000"/>
                </a:solidFill>
              </a:rPr>
              <a:t>у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 smtClean="0">
                <a:solidFill>
                  <a:srgbClr val="FF0000"/>
                </a:solidFill>
              </a:rPr>
              <a:t>и   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  сн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жк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сн</a:t>
            </a:r>
            <a:r>
              <a:rPr lang="uk-UA" sz="3600" b="1" dirty="0" smtClean="0">
                <a:solidFill>
                  <a:srgbClr val="FF0000"/>
                </a:solidFill>
              </a:rPr>
              <a:t>і</a:t>
            </a:r>
            <a:r>
              <a:rPr lang="uk-U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uk-UA" sz="36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7142" r="38411" b="79187"/>
          <a:stretch/>
        </p:blipFill>
        <p:spPr>
          <a:xfrm>
            <a:off x="1404000" y="4441663"/>
            <a:ext cx="9720000" cy="169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58923" y="1526221"/>
            <a:ext cx="1843960" cy="1713780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1 клас\1. Навчання грамоти\1 УРОКИ 2023\Письмо\5 Блок г ґ ж ш ь х ч\057 - Удосконалення вміння писати вивчені букви, слова і речення з ними\2023-12-29_2036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b="405"/>
          <a:stretch/>
        </p:blipFill>
        <p:spPr bwMode="auto">
          <a:xfrm>
            <a:off x="3439885" y="1349776"/>
            <a:ext cx="6619038" cy="309188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38922" r="38354" b="41414"/>
          <a:stretch/>
        </p:blipFill>
        <p:spPr>
          <a:xfrm>
            <a:off x="2198319" y="4481600"/>
            <a:ext cx="7599501" cy="159026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40311" y="461767"/>
            <a:ext cx="10515518" cy="817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сніжинки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ст. </a:t>
            </a:r>
            <a:r>
              <a:rPr lang="uk-UA" sz="2800" b="1" dirty="0">
                <a:solidFill>
                  <a:schemeClr val="bg1"/>
                </a:solidFill>
              </a:rPr>
              <a:t>1 і </a:t>
            </a:r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букви, надруковані на них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3913" y="1408502"/>
            <a:ext cx="2852059" cy="28603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70C0"/>
                </a:solidFill>
              </a:rPr>
              <a:t>Які звуки позначають ці букви?</a:t>
            </a:r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Для </a:t>
            </a:r>
            <a:r>
              <a:rPr lang="uk-UA" b="1" dirty="0">
                <a:solidFill>
                  <a:srgbClr val="0070C0"/>
                </a:solidFill>
              </a:rPr>
              <a:t>чого служать великі </a:t>
            </a:r>
            <a:r>
              <a:rPr lang="uk-UA" b="1" dirty="0" smtClean="0">
                <a:solidFill>
                  <a:srgbClr val="0070C0"/>
                </a:solidFill>
              </a:rPr>
              <a:t>літери? Яка велика буква відсутня? Чому? </a:t>
            </a:r>
            <a:r>
              <a:rPr lang="uk-UA" b="1" dirty="0" err="1" smtClean="0">
                <a:solidFill>
                  <a:srgbClr val="0070C0"/>
                </a:solidFill>
              </a:rPr>
              <a:t>Запиши</a:t>
            </a:r>
            <a:r>
              <a:rPr lang="uk-UA" b="1" dirty="0" smtClean="0">
                <a:solidFill>
                  <a:srgbClr val="0070C0"/>
                </a:solidFill>
              </a:rPr>
              <a:t> </a:t>
            </a:r>
            <a:r>
              <a:rPr lang="uk-UA" b="1" dirty="0">
                <a:solidFill>
                  <a:srgbClr val="0070C0"/>
                </a:solidFill>
              </a:rPr>
              <a:t>відповідні рукописні літери в рядку під сніжинками.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46029" y="384113"/>
            <a:ext cx="10056888" cy="139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 зображений внизу сторінки зошита? Чим займаються хлопчики? Який у них настрій, чому? Чи полюбляєш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розважатися в такий спосіб? Які ще зимові розваги ти знаєш?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968" t="40937" r="34192" b="15437"/>
          <a:stretch/>
        </p:blipFill>
        <p:spPr>
          <a:xfrm>
            <a:off x="834518" y="1898985"/>
            <a:ext cx="4822886" cy="3047153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5769429" y="1903730"/>
            <a:ext cx="4820587" cy="209132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Зверни увагу на сніжки. Чим вони особливі? Назви по порядку всі літери і вимов звуки, які вони позначають.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друковані букви рукописними.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305508" y="1497313"/>
            <a:ext cx="1886492" cy="17447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1" r="31525" b="79926"/>
          <a:stretch/>
        </p:blipFill>
        <p:spPr>
          <a:xfrm>
            <a:off x="1260000" y="4171952"/>
            <a:ext cx="10332000" cy="248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38912" r="14563" b="43692"/>
          <a:stretch/>
        </p:blipFill>
        <p:spPr>
          <a:xfrm>
            <a:off x="1044000" y="4132658"/>
            <a:ext cx="10385231" cy="12812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5" t="38912" r="2730" b="43692"/>
          <a:stretch/>
        </p:blipFill>
        <p:spPr>
          <a:xfrm>
            <a:off x="1044000" y="5046072"/>
            <a:ext cx="1581669" cy="13654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53480" r="70468" b="29124"/>
          <a:stretch/>
        </p:blipFill>
        <p:spPr>
          <a:xfrm>
            <a:off x="2427010" y="5179682"/>
            <a:ext cx="3064567" cy="12968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39864" r="73424" b="41497"/>
          <a:stretch/>
        </p:blipFill>
        <p:spPr>
          <a:xfrm>
            <a:off x="5092364" y="5101728"/>
            <a:ext cx="2632661" cy="1488867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1044000" cy="9419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312" y="413422"/>
            <a:ext cx="10580915" cy="11214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малюнок</a:t>
            </a:r>
            <a:r>
              <a:rPr lang="uk-UA" sz="2800" b="1" dirty="0">
                <a:solidFill>
                  <a:schemeClr val="bg1"/>
                </a:solidFill>
              </a:rPr>
              <a:t> вгорі ст. 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Які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ознаки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зими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знаєш</a:t>
            </a:r>
            <a:r>
              <a:rPr lang="ru-RU" sz="2800" b="1" dirty="0" smtClean="0">
                <a:solidFill>
                  <a:schemeClr val="bg1"/>
                </a:solidFill>
              </a:rPr>
              <a:t>? Опиши, </a:t>
            </a:r>
            <a:r>
              <a:rPr lang="ru-RU" sz="2800" b="1" dirty="0">
                <a:solidFill>
                  <a:schemeClr val="bg1"/>
                </a:solidFill>
              </a:rPr>
              <a:t>яка </a:t>
            </a:r>
            <a:r>
              <a:rPr lang="ru-RU" sz="2800" b="1" dirty="0" smtClean="0">
                <a:solidFill>
                  <a:schemeClr val="bg1"/>
                </a:solidFill>
              </a:rPr>
              <a:t>зима </a:t>
            </a:r>
            <a:r>
              <a:rPr lang="ru-RU" sz="2800" b="1" dirty="0" err="1" smtClean="0">
                <a:solidFill>
                  <a:schemeClr val="bg1"/>
                </a:solidFill>
              </a:rPr>
              <a:t>зображена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малюнку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порівняй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її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з </a:t>
            </a:r>
            <a:r>
              <a:rPr lang="ru-RU" sz="2800" b="1" dirty="0">
                <a:solidFill>
                  <a:schemeClr val="bg1"/>
                </a:solidFill>
              </a:rPr>
              <a:t>зимою за </a:t>
            </a:r>
            <a:r>
              <a:rPr lang="ru-RU" sz="2800" b="1" dirty="0" err="1" smtClean="0">
                <a:solidFill>
                  <a:schemeClr val="bg1"/>
                </a:solidFill>
              </a:rPr>
              <a:t>вікном</a:t>
            </a:r>
            <a:r>
              <a:rPr lang="ru-RU" sz="2800" b="1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Письмо\5 Блок г ґ ж ш ь х ч\057 - Удосконалення вміння писати вивчені букви, слова і речення з ними\2023-12-29_2116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5709" r="4283" b="1941"/>
          <a:stretch/>
        </p:blipFill>
        <p:spPr bwMode="auto">
          <a:xfrm>
            <a:off x="439998" y="2411850"/>
            <a:ext cx="5705761" cy="327621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1044000" cy="9419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2332" r="64013" b="72942"/>
          <a:stretch/>
        </p:blipFill>
        <p:spPr>
          <a:xfrm>
            <a:off x="6341417" y="2411850"/>
            <a:ext cx="5148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t="39864" r="40899" b="41497"/>
          <a:stretch/>
        </p:blipFill>
        <p:spPr>
          <a:xfrm>
            <a:off x="6541519" y="2098391"/>
            <a:ext cx="4574427" cy="14676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9" t="41450" r="22533" b="39911"/>
          <a:stretch/>
        </p:blipFill>
        <p:spPr>
          <a:xfrm>
            <a:off x="6707272" y="3222797"/>
            <a:ext cx="2471928" cy="14257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45306" r="80944" b="42585"/>
          <a:stretch/>
        </p:blipFill>
        <p:spPr>
          <a:xfrm>
            <a:off x="8510327" y="4462438"/>
            <a:ext cx="1607552" cy="9667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1" t="40108" r="4281" b="41253"/>
          <a:stretch/>
        </p:blipFill>
        <p:spPr>
          <a:xfrm>
            <a:off x="6541519" y="3969159"/>
            <a:ext cx="2803435" cy="16169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41089" r="87607" b="42857"/>
          <a:stretch/>
        </p:blipFill>
        <p:spPr>
          <a:xfrm>
            <a:off x="7703632" y="4018190"/>
            <a:ext cx="750540" cy="145359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886983" y="5521588"/>
            <a:ext cx="6908867" cy="7889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Короткий день, довга ніч;</a:t>
            </a:r>
            <a:r>
              <a:rPr lang="uk-UA" sz="2400" b="1" dirty="0" smtClean="0">
                <a:solidFill>
                  <a:schemeClr val="bg1"/>
                </a:solidFill>
              </a:rPr>
              <a:t> часто похмуре небо; холодне, морозне повітря; опади у вигляді снігу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7656614" y="3421512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узел 12"/>
          <p:cNvSpPr/>
          <p:nvPr/>
        </p:nvSpPr>
        <p:spPr>
          <a:xfrm>
            <a:off x="7066988" y="3297444"/>
            <a:ext cx="145338" cy="12406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7618688" y="3264106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7796120" y="3247216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Минус 22"/>
          <p:cNvSpPr/>
          <p:nvPr/>
        </p:nvSpPr>
        <p:spPr>
          <a:xfrm>
            <a:off x="7267088" y="3138337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6707272" y="3256403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Минус 24"/>
          <p:cNvSpPr/>
          <p:nvPr/>
        </p:nvSpPr>
        <p:spPr>
          <a:xfrm>
            <a:off x="7267379" y="3230597"/>
            <a:ext cx="293546" cy="223065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8082796" y="3272294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8624038" y="3272294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Минус 27"/>
          <p:cNvSpPr/>
          <p:nvPr/>
        </p:nvSpPr>
        <p:spPr>
          <a:xfrm>
            <a:off x="8250187" y="3252658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27312" y="1556656"/>
            <a:ext cx="10535599" cy="92558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слова на малюнку.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їх рукописними буквами під малюнком. Прочитай слова в наступних рядках. Склади до них звукові схеми, поділи на склади, познач наголошений склад.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слова за зразком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32" name="Дуга 31"/>
          <p:cNvSpPr/>
          <p:nvPr/>
        </p:nvSpPr>
        <p:spPr>
          <a:xfrm rot="7813204">
            <a:off x="6601674" y="3390568"/>
            <a:ext cx="681405" cy="74213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143422">
            <a:off x="7162583" y="3578979"/>
            <a:ext cx="848890" cy="437688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7813204">
            <a:off x="7581846" y="3382379"/>
            <a:ext cx="681405" cy="74213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9143422">
            <a:off x="8152953" y="3540255"/>
            <a:ext cx="962959" cy="509729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7036329" y="4294329"/>
            <a:ext cx="145338" cy="12406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7588029" y="4260991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Минус 37"/>
          <p:cNvSpPr/>
          <p:nvPr/>
        </p:nvSpPr>
        <p:spPr>
          <a:xfrm>
            <a:off x="7765461" y="4244101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Минус 38"/>
          <p:cNvSpPr/>
          <p:nvPr/>
        </p:nvSpPr>
        <p:spPr>
          <a:xfrm>
            <a:off x="6676613" y="425328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Минус 39"/>
          <p:cNvSpPr/>
          <p:nvPr/>
        </p:nvSpPr>
        <p:spPr>
          <a:xfrm>
            <a:off x="7236720" y="4227482"/>
            <a:ext cx="293546" cy="223065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8052137" y="4269179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Минус 41"/>
          <p:cNvSpPr/>
          <p:nvPr/>
        </p:nvSpPr>
        <p:spPr>
          <a:xfrm>
            <a:off x="7764663" y="4328440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7813204">
            <a:off x="6601673" y="4371649"/>
            <a:ext cx="681405" cy="74213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9143422">
            <a:off x="7162582" y="4560060"/>
            <a:ext cx="848890" cy="437688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7813204">
            <a:off x="7570733" y="4317144"/>
            <a:ext cx="681405" cy="74213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7618688" y="4450547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Блок-схема: узел 46"/>
          <p:cNvSpPr/>
          <p:nvPr/>
        </p:nvSpPr>
        <p:spPr>
          <a:xfrm>
            <a:off x="9000195" y="4316178"/>
            <a:ext cx="145338" cy="12406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>
            <a:off x="9551895" y="4282840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Минус 48"/>
          <p:cNvSpPr/>
          <p:nvPr/>
        </p:nvSpPr>
        <p:spPr>
          <a:xfrm>
            <a:off x="8667524" y="4168476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Минус 49"/>
          <p:cNvSpPr/>
          <p:nvPr/>
        </p:nvSpPr>
        <p:spPr>
          <a:xfrm>
            <a:off x="8640479" y="4275137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Минус 50"/>
          <p:cNvSpPr/>
          <p:nvPr/>
        </p:nvSpPr>
        <p:spPr>
          <a:xfrm>
            <a:off x="9200586" y="4249331"/>
            <a:ext cx="293546" cy="223065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уга 51"/>
          <p:cNvSpPr/>
          <p:nvPr/>
        </p:nvSpPr>
        <p:spPr>
          <a:xfrm rot="7813204">
            <a:off x="8565539" y="4393498"/>
            <a:ext cx="681405" cy="74213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52"/>
          <p:cNvSpPr/>
          <p:nvPr/>
        </p:nvSpPr>
        <p:spPr>
          <a:xfrm rot="9143422">
            <a:off x="9119455" y="4500608"/>
            <a:ext cx="1186761" cy="490533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9153568" y="4417738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7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078" t="54171" r="27346" b="13501"/>
          <a:stretch/>
        </p:blipFill>
        <p:spPr>
          <a:xfrm>
            <a:off x="2305855" y="1937267"/>
            <a:ext cx="8574705" cy="35782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62000" y="448243"/>
            <a:ext cx="10591800" cy="13043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Порахуй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скільки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рукавичок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малюнку</a:t>
            </a:r>
            <a:r>
              <a:rPr lang="ru-RU" sz="2400" b="1" dirty="0" smtClean="0">
                <a:solidFill>
                  <a:schemeClr val="bg1"/>
                </a:solidFill>
              </a:rPr>
              <a:t> внизу. </a:t>
            </a:r>
            <a:r>
              <a:rPr lang="uk-UA" sz="2400" b="1" dirty="0" smtClean="0">
                <a:solidFill>
                  <a:schemeClr val="bg1"/>
                </a:solidFill>
              </a:rPr>
              <a:t>Знайди і з’єднай лініями пари однакових рукавичок. Скільком дітям вистачить цих рукавичок?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пари рукавичок кольоровими олівцями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091474" y="3324809"/>
            <a:ext cx="3452326" cy="1139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947982" y="2954695"/>
            <a:ext cx="1964447" cy="939955"/>
          </a:xfrm>
          <a:prstGeom prst="line">
            <a:avLst/>
          </a:prstGeom>
          <a:ln w="3810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357414" y="3479541"/>
            <a:ext cx="2721272" cy="49374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35349" r="52927" b="29926"/>
          <a:stretch/>
        </p:blipFill>
        <p:spPr>
          <a:xfrm>
            <a:off x="2273355" y="1915558"/>
            <a:ext cx="8640000" cy="36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60572"/>
            <a:ext cx="1044000" cy="1197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44066</TotalTime>
  <Words>501</Words>
  <Application>Microsoft Office PowerPoint</Application>
  <PresentationFormat>Произвольный</PresentationFormat>
  <Paragraphs>66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2805</cp:revision>
  <dcterms:created xsi:type="dcterms:W3CDTF">2018-01-05T16:38:53Z</dcterms:created>
  <dcterms:modified xsi:type="dcterms:W3CDTF">2024-01-04T17:55:23Z</dcterms:modified>
</cp:coreProperties>
</file>