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799" r:id="rId3"/>
    <p:sldId id="779" r:id="rId4"/>
    <p:sldId id="798" r:id="rId5"/>
    <p:sldId id="801" r:id="rId6"/>
    <p:sldId id="782" r:id="rId7"/>
    <p:sldId id="739" r:id="rId8"/>
    <p:sldId id="785" r:id="rId9"/>
    <p:sldId id="789" r:id="rId10"/>
    <p:sldId id="622" r:id="rId11"/>
    <p:sldId id="630" r:id="rId12"/>
    <p:sldId id="793" r:id="rId13"/>
    <p:sldId id="794" r:id="rId14"/>
    <p:sldId id="750" r:id="rId15"/>
    <p:sldId id="803" r:id="rId16"/>
    <p:sldId id="796" r:id="rId17"/>
    <p:sldId id="802" r:id="rId18"/>
    <p:sldId id="804" r:id="rId19"/>
    <p:sldId id="352" r:id="rId20"/>
    <p:sldId id="485" r:id="rId21"/>
    <p:sldId id="800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322ADA"/>
    <a:srgbClr val="FF5050"/>
    <a:srgbClr val="F2B800"/>
    <a:srgbClr val="E838BA"/>
    <a:srgbClr val="463EDE"/>
    <a:srgbClr val="EF71CE"/>
    <a:srgbClr val="295FFF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46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04.01.2024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78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04.01.2024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04.01.2024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04.01.2024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6ddw9idj22" TargetMode="External"/><Relationship Id="rId5" Type="http://schemas.microsoft.com/office/2007/relationships/hdphoto" Target="../media/hdphoto4.wdp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7220" y="4332506"/>
            <a:ext cx="10985617" cy="16344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</a:rPr>
              <a:t>Звук [г]. Мала буква г. </a:t>
            </a:r>
            <a:r>
              <a:rPr lang="ru-RU" sz="4500" b="1" dirty="0" err="1">
                <a:solidFill>
                  <a:schemeClr val="bg1"/>
                </a:solidFill>
              </a:rPr>
              <a:t>Читання</a:t>
            </a:r>
            <a:r>
              <a:rPr lang="ru-RU" sz="4500" b="1" dirty="0">
                <a:solidFill>
                  <a:schemeClr val="bg1"/>
                </a:solidFill>
              </a:rPr>
              <a:t> </a:t>
            </a:r>
            <a:r>
              <a:rPr lang="ru-RU" sz="4500" b="1" dirty="0" err="1">
                <a:solidFill>
                  <a:schemeClr val="bg1"/>
                </a:solidFill>
              </a:rPr>
              <a:t>слів</a:t>
            </a:r>
            <a:r>
              <a:rPr lang="ru-RU" sz="4500" b="1" dirty="0">
                <a:solidFill>
                  <a:schemeClr val="bg1"/>
                </a:solidFill>
              </a:rPr>
              <a:t>, </a:t>
            </a:r>
            <a:r>
              <a:rPr lang="ru-RU" sz="4500" b="1" dirty="0" err="1">
                <a:solidFill>
                  <a:schemeClr val="bg1"/>
                </a:solidFill>
              </a:rPr>
              <a:t>речень</a:t>
            </a:r>
            <a:r>
              <a:rPr lang="ru-RU" sz="4500" b="1" dirty="0">
                <a:solidFill>
                  <a:schemeClr val="bg1"/>
                </a:solidFill>
              </a:rPr>
              <a:t> і тексту з </a:t>
            </a:r>
            <a:r>
              <a:rPr lang="ru-RU" sz="4500" b="1" dirty="0" err="1">
                <a:solidFill>
                  <a:schemeClr val="bg1"/>
                </a:solidFill>
              </a:rPr>
              <a:t>вивченими</a:t>
            </a:r>
            <a:r>
              <a:rPr lang="ru-RU" sz="4500" b="1" dirty="0">
                <a:solidFill>
                  <a:schemeClr val="bg1"/>
                </a:solidFill>
              </a:rPr>
              <a:t> </a:t>
            </a:r>
            <a:r>
              <a:rPr lang="ru-RU" sz="4500" b="1" dirty="0" err="1">
                <a:solidFill>
                  <a:schemeClr val="bg1"/>
                </a:solidFill>
              </a:rPr>
              <a:t>літерами</a:t>
            </a:r>
            <a:endParaRPr lang="uk-UA" sz="45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61298" y="1371599"/>
            <a:ext cx="4191512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5</a:t>
            </a:r>
            <a:r>
              <a:rPr lang="uk-UA" sz="2800" b="1" dirty="0" smtClean="0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12" name="Picture 2" descr="Картинки про букву Г детям — учим русский алфави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5" t="9162" r="4640" b="9670"/>
          <a:stretch/>
        </p:blipFill>
        <p:spPr bwMode="auto">
          <a:xfrm>
            <a:off x="1260000" y="647190"/>
            <a:ext cx="2660490" cy="3583607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5325" y="445744"/>
            <a:ext cx="9583165" cy="12801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Що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показують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букви</a:t>
            </a:r>
            <a:r>
              <a:rPr lang="ru-RU" sz="2400" b="1" dirty="0">
                <a:solidFill>
                  <a:schemeClr val="bg1"/>
                </a:solidFill>
              </a:rPr>
              <a:t> одна </a:t>
            </a:r>
            <a:r>
              <a:rPr lang="ru-RU" sz="2400" b="1" dirty="0" err="1" smtClean="0">
                <a:solidFill>
                  <a:schemeClr val="bg1"/>
                </a:solidFill>
              </a:rPr>
              <a:t>одній</a:t>
            </a:r>
            <a:r>
              <a:rPr lang="ru-RU" sz="2400" b="1" dirty="0" smtClean="0">
                <a:solidFill>
                  <a:schemeClr val="bg1"/>
                </a:solidFill>
              </a:rPr>
              <a:t>? Яку </a:t>
            </a:r>
            <a:r>
              <a:rPr lang="ru-RU" sz="2400" b="1" dirty="0" err="1">
                <a:solidFill>
                  <a:schemeClr val="bg1"/>
                </a:solidFill>
              </a:rPr>
              <a:t>голку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тримає</a:t>
            </a:r>
            <a:r>
              <a:rPr lang="ru-RU" sz="2400" b="1" dirty="0">
                <a:solidFill>
                  <a:schemeClr val="bg1"/>
                </a:solidFill>
              </a:rPr>
              <a:t> велика буква,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а </a:t>
            </a:r>
            <a:r>
              <a:rPr lang="ru-RU" sz="2400" b="1" dirty="0">
                <a:solidFill>
                  <a:schemeClr val="bg1"/>
                </a:solidFill>
              </a:rPr>
              <a:t>яку – </a:t>
            </a:r>
            <a:r>
              <a:rPr lang="ru-RU" sz="2400" b="1" dirty="0" smtClean="0">
                <a:solidFill>
                  <a:schemeClr val="bg1"/>
                </a:solidFill>
              </a:rPr>
              <a:t>мала? </a:t>
            </a:r>
            <a:r>
              <a:rPr lang="ru-RU" sz="2400" b="1" dirty="0" err="1" smtClean="0">
                <a:solidFill>
                  <a:schemeClr val="bg1"/>
                </a:solidFill>
              </a:rPr>
              <a:t>Скільки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значень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має</a:t>
            </a:r>
            <a:r>
              <a:rPr lang="ru-RU" sz="2400" b="1" dirty="0">
                <a:solidFill>
                  <a:schemeClr val="bg1"/>
                </a:solidFill>
              </a:rPr>
              <a:t> слово </a:t>
            </a:r>
            <a:r>
              <a:rPr lang="ru-RU" sz="2400" b="1" dirty="0" err="1" smtClean="0">
                <a:solidFill>
                  <a:schemeClr val="bg1"/>
                </a:solidFill>
              </a:rPr>
              <a:t>голка</a:t>
            </a:r>
            <a:r>
              <a:rPr lang="ru-RU" sz="2400" b="1" dirty="0" smtClean="0">
                <a:solidFill>
                  <a:schemeClr val="bg1"/>
                </a:solidFill>
              </a:rPr>
              <a:t>?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Чи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пригадаєш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які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ще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голки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бувають</a:t>
            </a:r>
            <a:r>
              <a:rPr lang="ru-RU" sz="2400" b="1" dirty="0">
                <a:solidFill>
                  <a:schemeClr val="bg1"/>
                </a:solidFill>
              </a:rPr>
              <a:t> (</a:t>
            </a:r>
            <a:r>
              <a:rPr lang="ru-RU" sz="2400" b="1" i="1" dirty="0" err="1">
                <a:solidFill>
                  <a:schemeClr val="bg1"/>
                </a:solidFill>
              </a:rPr>
              <a:t>наприклад</a:t>
            </a:r>
            <a:r>
              <a:rPr lang="ru-RU" sz="2400" b="1" i="1" dirty="0">
                <a:solidFill>
                  <a:schemeClr val="bg1"/>
                </a:solidFill>
              </a:rPr>
              <a:t>, у </a:t>
            </a:r>
            <a:r>
              <a:rPr lang="ru-RU" sz="2400" b="1" i="1" dirty="0" err="1">
                <a:solidFill>
                  <a:schemeClr val="bg1"/>
                </a:solidFill>
              </a:rPr>
              <a:t>їжака</a:t>
            </a:r>
            <a:r>
              <a:rPr lang="ru-RU" sz="2400" b="1" dirty="0" smtClean="0">
                <a:solidFill>
                  <a:schemeClr val="bg1"/>
                </a:solidFill>
              </a:rPr>
              <a:t>)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307975" y="2460260"/>
            <a:ext cx="2411736" cy="30253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2719" t="28091" r="34729" b="28116"/>
          <a:stretch/>
        </p:blipFill>
        <p:spPr>
          <a:xfrm>
            <a:off x="2894124" y="2031532"/>
            <a:ext cx="7884366" cy="3695795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58265" y="440043"/>
            <a:ext cx="8756193" cy="8401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завдання </a:t>
            </a:r>
            <a:r>
              <a:rPr lang="uk-UA" sz="4000" b="1" dirty="0" err="1" smtClean="0">
                <a:solidFill>
                  <a:schemeClr val="bg1"/>
                </a:solidFill>
              </a:rPr>
              <a:t>Читалочки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448" y="1166424"/>
            <a:ext cx="2017184" cy="21259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7482" t="37357" r="34853" b="17418"/>
          <a:stretch/>
        </p:blipFill>
        <p:spPr>
          <a:xfrm>
            <a:off x="3375069" y="1562009"/>
            <a:ext cx="7523957" cy="4015548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Прямокутник: округлені кути 12">
            <a:extLst>
              <a:ext uri="{FF2B5EF4-FFF2-40B4-BE49-F238E27FC236}">
                <a16:creationId xmlns="" xmlns:a16="http://schemas.microsoft.com/office/drawing/2014/main" id="{9ACB34C6-F399-4E84-98DF-349132089B93}"/>
              </a:ext>
            </a:extLst>
          </p:cNvPr>
          <p:cNvSpPr/>
          <p:nvPr/>
        </p:nvSpPr>
        <p:spPr>
          <a:xfrm>
            <a:off x="428127" y="2301585"/>
            <a:ext cx="2347597" cy="13280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Що об’єднує слова кожної колонки?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17" name="Прямокутник: округлені кути 12">
            <a:extLst>
              <a:ext uri="{FF2B5EF4-FFF2-40B4-BE49-F238E27FC236}">
                <a16:creationId xmlns="" xmlns:a16="http://schemas.microsoft.com/office/drawing/2014/main" id="{9ACB34C6-F399-4E84-98DF-349132089B93}"/>
              </a:ext>
            </a:extLst>
          </p:cNvPr>
          <p:cNvSpPr/>
          <p:nvPr/>
        </p:nvSpPr>
        <p:spPr>
          <a:xfrm>
            <a:off x="307974" y="3756971"/>
            <a:ext cx="2892703" cy="173664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Знайди слова-ознаки предметів, що відповідають на питання ЯКИЙ?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903985" y="462903"/>
            <a:ext cx="8756193" cy="7601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Спускайся з </a:t>
            </a:r>
            <a:r>
              <a:rPr lang="ru-RU" sz="4000" b="1" dirty="0" err="1">
                <a:solidFill>
                  <a:schemeClr val="bg1"/>
                </a:solidFill>
              </a:rPr>
              <a:t>гірки</a:t>
            </a:r>
            <a:r>
              <a:rPr lang="ru-RU" sz="4000" b="1" dirty="0">
                <a:solidFill>
                  <a:schemeClr val="bg1"/>
                </a:solidFill>
              </a:rPr>
              <a:t>, </a:t>
            </a:r>
            <a:r>
              <a:rPr lang="ru-RU" sz="4000" b="1" dirty="0" err="1">
                <a:solidFill>
                  <a:schemeClr val="bg1"/>
                </a:solidFill>
              </a:rPr>
              <a:t>читаючи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речення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Горка на детской площадке | Бесплатно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6" y="1554130"/>
            <a:ext cx="4546537" cy="417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12414" y="1711723"/>
            <a:ext cx="71414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3600" b="1" dirty="0">
                <a:solidFill>
                  <a:srgbClr val="002060"/>
                </a:solidFill>
              </a:rPr>
              <a:t>Вітер, блискавка і грім.</a:t>
            </a:r>
          </a:p>
          <a:p>
            <a:pPr fontAlgn="base"/>
            <a:r>
              <a:rPr lang="uk-UA" sz="3600" b="1" dirty="0" smtClean="0">
                <a:solidFill>
                  <a:srgbClr val="002060"/>
                </a:solidFill>
              </a:rPr>
              <a:t>   Насунуло</a:t>
            </a:r>
            <a:r>
              <a:rPr lang="uk-UA" sz="3600" b="1" dirty="0">
                <a:solidFill>
                  <a:srgbClr val="002060"/>
                </a:solidFill>
              </a:rPr>
              <a:t>, блиснуло, </a:t>
            </a:r>
            <a:r>
              <a:rPr lang="uk-UA" sz="3600" b="1" dirty="0" smtClean="0">
                <a:solidFill>
                  <a:srgbClr val="002060"/>
                </a:solidFill>
              </a:rPr>
              <a:t>загуркотіло.</a:t>
            </a:r>
          </a:p>
          <a:p>
            <a:pPr fontAlgn="base"/>
            <a:r>
              <a:rPr lang="uk-UA" sz="3600" b="1" dirty="0">
                <a:solidFill>
                  <a:srgbClr val="002060"/>
                </a:solidFill>
              </a:rPr>
              <a:t> </a:t>
            </a:r>
            <a:r>
              <a:rPr lang="uk-UA" sz="3600" b="1" dirty="0" smtClean="0">
                <a:solidFill>
                  <a:srgbClr val="002060"/>
                </a:solidFill>
              </a:rPr>
              <a:t>     Затарабанив град.</a:t>
            </a:r>
          </a:p>
          <a:p>
            <a:pPr fontAlgn="base"/>
            <a:r>
              <a:rPr lang="uk-UA" sz="3600" b="1" dirty="0">
                <a:solidFill>
                  <a:srgbClr val="002060"/>
                </a:solidFill>
              </a:rPr>
              <a:t> </a:t>
            </a:r>
            <a:r>
              <a:rPr lang="uk-UA" sz="3600" b="1" dirty="0" smtClean="0">
                <a:solidFill>
                  <a:srgbClr val="002060"/>
                </a:solidFill>
              </a:rPr>
              <a:t>        Полила злива.</a:t>
            </a:r>
          </a:p>
          <a:p>
            <a:pPr fontAlgn="base"/>
            <a:r>
              <a:rPr lang="uk-UA" sz="3600" b="1" dirty="0">
                <a:solidFill>
                  <a:srgbClr val="002060"/>
                </a:solidFill>
              </a:rPr>
              <a:t> </a:t>
            </a:r>
            <a:r>
              <a:rPr lang="uk-UA" sz="3600" b="1" dirty="0" smtClean="0">
                <a:solidFill>
                  <a:srgbClr val="002060"/>
                </a:solidFill>
              </a:rPr>
              <a:t>              Гроза!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22404" t="42061" r="42797" b="25623"/>
          <a:stretch/>
        </p:blipFill>
        <p:spPr>
          <a:xfrm>
            <a:off x="6446313" y="3841861"/>
            <a:ext cx="5460948" cy="2852543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91950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8226" y="631689"/>
            <a:ext cx="8732066" cy="6824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Вправа «</a:t>
            </a:r>
            <a:r>
              <a:rPr lang="ru-RU" sz="4000" b="1" dirty="0" err="1" smtClean="0">
                <a:solidFill>
                  <a:schemeClr val="bg1"/>
                </a:solidFill>
              </a:rPr>
              <a:t>Входження</a:t>
            </a:r>
            <a:r>
              <a:rPr lang="ru-RU" sz="4000" b="1" dirty="0" smtClean="0">
                <a:solidFill>
                  <a:schemeClr val="bg1"/>
                </a:solidFill>
              </a:rPr>
              <a:t> в </a:t>
            </a:r>
            <a:r>
              <a:rPr lang="ru-RU" sz="4000" b="1" dirty="0" err="1" smtClean="0">
                <a:solidFill>
                  <a:schemeClr val="bg1"/>
                </a:solidFill>
              </a:rPr>
              <a:t>малюнок</a:t>
            </a:r>
            <a:r>
              <a:rPr lang="ru-RU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png_lelik: Школьники - ученики - учителя - на прозрачном фоне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941" y="5582636"/>
            <a:ext cx="1912721" cy="111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318997" y="1411858"/>
            <a:ext cx="6951158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зображено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малюнку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Яка пора року?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Чи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спостерігав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ти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за грозою?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Який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настрій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у тебе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був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під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час грози?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22404" t="42061" r="42797" b="25623"/>
          <a:stretch/>
        </p:blipFill>
        <p:spPr>
          <a:xfrm>
            <a:off x="2730689" y="3303055"/>
            <a:ext cx="6127773" cy="3200861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40261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228845" y="487587"/>
            <a:ext cx="9722918" cy="676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 текст. Придумай </a:t>
            </a:r>
            <a:r>
              <a:rPr lang="ru-RU" sz="4000" b="1" dirty="0" err="1">
                <a:solidFill>
                  <a:schemeClr val="bg1"/>
                </a:solidFill>
              </a:rPr>
              <a:t>свій</a:t>
            </a:r>
            <a:r>
              <a:rPr lang="ru-RU" sz="4000" b="1" dirty="0">
                <a:solidFill>
                  <a:schemeClr val="bg1"/>
                </a:solidFill>
              </a:rPr>
              <a:t> заголовок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7050" y="1295697"/>
            <a:ext cx="11182079" cy="50783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 algn="just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     Несподівано насунула велика хмара. Стало темно. Подув вітер. Небо прорізала блискавка.</a:t>
            </a:r>
          </a:p>
          <a:p>
            <a:pPr indent="361950" algn="just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     — Гур! Гур! — загуркотів грім. З неба впали великі краплі дощу. А згодом </a:t>
            </a:r>
            <a:r>
              <a:rPr lang="uk-UA" sz="3600" b="1" dirty="0" err="1" smtClean="0">
                <a:solidFill>
                  <a:schemeClr val="accent2">
                    <a:lumMod val="75000"/>
                  </a:schemeClr>
                </a:solidFill>
              </a:rPr>
              <a:t>полилà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 злива. Вода заливала дороги. Вітер гнув до землі дерева, ламав гілки. По дорозі стрибав білий град. Гроза довго не вгавала.</a:t>
            </a:r>
          </a:p>
          <a:p>
            <a:pPr indent="361950" algn="just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     Раптом небо просвітліло. Перестав іти дощ. Заграла різними барвами райдуга. Довкола стало так </a:t>
            </a:r>
          </a:p>
          <a:p>
            <a:pPr indent="361950" algn="just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 гарно!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444209" y="1458904"/>
            <a:ext cx="290635" cy="395581"/>
          </a:xfrm>
          <a:prstGeom prst="rect">
            <a:avLst/>
          </a:prstGeom>
          <a:noFill/>
          <a:ln w="28575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644036" y="3124054"/>
            <a:ext cx="356656" cy="395581"/>
          </a:xfrm>
          <a:prstGeom prst="rect">
            <a:avLst/>
          </a:prstGeom>
          <a:noFill/>
          <a:ln w="28575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1082293" y="4716844"/>
            <a:ext cx="362169" cy="395581"/>
          </a:xfrm>
          <a:prstGeom prst="rect">
            <a:avLst/>
          </a:prstGeom>
          <a:noFill/>
          <a:ln w="28575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534121" y="1589647"/>
            <a:ext cx="6816181" cy="24480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indent="-446088" algn="just">
              <a:buAutoNum type="arabicPeriod"/>
            </a:pPr>
            <a:r>
              <a:rPr lang="ru-RU" sz="2400" b="1" dirty="0"/>
              <a:t>Про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розповідається</a:t>
            </a:r>
            <a:r>
              <a:rPr lang="ru-RU" sz="2400" b="1" dirty="0"/>
              <a:t> в </a:t>
            </a:r>
            <a:r>
              <a:rPr lang="ru-RU" sz="2400" b="1" dirty="0" err="1"/>
              <a:t>тексті</a:t>
            </a:r>
            <a:r>
              <a:rPr lang="ru-RU" sz="2400" b="1" dirty="0"/>
              <a:t>?</a:t>
            </a:r>
          </a:p>
          <a:p>
            <a:pPr marL="446088" indent="-446088" algn="just">
              <a:buAutoNum type="arabicPeriod"/>
            </a:pPr>
            <a:r>
              <a:rPr lang="ru-RU" sz="2400" b="1" dirty="0"/>
              <a:t>Як </a:t>
            </a:r>
            <a:r>
              <a:rPr lang="ru-RU" sz="2400" b="1" dirty="0" err="1"/>
              <a:t>ти</a:t>
            </a:r>
            <a:r>
              <a:rPr lang="ru-RU" sz="2400" b="1" dirty="0"/>
              <a:t> </a:t>
            </a:r>
            <a:r>
              <a:rPr lang="ru-RU" sz="2400" b="1" dirty="0" err="1"/>
              <a:t>уявляєш</a:t>
            </a:r>
            <a:r>
              <a:rPr lang="ru-RU" sz="2400" b="1" dirty="0"/>
              <a:t> грозу? </a:t>
            </a:r>
          </a:p>
          <a:p>
            <a:pPr marL="446088" indent="-446088" algn="just">
              <a:buAutoNum type="arabicPeriod"/>
            </a:pPr>
            <a:r>
              <a:rPr lang="ru-RU" sz="2400" b="1" dirty="0" err="1"/>
              <a:t>Чи</a:t>
            </a:r>
            <a:r>
              <a:rPr lang="ru-RU" sz="2400" b="1" dirty="0"/>
              <a:t> </a:t>
            </a:r>
            <a:r>
              <a:rPr lang="ru-RU" sz="2400" b="1" dirty="0" err="1"/>
              <a:t>зрозумілі</a:t>
            </a:r>
            <a:r>
              <a:rPr lang="ru-RU" sz="2400" b="1" dirty="0"/>
              <a:t> </a:t>
            </a:r>
            <a:r>
              <a:rPr lang="ru-RU" sz="2400" b="1" dirty="0" err="1"/>
              <a:t>тобі</a:t>
            </a:r>
            <a:r>
              <a:rPr lang="ru-RU" sz="2400" b="1" dirty="0"/>
              <a:t> </a:t>
            </a:r>
            <a:r>
              <a:rPr lang="ru-RU" sz="2400" b="1" dirty="0" err="1"/>
              <a:t>такі</a:t>
            </a:r>
            <a:r>
              <a:rPr lang="ru-RU" sz="2400" b="1" dirty="0"/>
              <a:t> </a:t>
            </a:r>
            <a:r>
              <a:rPr lang="ru-RU" sz="2400" b="1" dirty="0" err="1"/>
              <a:t>вислови</a:t>
            </a:r>
            <a:r>
              <a:rPr lang="ru-RU" sz="2400" b="1" dirty="0"/>
              <a:t>: </a:t>
            </a:r>
            <a:r>
              <a:rPr lang="ru-RU" sz="2400" b="1" i="1" dirty="0" err="1"/>
              <a:t>прорізала</a:t>
            </a:r>
            <a:r>
              <a:rPr lang="ru-RU" sz="2400" b="1" i="1" dirty="0"/>
              <a:t> </a:t>
            </a:r>
            <a:r>
              <a:rPr lang="ru-RU" sz="2400" b="1" i="1" dirty="0" err="1"/>
              <a:t>блискавка</a:t>
            </a:r>
            <a:r>
              <a:rPr lang="ru-RU" sz="2400" b="1" i="1" dirty="0"/>
              <a:t>, </a:t>
            </a:r>
            <a:r>
              <a:rPr lang="ru-RU" sz="2400" b="1" i="1" dirty="0" err="1"/>
              <a:t>стрибали</a:t>
            </a:r>
            <a:r>
              <a:rPr lang="ru-RU" sz="2400" b="1" i="1" dirty="0"/>
              <a:t> </a:t>
            </a:r>
            <a:r>
              <a:rPr lang="ru-RU" sz="2400" b="1" i="1" dirty="0" err="1"/>
              <a:t>білі</a:t>
            </a:r>
            <a:r>
              <a:rPr lang="ru-RU" sz="2400" b="1" i="1" dirty="0"/>
              <a:t> грудки граду, гроза </a:t>
            </a:r>
            <a:r>
              <a:rPr lang="ru-RU" sz="2400" b="1" i="1" dirty="0" err="1"/>
              <a:t>довго</a:t>
            </a:r>
            <a:r>
              <a:rPr lang="ru-RU" sz="2400" b="1" i="1" dirty="0"/>
              <a:t> не </a:t>
            </a:r>
            <a:r>
              <a:rPr lang="ru-RU" sz="2400" b="1" i="1" dirty="0" err="1"/>
              <a:t>вгавала</a:t>
            </a:r>
            <a:r>
              <a:rPr lang="ru-RU" sz="2400" b="1" i="1" dirty="0"/>
              <a:t>, небо </a:t>
            </a:r>
            <a:r>
              <a:rPr lang="ru-RU" sz="2400" b="1" i="1" dirty="0" err="1"/>
              <a:t>просвітліло</a:t>
            </a:r>
            <a:r>
              <a:rPr lang="ru-RU" sz="2400" b="1" i="1" dirty="0"/>
              <a:t>, </a:t>
            </a:r>
            <a:r>
              <a:rPr lang="ru-RU" sz="2400" b="1" i="1" dirty="0" err="1"/>
              <a:t>заграла</a:t>
            </a:r>
            <a:r>
              <a:rPr lang="ru-RU" sz="2400" b="1" i="1" dirty="0"/>
              <a:t> </a:t>
            </a:r>
            <a:r>
              <a:rPr lang="ru-RU" sz="2400" b="1" i="1" dirty="0" err="1"/>
              <a:t>різними</a:t>
            </a:r>
            <a:r>
              <a:rPr lang="ru-RU" sz="2400" b="1" i="1" dirty="0"/>
              <a:t> </a:t>
            </a:r>
            <a:r>
              <a:rPr lang="ru-RU" sz="2400" b="1" i="1" dirty="0" err="1"/>
              <a:t>барвами</a:t>
            </a:r>
            <a:r>
              <a:rPr lang="ru-RU" sz="2400" b="1" i="1" dirty="0"/>
              <a:t> </a:t>
            </a:r>
            <a:r>
              <a:rPr lang="ru-RU" sz="2400" b="1" i="1" dirty="0" err="1"/>
              <a:t>райдуга</a:t>
            </a:r>
            <a:r>
              <a:rPr lang="ru-RU" sz="2400" b="1" dirty="0"/>
              <a:t>?</a:t>
            </a:r>
          </a:p>
        </p:txBody>
      </p:sp>
      <p:pic>
        <p:nvPicPr>
          <p:cNvPr id="5122" name="Picture 2" descr="D:\Картинки до тестів\Людина\Дівчинка запитує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62" y="2964159"/>
            <a:ext cx="2722498" cy="3464997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2404" t="42061" r="42797" b="25623"/>
          <a:stretch/>
        </p:blipFill>
        <p:spPr>
          <a:xfrm>
            <a:off x="4340375" y="4129835"/>
            <a:ext cx="4698147" cy="2454091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1618236" y="597399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Вправа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«</a:t>
            </a:r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тексту»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81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Відокремлені члени речення - це що таке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9" y="3668835"/>
            <a:ext cx="2737873" cy="311855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665870" y="1907357"/>
            <a:ext cx="4758376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барви</a:t>
            </a:r>
            <a:endParaRPr lang="uk-UA" sz="12000" b="1" dirty="0">
              <a:ln w="0"/>
              <a:solidFill>
                <a:schemeClr val="accent4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32941" y="3408279"/>
            <a:ext cx="4133797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322ADA"/>
                </a:solidFill>
                <a:cs typeface="Arial" panose="020B0604020202020204" pitchFamily="34" charset="0"/>
              </a:rPr>
              <a:t>злива</a:t>
            </a:r>
            <a:endParaRPr lang="uk-UA" sz="12000" b="1" dirty="0">
              <a:ln w="0"/>
              <a:solidFill>
                <a:srgbClr val="322ADA"/>
              </a:solidFill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79914" y="688779"/>
            <a:ext cx="5295872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FF3300"/>
                </a:solidFill>
                <a:cs typeface="Arial" panose="020B0604020202020204" pitchFamily="34" charset="0"/>
              </a:rPr>
              <a:t>раптом</a:t>
            </a:r>
            <a:endParaRPr lang="uk-UA" sz="12000" b="1" dirty="0">
              <a:ln w="0"/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9064" y="898839"/>
            <a:ext cx="5461698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дороги</a:t>
            </a:r>
            <a:endParaRPr lang="uk-UA" sz="12000" b="1" dirty="0">
              <a:ln w="0"/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46899" y="3833332"/>
            <a:ext cx="3267235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грім</a:t>
            </a:r>
            <a:endParaRPr lang="uk-UA" sz="12000" b="1" dirty="0">
              <a:ln w="0"/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86283" y="2046317"/>
            <a:ext cx="5806199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7030A0"/>
                </a:solidFill>
                <a:cs typeface="Arial" panose="020B0604020202020204" pitchFamily="34" charset="0"/>
              </a:rPr>
              <a:t>довкола</a:t>
            </a:r>
            <a:endParaRPr lang="uk-UA" sz="12000" b="1" dirty="0">
              <a:ln w="0"/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1951" y="2044008"/>
            <a:ext cx="4123334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0070C0"/>
                </a:solidFill>
                <a:cs typeface="Arial" panose="020B0604020202020204" pitchFamily="34" charset="0"/>
              </a:rPr>
              <a:t>гроза</a:t>
            </a:r>
            <a:endParaRPr lang="uk-UA" sz="12000" b="1" dirty="0">
              <a:ln w="0"/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92031" y="3833332"/>
            <a:ext cx="3556959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E838BA"/>
                </a:solidFill>
                <a:cs typeface="Arial" panose="020B0604020202020204" pitchFamily="34" charset="0"/>
              </a:rPr>
              <a:t>вітер</a:t>
            </a:r>
            <a:endParaRPr lang="uk-UA" sz="12000" b="1" dirty="0">
              <a:ln w="0"/>
              <a:solidFill>
                <a:srgbClr val="E838BA"/>
              </a:solidFill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38393" y="1075641"/>
            <a:ext cx="5315058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дерева</a:t>
            </a:r>
            <a:endParaRPr lang="uk-UA" sz="12000" b="1" dirty="0">
              <a:ln w="0"/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88061" y="1076821"/>
            <a:ext cx="3887725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00B0F0"/>
                </a:solidFill>
                <a:cs typeface="Arial" panose="020B0604020202020204" pitchFamily="34" charset="0"/>
              </a:rPr>
              <a:t>небо</a:t>
            </a:r>
            <a:endParaRPr lang="uk-UA" sz="12000" b="1" dirty="0">
              <a:ln w="0"/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58632" y="2699339"/>
            <a:ext cx="8741066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несподівано</a:t>
            </a:r>
            <a:endParaRPr lang="uk-UA" sz="12000" b="1" dirty="0">
              <a:ln w="0"/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26031" y="405852"/>
            <a:ext cx="8732066" cy="840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«Словарні </a:t>
            </a:r>
            <a:r>
              <a:rPr lang="uk-UA" sz="4000" b="1" dirty="0" err="1" smtClean="0">
                <a:solidFill>
                  <a:schemeClr val="bg1"/>
                </a:solidFill>
              </a:rPr>
              <a:t>доганялки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2031" y="3408279"/>
            <a:ext cx="4874629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краплі</a:t>
            </a:r>
            <a:endParaRPr lang="uk-UA" sz="12000" b="1" dirty="0">
              <a:ln w="0"/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43651" y="4258617"/>
            <a:ext cx="3771028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вода</a:t>
            </a:r>
            <a:endParaRPr lang="uk-UA" sz="12000" b="1" dirty="0">
              <a:ln w="0"/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82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15" grpId="0"/>
      <p:bldP spid="15" grpId="1"/>
      <p:bldP spid="16" grpId="0"/>
      <p:bldP spid="16" grpId="1"/>
      <p:bldP spid="18" grpId="0"/>
      <p:bldP spid="18" grpId="1"/>
      <p:bldP spid="19" grpId="0"/>
      <p:bldP spid="1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751" y="1124338"/>
            <a:ext cx="2563902" cy="3135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57550" y="1390535"/>
            <a:ext cx="7374671" cy="7125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малюнки. Побудуй звукові схеми цих слів.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43150" y="3223041"/>
            <a:ext cx="3097530" cy="8536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малу букву г і склад з нею у клітинках.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1. Навчання грамоти\1 УРОКИ 2023\Читання\5 Блок г ґ ж ш ь х ч\058 - Звук [г]. Мала буква г. Читання слів, речень і тексту з вивченими літерами\2024-01-02_2013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102" y="2196786"/>
            <a:ext cx="4840779" cy="204424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1 клас\1. Навчання грамоти\1 УРОКИ 2023\Читання\5 Блок г ґ ж ш ь х ч\058 - Звук [г]. Мала буква г. Читання слів, речень і тексту з вивченими літерами\2024-01-02_20142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" t="5844" r="1723" b="6547"/>
          <a:stretch/>
        </p:blipFill>
        <p:spPr bwMode="auto">
          <a:xfrm>
            <a:off x="1944000" y="4644000"/>
            <a:ext cx="9208288" cy="1083328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06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1 клас\1. Навчання грамоти\1 УРОКИ 2023\Читання\5 Блок г ґ ж ш ь х ч\058 - Звук [г]. Мала буква г. Читання слів, речень і тексту з вивченими літерами\2024-01-02_2017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" r="160"/>
          <a:stretch/>
        </p:blipFill>
        <p:spPr bwMode="auto">
          <a:xfrm>
            <a:off x="3708000" y="2262656"/>
            <a:ext cx="6876000" cy="207168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2367" y="2047743"/>
            <a:ext cx="2943762" cy="3599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668990" y="1395880"/>
            <a:ext cx="7926150" cy="7608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Покажи стрілочками, що де росте. Надрукуй у клітинках назви відповідних малюнків.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83863" y="1409850"/>
            <a:ext cx="7934741" cy="7329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речення за малюнком і схемами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3913738" y="3917414"/>
            <a:ext cx="308610" cy="432324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5949355" y="3915144"/>
            <a:ext cx="308610" cy="432324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>
            <a:off x="7683923" y="3946632"/>
            <a:ext cx="308610" cy="432324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9425838" y="3973163"/>
            <a:ext cx="154305" cy="320826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5820025" y="3454908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и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718423" y="3455916"/>
            <a:ext cx="365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г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9320087" y="3477514"/>
            <a:ext cx="365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г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2051" name="Picture 3" descr="D:\1 клас\1. Навчання грамоти\1 УРОКИ 2023\Читання\5 Блок г ґ ж ш ь х ч\058 - Звук [г]. Мала буква г. Читання слів, речень і тексту з вивченими літерами\2024-01-02_2030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000" y="2262656"/>
            <a:ext cx="6903846" cy="252651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Прямая со стрелкой 23"/>
          <p:cNvCxnSpPr/>
          <p:nvPr/>
        </p:nvCxnSpPr>
        <p:spPr>
          <a:xfrm>
            <a:off x="4753685" y="2826401"/>
            <a:ext cx="703218" cy="699512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4753685" y="3563890"/>
            <a:ext cx="847015" cy="815066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4820753" y="2743200"/>
            <a:ext cx="636150" cy="1606538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8481060" y="2531851"/>
            <a:ext cx="1720000" cy="473729"/>
          </a:xfrm>
          <a:prstGeom prst="rect">
            <a:avLst/>
          </a:prstGeom>
          <a:solidFill>
            <a:srgbClr val="F2B8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гарбуз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8620148" y="3332498"/>
            <a:ext cx="1611380" cy="473729"/>
          </a:xfrm>
          <a:prstGeom prst="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гриб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8206740" y="4193664"/>
            <a:ext cx="2377260" cy="473729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виноград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D:\1 клас\1. Навчання грамоти\1 УРОКИ 2023\Читання\5 Блок г ґ ж ш ь х ч\058 - Звук [г]. Мала буква г. Читання слів, речень і тексту з вивченими літерами\2024-01-02_20355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000" y="2262656"/>
            <a:ext cx="6958649" cy="282065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42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1" grpId="0" animBg="1"/>
      <p:bldP spid="38" grpId="0"/>
      <p:bldP spid="39" grpId="0"/>
      <p:bldP spid="40" grpId="0"/>
      <p:bldP spid="48" grpId="0" animBg="1"/>
      <p:bldP spid="49" grpId="0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711856" y="442182"/>
            <a:ext cx="8811364" cy="8151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71977" y="182142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2417" y="2222241"/>
            <a:ext cx="1270518" cy="127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01091" y="529656"/>
            <a:ext cx="8732066" cy="87901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Табличка 1"/>
          <p:cNvSpPr/>
          <p:nvPr/>
        </p:nvSpPr>
        <p:spPr>
          <a:xfrm>
            <a:off x="1113693" y="1479690"/>
            <a:ext cx="2658208" cy="764212"/>
          </a:xfrm>
          <a:prstGeom prst="plaque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Я </a:t>
            </a:r>
            <a:r>
              <a:rPr lang="uk-UA" sz="2800" b="1" dirty="0" smtClean="0">
                <a:solidFill>
                  <a:schemeClr val="bg1"/>
                </a:solidFill>
              </a:rPr>
              <a:t>впораюсь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Табличка 12"/>
          <p:cNvSpPr/>
          <p:nvPr/>
        </p:nvSpPr>
        <p:spPr>
          <a:xfrm>
            <a:off x="7666892" y="1495285"/>
            <a:ext cx="3415631" cy="726521"/>
          </a:xfrm>
          <a:prstGeom prst="plaque">
            <a:avLst/>
          </a:prstGeom>
          <a:solidFill>
            <a:srgbClr val="322ADA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Очікую на успіх!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Табличка 13"/>
          <p:cNvSpPr/>
          <p:nvPr/>
        </p:nvSpPr>
        <p:spPr>
          <a:xfrm>
            <a:off x="4753211" y="1543729"/>
            <a:ext cx="2499155" cy="704967"/>
          </a:xfrm>
          <a:prstGeom prst="plaque">
            <a:avLst/>
          </a:prstGeom>
          <a:solidFill>
            <a:srgbClr val="00206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Я </a:t>
            </a:r>
            <a:r>
              <a:rPr lang="uk-UA" sz="2800" b="1" dirty="0" smtClean="0">
                <a:solidFill>
                  <a:schemeClr val="bg1"/>
                </a:solidFill>
              </a:rPr>
              <a:t>втомлюсь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Табличка 14"/>
          <p:cNvSpPr/>
          <p:nvPr/>
        </p:nvSpPr>
        <p:spPr>
          <a:xfrm>
            <a:off x="8821770" y="4801691"/>
            <a:ext cx="2485279" cy="1071571"/>
          </a:xfrm>
          <a:prstGeom prst="plaqu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Маю гарний настрій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Табличка 16"/>
          <p:cNvSpPr/>
          <p:nvPr/>
        </p:nvSpPr>
        <p:spPr>
          <a:xfrm>
            <a:off x="738943" y="5147240"/>
            <a:ext cx="2324297" cy="1057481"/>
          </a:xfrm>
          <a:prstGeom prst="plaque">
            <a:avLst/>
          </a:prstGeom>
          <a:solidFill>
            <a:srgbClr val="463ED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Мені </a:t>
            </a:r>
            <a:r>
              <a:rPr lang="uk-UA" sz="2800" b="1" dirty="0" smtClean="0">
                <a:solidFill>
                  <a:schemeClr val="bg1"/>
                </a:solidFill>
              </a:rPr>
              <a:t>все байдуже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Ідеї на тему «Сніжинки смайлики» (12) | сніжинки, новорічні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47" y="2520291"/>
            <a:ext cx="2269007" cy="2269008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Ідеї на тему «Сніжинки смайлики» (12) | сніжинки, новорічні прикраси,  різдвяні вироби своїми рука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852" y="4136700"/>
            <a:ext cx="2142939" cy="2142939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Ідеї на тему «Ранкові зустрічі» (52) | перший клас, дитячий садочок, осві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31" y="2370767"/>
            <a:ext cx="2124725" cy="2124725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Пин от пользователя Heidi PARKER на доске Be Happy, Think Positive |  Рождественские иллюстрации, Рождественские картинки, Самодельные цветы из  ткан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45" y="4061262"/>
            <a:ext cx="2143125" cy="2143125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Идеи на тему «Смешные смайлики» (90) | смешные смайлики, смайлики, смешн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70" y="2303147"/>
            <a:ext cx="2143125" cy="2143125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4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3520619" y="1787888"/>
            <a:ext cx="5334363" cy="3001282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42011" y="1943349"/>
            <a:ext cx="51776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букву вивчали на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звуки вона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позначає?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ми знаємо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ці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якою буквою літера «ге» позначає м’який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звук?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(перед буквою і). </a:t>
            </a:r>
            <a:endParaRPr lang="uk-UA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з буквою «ге»,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096647" y="2253627"/>
            <a:ext cx="2773126" cy="347867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16213" y="549242"/>
            <a:ext cx="8755124" cy="8452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</p:spTree>
    <p:extLst>
      <p:ext uri="{BB962C8B-B14F-4D97-AF65-F5344CB8AC3E}">
        <p14:creationId xmlns:p14="http://schemas.microsoft.com/office/powerpoint/2010/main" val="2861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29805" y="483853"/>
            <a:ext cx="9143999" cy="98794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Рефлексія. Оціни свою роботу сніжинкою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Табличка 1"/>
          <p:cNvSpPr/>
          <p:nvPr/>
        </p:nvSpPr>
        <p:spPr>
          <a:xfrm>
            <a:off x="761569" y="1538935"/>
            <a:ext cx="3215428" cy="808754"/>
          </a:xfrm>
          <a:prstGeom prst="plaque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Я </a:t>
            </a:r>
            <a:r>
              <a:rPr lang="uk-UA" sz="2800" b="1" dirty="0" smtClean="0">
                <a:solidFill>
                  <a:schemeClr val="bg1"/>
                </a:solidFill>
              </a:rPr>
              <a:t>з усім впорався!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Табличка 12"/>
          <p:cNvSpPr/>
          <p:nvPr/>
        </p:nvSpPr>
        <p:spPr>
          <a:xfrm>
            <a:off x="7937776" y="1538935"/>
            <a:ext cx="3042773" cy="726521"/>
          </a:xfrm>
          <a:prstGeom prst="plaque">
            <a:avLst/>
          </a:prstGeom>
          <a:solidFill>
            <a:srgbClr val="295FFF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Відчув успіх!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Табличка 13"/>
          <p:cNvSpPr/>
          <p:nvPr/>
        </p:nvSpPr>
        <p:spPr>
          <a:xfrm>
            <a:off x="4644401" y="1538935"/>
            <a:ext cx="2499155" cy="704967"/>
          </a:xfrm>
          <a:prstGeom prst="plaque">
            <a:avLst/>
          </a:prstGeom>
          <a:solidFill>
            <a:srgbClr val="00206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Я </a:t>
            </a:r>
            <a:r>
              <a:rPr lang="uk-UA" sz="2800" b="1" dirty="0" smtClean="0">
                <a:solidFill>
                  <a:schemeClr val="bg1"/>
                </a:solidFill>
              </a:rPr>
              <a:t>втомився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Табличка 14"/>
          <p:cNvSpPr/>
          <p:nvPr/>
        </p:nvSpPr>
        <p:spPr>
          <a:xfrm>
            <a:off x="8915554" y="4950283"/>
            <a:ext cx="2889583" cy="981887"/>
          </a:xfrm>
          <a:prstGeom prst="plaqu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Все було легко та просто!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Табличка 16"/>
          <p:cNvSpPr/>
          <p:nvPr/>
        </p:nvSpPr>
        <p:spPr>
          <a:xfrm>
            <a:off x="346720" y="4964460"/>
            <a:ext cx="2714811" cy="967710"/>
          </a:xfrm>
          <a:prstGeom prst="plaque">
            <a:avLst/>
          </a:prstGeom>
          <a:solidFill>
            <a:srgbClr val="463ED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Було складно та незрозуміло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Ідеї на тему «Сніжинки смайлики» (12) | сніжинки, новорічні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779" y="2497015"/>
            <a:ext cx="2269007" cy="2269008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Ідеї на тему «Сніжинки смайлики» (12) | сніжинки, новорічні прикраси,  різдвяні вироби своїми рука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666" y="3878720"/>
            <a:ext cx="2142939" cy="2142939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Ідеї на тему «Ранкові зустрічі» (52) | перший клас, дитячий садочок, осві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448" y="2303147"/>
            <a:ext cx="2124725" cy="2124725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Пин от пользователя Heidi PARKER на доске Be Happy, Think Positive |  Рождественские иллюстрации, Рождественские картинки, Самодельные цветы из  ткан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14" y="3878720"/>
            <a:ext cx="2143125" cy="2143125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Идеи на тему «Смешные смайлики» (90) | смешные смайлики, смайлики, смешн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447" y="2347688"/>
            <a:ext cx="2143125" cy="2143125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86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61136" y="536323"/>
            <a:ext cx="8732066" cy="8238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Дихальна вправа</a:t>
            </a:r>
          </a:p>
        </p:txBody>
      </p:sp>
      <p:sp>
        <p:nvSpPr>
          <p:cNvPr id="6" name="Прямокутник: округлені кути 11">
            <a:extLst>
              <a:ext uri="{FF2B5EF4-FFF2-40B4-BE49-F238E27FC236}">
                <a16:creationId xmlns="" xmlns:a16="http://schemas.microsoft.com/office/drawing/2014/main" id="{D888C40D-FD34-4564-9E62-0116B8C1DD37}"/>
              </a:ext>
            </a:extLst>
          </p:cNvPr>
          <p:cNvSpPr/>
          <p:nvPr/>
        </p:nvSpPr>
        <p:spPr>
          <a:xfrm>
            <a:off x="1961136" y="1437695"/>
            <a:ext cx="8732066" cy="92831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Швидко і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</a:rPr>
              <a:t>глибоко вдихни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носом повітря, спокійно повільно видихаючи ротом,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</a:rPr>
              <a:t>вимов,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співаючи звуки …</a:t>
            </a:r>
          </a:p>
        </p:txBody>
      </p:sp>
      <p:sp>
        <p:nvSpPr>
          <p:cNvPr id="7" name="Прямокутник: округлені кути 11">
            <a:extLst>
              <a:ext uri="{FF2B5EF4-FFF2-40B4-BE49-F238E27FC236}">
                <a16:creationId xmlns="" xmlns:a16="http://schemas.microsoft.com/office/drawing/2014/main" id="{EEEB75F5-3D4A-4A3F-860A-B16B5AF0B71D}"/>
              </a:ext>
            </a:extLst>
          </p:cNvPr>
          <p:cNvSpPr/>
          <p:nvPr/>
        </p:nvSpPr>
        <p:spPr>
          <a:xfrm>
            <a:off x="1961136" y="2640330"/>
            <a:ext cx="8732066" cy="12650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6">
                    <a:lumMod val="50000"/>
                  </a:schemeClr>
                </a:solidFill>
              </a:rPr>
              <a:t>[</a:t>
            </a:r>
            <a:r>
              <a:rPr lang="uk-UA" sz="6600" b="1" dirty="0">
                <a:solidFill>
                  <a:schemeClr val="accent6">
                    <a:lumMod val="50000"/>
                  </a:schemeClr>
                </a:solidFill>
              </a:rPr>
              <a:t>а</a:t>
            </a:r>
            <a:r>
              <a:rPr lang="en-US" sz="6600" b="1" dirty="0">
                <a:solidFill>
                  <a:schemeClr val="accent6">
                    <a:lumMod val="50000"/>
                  </a:schemeClr>
                </a:solidFill>
              </a:rPr>
              <a:t>],[</a:t>
            </a:r>
            <a:r>
              <a:rPr lang="uk-UA" sz="6600" b="1" dirty="0">
                <a:solidFill>
                  <a:schemeClr val="accent6">
                    <a:lumMod val="50000"/>
                  </a:schemeClr>
                </a:solidFill>
              </a:rPr>
              <a:t>о</a:t>
            </a:r>
            <a:r>
              <a:rPr lang="en-US" sz="6600" b="1" dirty="0">
                <a:solidFill>
                  <a:schemeClr val="accent6">
                    <a:lumMod val="50000"/>
                  </a:schemeClr>
                </a:solidFill>
              </a:rPr>
              <a:t>],[</a:t>
            </a:r>
            <a:r>
              <a:rPr lang="uk-UA" sz="6600" b="1" dirty="0">
                <a:solidFill>
                  <a:schemeClr val="accent6">
                    <a:lumMod val="50000"/>
                  </a:schemeClr>
                </a:solidFill>
              </a:rPr>
              <a:t>у</a:t>
            </a:r>
            <a:r>
              <a:rPr lang="en-US" sz="6600" b="1" dirty="0">
                <a:solidFill>
                  <a:schemeClr val="accent6">
                    <a:lumMod val="50000"/>
                  </a:schemeClr>
                </a:solidFill>
              </a:rPr>
              <a:t>],[</a:t>
            </a:r>
            <a:r>
              <a:rPr lang="uk-UA" sz="6600" b="1" dirty="0">
                <a:solidFill>
                  <a:schemeClr val="accent6">
                    <a:lumMod val="50000"/>
                  </a:schemeClr>
                </a:solidFill>
              </a:rPr>
              <a:t>е</a:t>
            </a:r>
            <a:r>
              <a:rPr lang="en-US" sz="6600" b="1" dirty="0">
                <a:solidFill>
                  <a:schemeClr val="accent6">
                    <a:lumMod val="50000"/>
                  </a:schemeClr>
                </a:solidFill>
              </a:rPr>
              <a:t>],[</a:t>
            </a:r>
            <a:r>
              <a:rPr lang="uk-UA" sz="6600" b="1" dirty="0">
                <a:solidFill>
                  <a:schemeClr val="accent6">
                    <a:lumMod val="50000"/>
                  </a:schemeClr>
                </a:solidFill>
              </a:rPr>
              <a:t>и</a:t>
            </a:r>
            <a:r>
              <a:rPr lang="en-US" sz="6600" b="1" dirty="0">
                <a:solidFill>
                  <a:schemeClr val="accent6">
                    <a:lumMod val="50000"/>
                  </a:schemeClr>
                </a:solidFill>
              </a:rPr>
              <a:t>],[</a:t>
            </a:r>
            <a:r>
              <a:rPr lang="uk-UA" sz="6600" b="1" dirty="0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en-US" sz="6600" b="1" dirty="0">
                <a:solidFill>
                  <a:schemeClr val="accent6">
                    <a:lumMod val="50000"/>
                  </a:schemeClr>
                </a:solidFill>
              </a:rPr>
              <a:t>].</a:t>
            </a:r>
            <a:endParaRPr lang="uk-UA" sz="6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9A2EAED-4814-4E81-9308-19800BEAB0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1" b="34444"/>
          <a:stretch/>
        </p:blipFill>
        <p:spPr>
          <a:xfrm>
            <a:off x="321756" y="4211032"/>
            <a:ext cx="4616004" cy="2029748"/>
          </a:xfrm>
          <a:prstGeom prst="round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кутник: округлені кути 12">
            <a:extLst>
              <a:ext uri="{FF2B5EF4-FFF2-40B4-BE49-F238E27FC236}">
                <a16:creationId xmlns="" xmlns:a16="http://schemas.microsoft.com/office/drawing/2014/main" id="{9ACB34C6-F399-4E84-98DF-349132089B93}"/>
              </a:ext>
            </a:extLst>
          </p:cNvPr>
          <p:cNvSpPr/>
          <p:nvPr/>
        </p:nvSpPr>
        <p:spPr>
          <a:xfrm>
            <a:off x="5063490" y="4440852"/>
            <a:ext cx="5383530" cy="919401"/>
          </a:xfrm>
          <a:prstGeom prst="roundRect">
            <a:avLst/>
          </a:prstGeom>
          <a:solidFill>
            <a:srgbClr val="00B0F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Глибоко вдихни та на видиху назви дні тижня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1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смайлик, читающий красную книгу, смайлик, читающий книгу смайлик смайлик,  книга, чтение, книга, улыбка png | PNGW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167">
                        <a14:foregroundMark x1="37500" y1="29293" x2="37500" y2="29293"/>
                        <a14:foregroundMark x1="40833" y1="29293" x2="40833" y2="29293"/>
                        <a14:foregroundMark x1="61111" y1="29966" x2="61111" y2="29966"/>
                        <a14:foregroundMark x1="64722" y1="29966" x2="64722" y2="29966"/>
                        <a14:foregroundMark x1="17778" y1="73064" x2="17778" y2="73064"/>
                        <a14:foregroundMark x1="15833" y1="67340" x2="15833" y2="67340"/>
                        <a14:foregroundMark x1="13611" y1="71044" x2="13611" y2="71044"/>
                        <a14:foregroundMark x1="21667" y1="76431" x2="21667" y2="76431"/>
                        <a14:foregroundMark x1="18333" y1="67340" x2="18333" y2="67340"/>
                        <a14:foregroundMark x1="20000" y1="71717" x2="20000" y2="71717"/>
                        <a14:foregroundMark x1="16667" y1="77104" x2="16667" y2="77104"/>
                        <a14:foregroundMark x1="80278" y1="73064" x2="80833" y2="73064"/>
                        <a14:foregroundMark x1="83889" y1="71717" x2="83889" y2="71717"/>
                        <a14:foregroundMark x1="84444" y1="66667" x2="84444" y2="66667"/>
                        <a14:foregroundMark x1="87222" y1="68687" x2="87222" y2="68687"/>
                        <a14:foregroundMark x1="87222" y1="73064" x2="87222" y2="73064"/>
                        <a14:foregroundMark x1="83333" y1="75758" x2="83333" y2="75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0980"/>
            <a:ext cx="2828823" cy="233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640" y="1609015"/>
            <a:ext cx="3160954" cy="451564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682249" y="3631950"/>
            <a:ext cx="3862863" cy="1055608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800" b="1" dirty="0"/>
              <a:t>Гайда, горобці, </a:t>
            </a:r>
            <a:endParaRPr lang="uk-UA" sz="2800" b="1" dirty="0" smtClean="0"/>
          </a:p>
          <a:p>
            <a:pPr algn="ctr"/>
            <a:r>
              <a:rPr lang="uk-UA" sz="2800" b="1" dirty="0" smtClean="0"/>
              <a:t>Гойдатись </a:t>
            </a:r>
            <a:r>
              <a:rPr lang="uk-UA" sz="2800" b="1" dirty="0"/>
              <a:t>на гойдалці!</a:t>
            </a:r>
            <a:endParaRPr lang="ru-RU" sz="28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773323" y="1747065"/>
            <a:ext cx="5330885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Послухай скоромовку. Який звук зустрічається в кожному слові?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Якою буквою на письмі позначимо цей звук?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615175" y="5040380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063307" y="4984486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943291" y="4880075"/>
            <a:ext cx="3429059" cy="487107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060165" y="5102776"/>
            <a:ext cx="378601" cy="895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534916" y="5029642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089036" y="5091643"/>
            <a:ext cx="378601" cy="895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545817" y="4971709"/>
            <a:ext cx="378601" cy="895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545818" y="5136799"/>
            <a:ext cx="378601" cy="895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rot="5400000">
            <a:off x="7126173" y="4675260"/>
            <a:ext cx="214314" cy="714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5835292" y="4882561"/>
            <a:ext cx="2" cy="486137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4949190" y="4907686"/>
            <a:ext cx="2" cy="486137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6005904" y="5061232"/>
            <a:ext cx="378601" cy="895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534521" y="1609015"/>
            <a:ext cx="5808488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читання ми познайомимось з малою друкованою буквою 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«ге»,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удосконалювати вміння читати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та речення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працювати з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прочитаним твором.</a:t>
            </a:r>
          </a:p>
        </p:txBody>
      </p:sp>
    </p:spTree>
    <p:extLst>
      <p:ext uri="{BB962C8B-B14F-4D97-AF65-F5344CB8AC3E}">
        <p14:creationId xmlns:p14="http://schemas.microsoft.com/office/powerpoint/2010/main" val="195893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носка-облако 13"/>
          <p:cNvSpPr/>
          <p:nvPr/>
        </p:nvSpPr>
        <p:spPr>
          <a:xfrm rot="272255">
            <a:off x="3493425" y="1560868"/>
            <a:ext cx="5474908" cy="3701328"/>
          </a:xfrm>
          <a:prstGeom prst="cloudCallout">
            <a:avLst>
              <a:gd name="adj1" fmla="val -63346"/>
              <a:gd name="adj2" fmla="val 21243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50435" y="1954883"/>
            <a:ext cx="3667691" cy="4424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50507" y="1983444"/>
            <a:ext cx="47737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Виділи перші звуки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словах </a:t>
            </a:r>
          </a:p>
          <a:p>
            <a:pPr algn="ctr"/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голка, гілка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Простеж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 вимовою. 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 вимовляння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звуків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[г], [г’] 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видихуване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повітря натрапляє на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перешкоди.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Отже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цей звук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приголосний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59274" y="472123"/>
            <a:ext cx="8756193" cy="811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Проведи дослідження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521138" y="3411532"/>
            <a:ext cx="6992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[</a:t>
            </a:r>
            <a:r>
              <a:rPr lang="uk-UA" sz="4000" b="1" dirty="0" smtClean="0">
                <a:solidFill>
                  <a:srgbClr val="00B050"/>
                </a:solidFill>
              </a:rPr>
              <a:t>г</a:t>
            </a:r>
            <a:r>
              <a:rPr lang="en-US" sz="4000" b="1" dirty="0" smtClean="0">
                <a:solidFill>
                  <a:srgbClr val="00B050"/>
                </a:solidFill>
              </a:rPr>
              <a:t>]</a:t>
            </a:r>
            <a:endParaRPr lang="ru-RU" sz="4000" dirty="0">
              <a:solidFill>
                <a:srgbClr val="00B050"/>
              </a:solidFill>
            </a:endParaRPr>
          </a:p>
        </p:txBody>
      </p:sp>
      <p:pic>
        <p:nvPicPr>
          <p:cNvPr id="11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9" t="66808" r="9988" b="14404"/>
          <a:stretch/>
        </p:blipFill>
        <p:spPr bwMode="auto">
          <a:xfrm>
            <a:off x="9229935" y="2075990"/>
            <a:ext cx="2241756" cy="1246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20368" y="3411532"/>
            <a:ext cx="8322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00B050"/>
                </a:solidFill>
              </a:rPr>
              <a:t>[</a:t>
            </a:r>
            <a:r>
              <a:rPr lang="uk-UA" sz="4000" b="1" dirty="0" smtClean="0">
                <a:solidFill>
                  <a:srgbClr val="00B050"/>
                </a:solidFill>
              </a:rPr>
              <a:t>г’]</a:t>
            </a:r>
            <a:endParaRPr lang="ru-RU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79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183897" y="2764124"/>
            <a:ext cx="1266974" cy="1043319"/>
          </a:xfrm>
          <a:prstGeom prst="rect">
            <a:avLst/>
          </a:prstGeom>
          <a:solidFill>
            <a:srgbClr val="FF33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>
                <a:solidFill>
                  <a:schemeClr val="bg1"/>
                </a:solidFill>
              </a:rPr>
              <a:t>ріг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79595" y="2764123"/>
            <a:ext cx="1266974" cy="10433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>
                <a:solidFill>
                  <a:schemeClr val="bg1"/>
                </a:solidFill>
              </a:rPr>
              <a:t>губи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82335" y="3807443"/>
            <a:ext cx="1266974" cy="10433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>
                <a:solidFill>
                  <a:schemeClr val="bg1"/>
                </a:solidFill>
              </a:rPr>
              <a:t>нога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183897" y="3807443"/>
            <a:ext cx="1266974" cy="1043319"/>
          </a:xfrm>
          <a:prstGeom prst="rect">
            <a:avLst/>
          </a:prstGeom>
          <a:solidFill>
            <a:srgbClr val="FF33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друг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479595" y="3807443"/>
            <a:ext cx="1266974" cy="10433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uk-UA" sz="3600" b="1" dirty="0">
                <a:solidFill>
                  <a:schemeClr val="bg1"/>
                </a:solidFill>
              </a:rPr>
              <a:t>тигр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82335" y="4889171"/>
            <a:ext cx="1266974" cy="10433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грім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83897" y="4850761"/>
            <a:ext cx="1266974" cy="1043319"/>
          </a:xfrm>
          <a:prstGeom prst="rect">
            <a:avLst/>
          </a:prstGeom>
          <a:solidFill>
            <a:srgbClr val="FF33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круг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479595" y="4850762"/>
            <a:ext cx="1266974" cy="10433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>
                <a:solidFill>
                  <a:schemeClr val="bg1"/>
                </a:solidFill>
              </a:rPr>
              <a:t>гусі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82335" y="2764126"/>
            <a:ext cx="1266974" cy="10433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 dirty="0">
                <a:solidFill>
                  <a:schemeClr val="bg1"/>
                </a:solidFill>
              </a:rPr>
              <a:t>гном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83030" y="428785"/>
            <a:ext cx="9439732" cy="8742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</a:t>
            </a:r>
            <a:r>
              <a:rPr lang="uk-UA" sz="4000" b="1" dirty="0" smtClean="0">
                <a:solidFill>
                  <a:schemeClr val="bg1"/>
                </a:solidFill>
              </a:rPr>
              <a:t>«Звукова мозаїка». Позиція звука [г]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668" y="3436296"/>
            <a:ext cx="3256961" cy="32569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34" y="3775293"/>
            <a:ext cx="2511966" cy="26944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83030" y="1457236"/>
            <a:ext cx="9439732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Розфарбуємо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зошиті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звукову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мозаїку. Якщо звук ”г” в слові на початку, малюємо зелений квадрат, якщо посередині - жовтий, а якщо в кінці –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червоний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endParaRPr lang="uk-UA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(Слова-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клітки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000" b="1" dirty="0" err="1" smtClean="0">
                <a:solidFill>
                  <a:schemeClr val="accent2">
                    <a:lumMod val="75000"/>
                  </a:schemeClr>
                </a:solidFill>
              </a:rPr>
              <a:t>розфарбову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й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зліва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направо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по три в рядку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). 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0793"/>
              </p:ext>
            </p:extLst>
          </p:nvPr>
        </p:nvGraphicFramePr>
        <p:xfrm>
          <a:off x="2885266" y="2797163"/>
          <a:ext cx="3864235" cy="31299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3291"/>
                <a:gridCol w="1300472"/>
                <a:gridCol w="1300472"/>
              </a:tblGrid>
              <a:tr h="10252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4000" b="1" dirty="0" smtClean="0">
                        <a:solidFill>
                          <a:srgbClr val="FF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4000" b="1" dirty="0">
                        <a:solidFill>
                          <a:srgbClr val="FF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4000" b="1" dirty="0" smtClean="0">
                        <a:solidFill>
                          <a:srgbClr val="FF3300"/>
                        </a:solidFill>
                      </a:endParaRPr>
                    </a:p>
                  </a:txBody>
                  <a:tcPr/>
                </a:tc>
              </a:tr>
              <a:tr h="10173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4000" b="1" dirty="0" smtClean="0">
                        <a:solidFill>
                          <a:srgbClr val="FF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4000" b="1" dirty="0">
                        <a:solidFill>
                          <a:srgbClr val="FF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4000" b="1" dirty="0" smtClean="0">
                        <a:solidFill>
                          <a:srgbClr val="FF3300"/>
                        </a:solidFill>
                      </a:endParaRPr>
                    </a:p>
                  </a:txBody>
                  <a:tcPr/>
                </a:tc>
              </a:tr>
              <a:tr h="1087389">
                <a:tc>
                  <a:txBody>
                    <a:bodyPr/>
                    <a:lstStyle/>
                    <a:p>
                      <a:pPr algn="ctr"/>
                      <a:endParaRPr lang="ru-RU" sz="4000" b="1" dirty="0">
                        <a:solidFill>
                          <a:srgbClr val="FF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4000" b="1" dirty="0">
                        <a:solidFill>
                          <a:srgbClr val="FF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4000" b="1" dirty="0">
                        <a:solidFill>
                          <a:srgbClr val="FF33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Овал 19"/>
          <p:cNvSpPr/>
          <p:nvPr/>
        </p:nvSpPr>
        <p:spPr>
          <a:xfrm>
            <a:off x="7711419" y="3460206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8696511" y="3449073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008446" y="3324198"/>
            <a:ext cx="2052363" cy="487107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164650" y="4596404"/>
            <a:ext cx="378601" cy="895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7654151" y="4471614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185280" y="3511469"/>
            <a:ext cx="378601" cy="895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8179021" y="3436296"/>
            <a:ext cx="378601" cy="895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8179022" y="3601386"/>
            <a:ext cx="378601" cy="895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rot="5400000">
            <a:off x="7782570" y="3028906"/>
            <a:ext cx="214314" cy="714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8045434" y="3327512"/>
            <a:ext cx="2" cy="486137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7973433" y="4543522"/>
            <a:ext cx="378601" cy="895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000044" y="4326597"/>
            <a:ext cx="1515306" cy="487107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7166880" y="4471614"/>
            <a:ext cx="378601" cy="895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54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1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04.01.2024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2" name="Пес Патрон очі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994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8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3208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19094" y="501120"/>
            <a:ext cx="8732066" cy="77904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«Відлуння»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896" y="3601039"/>
            <a:ext cx="3256961" cy="32569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7794" y="1940840"/>
            <a:ext cx="2827295" cy="46565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г</a:t>
            </a:r>
            <a:r>
              <a:rPr lang="ru-RU" sz="4000" b="1" dirty="0"/>
              <a:t>азета</a:t>
            </a:r>
          </a:p>
          <a:p>
            <a:r>
              <a:rPr lang="ru-RU" sz="4000" b="1" dirty="0" err="1" smtClean="0">
                <a:solidFill>
                  <a:srgbClr val="FF0000"/>
                </a:solidFill>
              </a:rPr>
              <a:t>г</a:t>
            </a:r>
            <a:r>
              <a:rPr lang="ru-RU" sz="4000" b="1" dirty="0" err="1" smtClean="0"/>
              <a:t>ілка</a:t>
            </a:r>
            <a:endParaRPr lang="ru-RU" sz="4000" b="1" dirty="0"/>
          </a:p>
          <a:p>
            <a:r>
              <a:rPr lang="ru-RU" sz="4000" b="1" dirty="0" err="1">
                <a:solidFill>
                  <a:srgbClr val="FF0000"/>
                </a:solidFill>
              </a:rPr>
              <a:t>г</a:t>
            </a:r>
            <a:r>
              <a:rPr lang="ru-RU" sz="4000" b="1" dirty="0" err="1"/>
              <a:t>риби</a:t>
            </a:r>
            <a:endParaRPr lang="ru-RU" sz="4000" b="1" dirty="0"/>
          </a:p>
          <a:p>
            <a:r>
              <a:rPr lang="ru-RU" sz="4000" b="1" dirty="0" err="1">
                <a:solidFill>
                  <a:srgbClr val="FF0000"/>
                </a:solidFill>
              </a:rPr>
              <a:t>г</a:t>
            </a:r>
            <a:r>
              <a:rPr lang="ru-RU" sz="4000" b="1" dirty="0" err="1"/>
              <a:t>олки</a:t>
            </a:r>
            <a:endParaRPr lang="ru-RU" sz="4000" b="1" dirty="0"/>
          </a:p>
          <a:p>
            <a:r>
              <a:rPr lang="ru-RU" sz="4000" b="1" dirty="0" err="1">
                <a:solidFill>
                  <a:srgbClr val="FF0000"/>
                </a:solidFill>
              </a:rPr>
              <a:t>г</a:t>
            </a:r>
            <a:r>
              <a:rPr lang="ru-RU" sz="4000" b="1" dirty="0" err="1"/>
              <a:t>ольничка</a:t>
            </a:r>
            <a:endParaRPr lang="ru-RU" sz="4000" b="1" dirty="0"/>
          </a:p>
          <a:p>
            <a:r>
              <a:rPr lang="ru-RU" sz="4000" b="1" dirty="0" smtClean="0">
                <a:solidFill>
                  <a:srgbClr val="FF0000"/>
                </a:solidFill>
              </a:rPr>
              <a:t>г</a:t>
            </a:r>
            <a:r>
              <a:rPr lang="ru-RU" sz="4000" b="1" dirty="0" smtClean="0"/>
              <a:t>ерб</a:t>
            </a:r>
            <a:endParaRPr lang="ru-RU" sz="4000" b="1" dirty="0"/>
          </a:p>
          <a:p>
            <a:r>
              <a:rPr lang="ru-RU" sz="4000" b="1" dirty="0">
                <a:solidFill>
                  <a:srgbClr val="FF0000"/>
                </a:solidFill>
              </a:rPr>
              <a:t>г</a:t>
            </a:r>
            <a:r>
              <a:rPr lang="ru-RU" sz="4000" b="1" dirty="0"/>
              <a:t>уби</a:t>
            </a:r>
          </a:p>
        </p:txBody>
      </p:sp>
      <p:pic>
        <p:nvPicPr>
          <p:cNvPr id="2" name="Picture 2" descr="Картинки про букву Г детям — учим русский алфави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5" t="9162" r="5385" b="9670"/>
          <a:stretch/>
        </p:blipFill>
        <p:spPr bwMode="auto">
          <a:xfrm>
            <a:off x="505087" y="1971048"/>
            <a:ext cx="2953887" cy="4166862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519240" y="1940840"/>
            <a:ext cx="3577590" cy="2389803"/>
          </a:xfrm>
          <a:prstGeom prst="roundRect">
            <a:avLst/>
          </a:prstGeom>
          <a:solidFill>
            <a:srgbClr val="FF5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Зарядку </a:t>
            </a:r>
            <a:r>
              <a:rPr lang="ru-RU" sz="2400" b="1" dirty="0" err="1"/>
              <a:t>букви-малюки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err="1"/>
              <a:t>робили</a:t>
            </a:r>
            <a:r>
              <a:rPr lang="ru-RU" sz="2400" b="1" dirty="0"/>
              <a:t> </a:t>
            </a:r>
            <a:r>
              <a:rPr lang="ru-RU" sz="2400" b="1" dirty="0" err="1"/>
              <a:t>залюбки</a:t>
            </a:r>
            <a:r>
              <a:rPr lang="ru-RU" sz="2400" b="1" dirty="0"/>
              <a:t>.</a:t>
            </a:r>
            <a:br>
              <a:rPr lang="ru-RU" sz="2400" b="1" dirty="0"/>
            </a:br>
            <a:r>
              <a:rPr lang="ru-RU" sz="2400" b="1" dirty="0"/>
              <a:t>Т </a:t>
            </a:r>
            <a:r>
              <a:rPr lang="ru-RU" sz="2400" b="1" dirty="0" err="1"/>
              <a:t>підняла</a:t>
            </a:r>
            <a:r>
              <a:rPr lang="ru-RU" sz="2400" b="1" dirty="0"/>
              <a:t> аж </a:t>
            </a:r>
            <a:r>
              <a:rPr lang="ru-RU" sz="2400" b="1" dirty="0" err="1"/>
              <a:t>дві</a:t>
            </a:r>
            <a:r>
              <a:rPr lang="ru-RU" sz="2400" b="1" dirty="0"/>
              <a:t> руки,</a:t>
            </a:r>
            <a:br>
              <a:rPr lang="ru-RU" sz="2400" b="1" dirty="0"/>
            </a:br>
            <a:r>
              <a:rPr lang="ru-RU" sz="2400" b="1" dirty="0"/>
              <a:t>а Г — </a:t>
            </a:r>
            <a:r>
              <a:rPr lang="ru-RU" sz="2400" b="1" dirty="0" err="1"/>
              <a:t>лише</a:t>
            </a:r>
            <a:r>
              <a:rPr lang="ru-RU" sz="2400" b="1" dirty="0"/>
              <a:t> </a:t>
            </a:r>
            <a:r>
              <a:rPr lang="ru-RU" sz="2400" b="1" dirty="0" smtClean="0"/>
              <a:t>одну.</a:t>
            </a:r>
          </a:p>
          <a:p>
            <a:r>
              <a:rPr lang="ru-RU" sz="2400" b="1" i="1" dirty="0" smtClean="0"/>
              <a:t>                </a:t>
            </a:r>
            <a:r>
              <a:rPr lang="ru-RU" sz="2400" b="1" i="1" dirty="0" err="1" smtClean="0"/>
              <a:t>Ігор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Січовик</a:t>
            </a:r>
            <a:endParaRPr lang="ru-RU" sz="2400" b="1" i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72288" y="1394542"/>
            <a:ext cx="5063035" cy="38952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Правильно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вимовляємо звуки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51583" y="4635255"/>
            <a:ext cx="3009570" cy="78479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/>
              <a:t>Покажи на </a:t>
            </a:r>
            <a:r>
              <a:rPr lang="ru-RU" sz="2400" b="1" dirty="0" err="1" smtClean="0"/>
              <a:t>пальцях</a:t>
            </a:r>
            <a:r>
              <a:rPr lang="ru-RU" sz="2400" b="1" dirty="0" smtClean="0"/>
              <a:t> </a:t>
            </a:r>
            <a:r>
              <a:rPr lang="ru-RU" sz="2400" b="1" dirty="0" err="1"/>
              <a:t>д</a:t>
            </a:r>
            <a:r>
              <a:rPr lang="ru-RU" sz="2400" b="1" dirty="0" err="1" smtClean="0"/>
              <a:t>руковану</a:t>
            </a:r>
            <a:r>
              <a:rPr lang="ru-RU" sz="2400" b="1" dirty="0" smtClean="0"/>
              <a:t> </a:t>
            </a:r>
            <a:r>
              <a:rPr lang="ru-RU" sz="2400" b="1" dirty="0" smtClean="0"/>
              <a:t>букву Т, Г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268200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467017" y="1863089"/>
            <a:ext cx="1756376" cy="483131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b="1" dirty="0">
                <a:solidFill>
                  <a:schemeClr val="tx1"/>
                </a:solidFill>
              </a:rPr>
              <a:t>гол</a:t>
            </a:r>
          </a:p>
          <a:p>
            <a:pPr algn="ctr"/>
            <a:r>
              <a:rPr lang="ru-RU" sz="5000" b="1" dirty="0">
                <a:solidFill>
                  <a:schemeClr val="tx1"/>
                </a:solidFill>
              </a:rPr>
              <a:t>гай</a:t>
            </a:r>
          </a:p>
          <a:p>
            <a:pPr algn="ctr"/>
            <a:r>
              <a:rPr lang="ru-RU" sz="5000" b="1" dirty="0">
                <a:solidFill>
                  <a:schemeClr val="tx1"/>
                </a:solidFill>
              </a:rPr>
              <a:t>луг</a:t>
            </a:r>
          </a:p>
          <a:p>
            <a:pPr algn="ctr"/>
            <a:r>
              <a:rPr lang="ru-RU" sz="5000" b="1" dirty="0" err="1">
                <a:solidFill>
                  <a:schemeClr val="tx1"/>
                </a:solidFill>
              </a:rPr>
              <a:t>біг</a:t>
            </a:r>
            <a:endParaRPr lang="ru-RU" sz="5000" b="1" dirty="0">
              <a:solidFill>
                <a:schemeClr val="tx1"/>
              </a:solidFill>
            </a:endParaRPr>
          </a:p>
          <a:p>
            <a:pPr algn="ctr"/>
            <a:r>
              <a:rPr lang="ru-RU" sz="5000" b="1" dirty="0">
                <a:solidFill>
                  <a:schemeClr val="tx1"/>
                </a:solidFill>
              </a:rPr>
              <a:t>ріг</a:t>
            </a:r>
          </a:p>
          <a:p>
            <a:pPr algn="ctr"/>
            <a:r>
              <a:rPr lang="ru-RU" sz="5000" b="1" dirty="0" err="1">
                <a:solidFill>
                  <a:schemeClr val="tx1"/>
                </a:solidFill>
              </a:rPr>
              <a:t>ліг</a:t>
            </a:r>
            <a:endParaRPr lang="ru-RU" sz="5000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0379" y="1299209"/>
            <a:ext cx="4119877" cy="5768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Читаємо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буквосполучення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2" descr="png_lelik: Школьники - ученики - учителя - на прозрачном фоне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085" y="5303138"/>
            <a:ext cx="2393577" cy="139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19 Равлики ideas | равлик, тварини, абет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0885" y="2024249"/>
            <a:ext cx="1781360" cy="201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Рисунки Ракеты — Стихи, картинки и любов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629" y="4634517"/>
            <a:ext cx="2011059" cy="188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189042" y="1071418"/>
            <a:ext cx="1756376" cy="562298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>
                <a:solidFill>
                  <a:schemeClr val="tx1"/>
                </a:solidFill>
              </a:rPr>
              <a:t>граб</a:t>
            </a:r>
          </a:p>
          <a:p>
            <a:pPr algn="ctr"/>
            <a:r>
              <a:rPr lang="ru-RU" sz="3500" b="1" dirty="0">
                <a:solidFill>
                  <a:schemeClr val="tx1"/>
                </a:solidFill>
              </a:rPr>
              <a:t>град</a:t>
            </a:r>
          </a:p>
          <a:p>
            <a:pPr algn="ctr"/>
            <a:r>
              <a:rPr lang="ru-RU" sz="3500" b="1" dirty="0" err="1">
                <a:solidFill>
                  <a:schemeClr val="tx1"/>
                </a:solidFill>
              </a:rPr>
              <a:t>грак</a:t>
            </a:r>
            <a:endParaRPr lang="ru-RU" sz="3500" b="1" dirty="0">
              <a:solidFill>
                <a:schemeClr val="tx1"/>
              </a:solidFill>
            </a:endParaRPr>
          </a:p>
          <a:p>
            <a:pPr algn="ctr"/>
            <a:r>
              <a:rPr lang="ru-RU" sz="3500" b="1" dirty="0">
                <a:solidFill>
                  <a:schemeClr val="tx1"/>
                </a:solidFill>
              </a:rPr>
              <a:t>гриб</a:t>
            </a:r>
          </a:p>
          <a:p>
            <a:pPr algn="ctr"/>
            <a:r>
              <a:rPr lang="ru-RU" sz="3500" b="1" dirty="0" err="1">
                <a:solidFill>
                  <a:schemeClr val="tx1"/>
                </a:solidFill>
              </a:rPr>
              <a:t>грім</a:t>
            </a:r>
            <a:endParaRPr lang="ru-RU" sz="3500" b="1" dirty="0">
              <a:solidFill>
                <a:schemeClr val="tx1"/>
              </a:solidFill>
            </a:endParaRPr>
          </a:p>
          <a:p>
            <a:pPr algn="ctr"/>
            <a:r>
              <a:rPr lang="ru-RU" sz="3500" b="1" dirty="0">
                <a:solidFill>
                  <a:schemeClr val="tx1"/>
                </a:solidFill>
              </a:rPr>
              <a:t>гурт</a:t>
            </a:r>
          </a:p>
          <a:p>
            <a:pPr algn="ctr"/>
            <a:r>
              <a:rPr lang="ru-RU" sz="3500" b="1" dirty="0">
                <a:solidFill>
                  <a:schemeClr val="tx1"/>
                </a:solidFill>
              </a:rPr>
              <a:t>гном</a:t>
            </a:r>
          </a:p>
          <a:p>
            <a:pPr algn="ctr"/>
            <a:r>
              <a:rPr lang="ru-RU" sz="3500" b="1" dirty="0">
                <a:solidFill>
                  <a:schemeClr val="tx1"/>
                </a:solidFill>
              </a:rPr>
              <a:t>круг</a:t>
            </a:r>
          </a:p>
          <a:p>
            <a:pPr algn="ctr"/>
            <a:r>
              <a:rPr lang="ru-RU" sz="3500" b="1" dirty="0">
                <a:solidFill>
                  <a:schemeClr val="tx1"/>
                </a:solidFill>
              </a:rPr>
              <a:t>друг</a:t>
            </a:r>
          </a:p>
          <a:p>
            <a:pPr algn="ctr"/>
            <a:r>
              <a:rPr lang="ru-RU" sz="3500" b="1" dirty="0">
                <a:solidFill>
                  <a:schemeClr val="tx1"/>
                </a:solidFill>
              </a:rPr>
              <a:t>тигр</a:t>
            </a:r>
            <a:endParaRPr lang="ru-RU" sz="3500" b="1" dirty="0">
              <a:solidFill>
                <a:srgbClr val="0070C0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4549140" y="2205990"/>
            <a:ext cx="0" cy="42020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280379" y="2024249"/>
            <a:ext cx="0" cy="4494917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1719094" y="501120"/>
            <a:ext cx="8732066" cy="77904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«Равлик – ракета»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6936199" y="1503854"/>
            <a:ext cx="0" cy="4494917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9182100" y="2358390"/>
            <a:ext cx="0" cy="42020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8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52342</TotalTime>
  <Words>728</Words>
  <Application>Microsoft Office PowerPoint</Application>
  <PresentationFormat>Произвольный</PresentationFormat>
  <Paragraphs>156</Paragraphs>
  <Slides>21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3253</cp:revision>
  <dcterms:created xsi:type="dcterms:W3CDTF">2018-01-05T16:38:53Z</dcterms:created>
  <dcterms:modified xsi:type="dcterms:W3CDTF">2024-01-04T21:51:52Z</dcterms:modified>
</cp:coreProperties>
</file>