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923" r:id="rId3"/>
    <p:sldId id="952" r:id="rId4"/>
    <p:sldId id="951" r:id="rId5"/>
    <p:sldId id="808" r:id="rId6"/>
    <p:sldId id="928" r:id="rId7"/>
    <p:sldId id="946" r:id="rId8"/>
    <p:sldId id="927" r:id="rId9"/>
    <p:sldId id="936" r:id="rId10"/>
    <p:sldId id="929" r:id="rId11"/>
    <p:sldId id="948" r:id="rId12"/>
    <p:sldId id="937" r:id="rId13"/>
    <p:sldId id="932" r:id="rId14"/>
    <p:sldId id="352" r:id="rId15"/>
    <p:sldId id="938" r:id="rId16"/>
    <p:sldId id="947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FF66FF"/>
    <a:srgbClr val="CC00CC"/>
    <a:srgbClr val="78B64E"/>
    <a:srgbClr val="F5F6F9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77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8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04.01.2024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04.01.2024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04.01.2024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04.01.2024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7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display?v=pnjsu14wk22" TargetMode="External"/><Relationship Id="rId5" Type="http://schemas.microsoft.com/office/2007/relationships/hdphoto" Target="../media/hdphoto4.wdp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90009" y="4144969"/>
            <a:ext cx="9982199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Написання </a:t>
            </a:r>
            <a:r>
              <a:rPr lang="ru-RU" sz="4400" b="1" dirty="0" err="1">
                <a:solidFill>
                  <a:schemeClr val="bg1"/>
                </a:solidFill>
              </a:rPr>
              <a:t>малої</a:t>
            </a:r>
            <a:r>
              <a:rPr lang="ru-RU" sz="4400" b="1" dirty="0">
                <a:solidFill>
                  <a:schemeClr val="bg1"/>
                </a:solidFill>
              </a:rPr>
              <a:t> </a:t>
            </a:r>
            <a:r>
              <a:rPr lang="ru-RU" sz="4400" b="1" dirty="0" err="1">
                <a:solidFill>
                  <a:schemeClr val="bg1"/>
                </a:solidFill>
              </a:rPr>
              <a:t>букви</a:t>
            </a:r>
            <a:r>
              <a:rPr lang="ru-RU" sz="4400" b="1" dirty="0">
                <a:solidFill>
                  <a:schemeClr val="bg1"/>
                </a:solidFill>
              </a:rPr>
              <a:t> г, </a:t>
            </a:r>
            <a:r>
              <a:rPr lang="ru-RU" sz="4400" b="1" dirty="0" err="1">
                <a:solidFill>
                  <a:schemeClr val="bg1"/>
                </a:solidFill>
              </a:rPr>
              <a:t>складів</a:t>
            </a:r>
            <a:r>
              <a:rPr lang="ru-RU" sz="4400" b="1" dirty="0">
                <a:solidFill>
                  <a:schemeClr val="bg1"/>
                </a:solidFill>
              </a:rPr>
              <a:t>, </a:t>
            </a:r>
            <a:r>
              <a:rPr lang="ru-RU" sz="4400" b="1" dirty="0" err="1">
                <a:solidFill>
                  <a:schemeClr val="bg1"/>
                </a:solidFill>
              </a:rPr>
              <a:t>слів</a:t>
            </a:r>
            <a:r>
              <a:rPr lang="ru-RU" sz="4400" b="1" dirty="0">
                <a:solidFill>
                  <a:schemeClr val="bg1"/>
                </a:solidFill>
              </a:rPr>
              <a:t> </a:t>
            </a:r>
            <a:endParaRPr lang="ru-RU" sz="4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і </a:t>
            </a:r>
            <a:r>
              <a:rPr lang="ru-RU" sz="4400" b="1" dirty="0" err="1">
                <a:solidFill>
                  <a:schemeClr val="bg1"/>
                </a:solidFill>
              </a:rPr>
              <a:t>речень</a:t>
            </a:r>
            <a:r>
              <a:rPr lang="ru-RU" sz="4400" b="1" dirty="0">
                <a:solidFill>
                  <a:schemeClr val="bg1"/>
                </a:solidFill>
              </a:rPr>
              <a:t> з </a:t>
            </a:r>
            <a:r>
              <a:rPr lang="ru-RU" sz="4400" b="1" dirty="0" err="1">
                <a:solidFill>
                  <a:schemeClr val="bg1"/>
                </a:solidFill>
              </a:rPr>
              <a:t>вивченими</a:t>
            </a:r>
            <a:r>
              <a:rPr lang="ru-RU" sz="4400" b="1" dirty="0">
                <a:solidFill>
                  <a:schemeClr val="bg1"/>
                </a:solidFill>
              </a:rPr>
              <a:t> буквами.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2813" r="19981"/>
          <a:stretch/>
        </p:blipFill>
        <p:spPr>
          <a:xfrm>
            <a:off x="1175658" y="1196286"/>
            <a:ext cx="3106782" cy="2600339"/>
          </a:xfrm>
          <a:prstGeom prst="round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490395" y="1646816"/>
            <a:ext cx="3433916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5</a:t>
            </a:r>
            <a:r>
              <a:rPr lang="en-US" sz="2800" b="1" dirty="0" smtClean="0">
                <a:solidFill>
                  <a:schemeClr val="bg1"/>
                </a:solidFill>
              </a:rPr>
              <a:t>8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42338" b="73938"/>
          <a:stretch/>
        </p:blipFill>
        <p:spPr>
          <a:xfrm>
            <a:off x="856480" y="2203678"/>
            <a:ext cx="9720000" cy="32252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 t="41007" r="69509" b="41088"/>
          <a:stretch/>
        </p:blipFill>
        <p:spPr>
          <a:xfrm>
            <a:off x="3404102" y="2280030"/>
            <a:ext cx="1317470" cy="13870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6" t="39923" r="55463" b="42172"/>
          <a:stretch/>
        </p:blipFill>
        <p:spPr>
          <a:xfrm>
            <a:off x="1598386" y="2203678"/>
            <a:ext cx="1805716" cy="13870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7" t="41248" r="15092" b="40847"/>
          <a:stretch/>
        </p:blipFill>
        <p:spPr>
          <a:xfrm>
            <a:off x="1741894" y="3258559"/>
            <a:ext cx="5303958" cy="13870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93873" y="2627617"/>
            <a:ext cx="33802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dirty="0" smtClean="0"/>
              <a:t>.</a:t>
            </a:r>
            <a:endParaRPr lang="ru-RU" sz="3500" dirty="0"/>
          </a:p>
        </p:txBody>
      </p:sp>
      <p:sp>
        <p:nvSpPr>
          <p:cNvPr id="12" name="TextBox 11"/>
          <p:cNvSpPr txBox="1"/>
          <p:nvPr/>
        </p:nvSpPr>
        <p:spPr>
          <a:xfrm>
            <a:off x="6792433" y="4609163"/>
            <a:ext cx="31680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dirty="0" smtClean="0"/>
              <a:t>.</a:t>
            </a:r>
            <a:endParaRPr lang="ru-RU" sz="35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 t="41007" r="69509" b="41088"/>
          <a:stretch/>
        </p:blipFill>
        <p:spPr>
          <a:xfrm>
            <a:off x="7405674" y="2280031"/>
            <a:ext cx="1317470" cy="13870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6" t="39923" r="55463" b="42172"/>
          <a:stretch/>
        </p:blipFill>
        <p:spPr>
          <a:xfrm>
            <a:off x="5480080" y="2203677"/>
            <a:ext cx="1805716" cy="13870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355163" y="2658076"/>
            <a:ext cx="4478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dirty="0" smtClean="0"/>
              <a:t>.</a:t>
            </a:r>
            <a:endParaRPr lang="ru-RU" sz="35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7" t="41248" r="15092" b="40847"/>
          <a:stretch/>
        </p:blipFill>
        <p:spPr>
          <a:xfrm>
            <a:off x="1646032" y="4231118"/>
            <a:ext cx="5303958" cy="13870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85307" y="3600176"/>
            <a:ext cx="4478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dirty="0" smtClean="0"/>
              <a:t>.</a:t>
            </a:r>
            <a:endParaRPr lang="ru-RU" sz="3500" dirty="0"/>
          </a:p>
        </p:txBody>
      </p:sp>
      <p:sp>
        <p:nvSpPr>
          <p:cNvPr id="1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56480" y="439717"/>
            <a:ext cx="9263743" cy="14870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речення на наступних рядках. Пригадай, </a:t>
            </a:r>
            <a:r>
              <a:rPr lang="uk-UA" sz="2800" b="1" dirty="0">
                <a:solidFill>
                  <a:schemeClr val="bg1"/>
                </a:solidFill>
              </a:rPr>
              <a:t>як пишеться перше слово в реченні, що ставиться в кінці речення. </a:t>
            </a:r>
            <a:r>
              <a:rPr lang="uk-UA" sz="2800" b="1" dirty="0" smtClean="0">
                <a:solidFill>
                  <a:schemeClr val="bg1"/>
                </a:solidFill>
              </a:rPr>
              <a:t>Напиши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227086" y="1060697"/>
            <a:ext cx="2964914" cy="275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7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42338" b="73938"/>
          <a:stretch/>
        </p:blipFill>
        <p:spPr>
          <a:xfrm>
            <a:off x="628794" y="1855098"/>
            <a:ext cx="9720000" cy="32252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1459904" y="2270636"/>
            <a:ext cx="596226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500" dirty="0" smtClean="0"/>
              <a:t>Коло </a:t>
            </a:r>
            <a:r>
              <a:rPr lang="uk-UA" sz="3500" dirty="0" err="1" smtClean="0"/>
              <a:t>гірки</a:t>
            </a:r>
            <a:r>
              <a:rPr lang="uk-UA" sz="3500" dirty="0" smtClean="0"/>
              <a:t> багато дітей.</a:t>
            </a:r>
            <a:endParaRPr lang="ru-RU" sz="35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5" t="40381" r="36429" b="43619"/>
          <a:stretch/>
        </p:blipFill>
        <p:spPr>
          <a:xfrm>
            <a:off x="1459904" y="2805862"/>
            <a:ext cx="8057780" cy="1323703"/>
          </a:xfrm>
          <a:prstGeom prst="rect">
            <a:avLst/>
          </a:prstGeom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85051" y="459664"/>
            <a:ext cx="9263743" cy="12058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</a:t>
            </a:r>
            <a:r>
              <a:rPr lang="uk-UA" sz="2800" b="1" dirty="0" smtClean="0">
                <a:solidFill>
                  <a:schemeClr val="bg1"/>
                </a:solidFill>
              </a:rPr>
              <a:t>друковане речення </a:t>
            </a:r>
            <a:r>
              <a:rPr lang="uk-UA" sz="2800" b="1" dirty="0" smtClean="0">
                <a:solidFill>
                  <a:schemeClr val="bg1"/>
                </a:solidFill>
              </a:rPr>
              <a:t>в наступному рядку.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його рукописними буквами.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593884" y="1665516"/>
            <a:ext cx="2454824" cy="227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7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400" t="18349" r="7749" b="6223"/>
          <a:stretch/>
        </p:blipFill>
        <p:spPr>
          <a:xfrm>
            <a:off x="783772" y="3273866"/>
            <a:ext cx="3348000" cy="2520000"/>
          </a:xfrm>
          <a:prstGeom prst="round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9592933" y="1798829"/>
            <a:ext cx="2599067" cy="31350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0" t="10032" r="49433" b="82114"/>
          <a:stretch/>
        </p:blipFill>
        <p:spPr>
          <a:xfrm>
            <a:off x="4313608" y="3710166"/>
            <a:ext cx="1980000" cy="97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8" name="TextBox 17"/>
          <p:cNvSpPr txBox="1"/>
          <p:nvPr/>
        </p:nvSpPr>
        <p:spPr>
          <a:xfrm>
            <a:off x="4293502" y="2331767"/>
            <a:ext cx="2133602" cy="8617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5000" dirty="0" smtClean="0">
                <a:solidFill>
                  <a:srgbClr val="0070C0"/>
                </a:solidFill>
              </a:rPr>
              <a:t>р г і а к</a:t>
            </a:r>
            <a:endParaRPr lang="ru-RU" sz="5000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3304" y="3366361"/>
            <a:ext cx="3413638" cy="2316397"/>
          </a:xfrm>
          <a:prstGeom prst="round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5" t="45713" r="80598" b="42103"/>
          <a:stretch/>
        </p:blipFill>
        <p:spPr>
          <a:xfrm>
            <a:off x="4413513" y="3859223"/>
            <a:ext cx="1570874" cy="984299"/>
          </a:xfrm>
          <a:prstGeom prst="rect">
            <a:avLst/>
          </a:prstGeom>
        </p:spPr>
      </p:pic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3772" y="474660"/>
            <a:ext cx="10265228" cy="13241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Склади</a:t>
            </a:r>
            <a:r>
              <a:rPr lang="ru-RU" sz="2800" b="1" dirty="0" smtClean="0">
                <a:solidFill>
                  <a:schemeClr val="bg1"/>
                </a:solidFill>
              </a:rPr>
              <a:t> слово </a:t>
            </a:r>
            <a:r>
              <a:rPr lang="ru-RU" sz="2800" b="1" dirty="0">
                <a:solidFill>
                  <a:schemeClr val="bg1"/>
                </a:solidFill>
              </a:rPr>
              <a:t>з </a:t>
            </a:r>
            <a:r>
              <a:rPr lang="ru-RU" sz="2800" b="1" dirty="0" err="1">
                <a:solidFill>
                  <a:schemeClr val="bg1"/>
                </a:solidFill>
              </a:rPr>
              <a:t>поданих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букв </a:t>
            </a:r>
            <a:r>
              <a:rPr lang="ru-RU" sz="2800" b="1" dirty="0" err="1" smtClean="0">
                <a:solidFill>
                  <a:schemeClr val="bg1"/>
                </a:solidFill>
              </a:rPr>
              <a:t>унизу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сторінки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і </a:t>
            </a:r>
            <a:r>
              <a:rPr lang="ru-RU" sz="2800" b="1" dirty="0" smtClean="0">
                <a:solidFill>
                  <a:schemeClr val="bg1"/>
                </a:solidFill>
              </a:rPr>
              <a:t>запиши </a:t>
            </a:r>
            <a:r>
              <a:rPr lang="ru-RU" sz="2800" b="1" dirty="0" err="1" smtClean="0">
                <a:solidFill>
                  <a:schemeClr val="bg1"/>
                </a:solidFill>
              </a:rPr>
              <a:t>його</a:t>
            </a:r>
            <a:r>
              <a:rPr lang="ru-RU" sz="2800" b="1" dirty="0" smtClean="0">
                <a:solidFill>
                  <a:schemeClr val="bg1"/>
                </a:solidFill>
              </a:rPr>
              <a:t>. </a:t>
            </a:r>
            <a:r>
              <a:rPr lang="ru-RU" sz="2800" b="1" dirty="0" err="1" smtClean="0">
                <a:solidFill>
                  <a:schemeClr val="bg1"/>
                </a:solidFill>
              </a:rPr>
              <a:t>Розглянь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малюнки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й подумай, </a:t>
            </a:r>
            <a:r>
              <a:rPr lang="ru-RU" sz="2800" b="1" dirty="0">
                <a:solidFill>
                  <a:schemeClr val="bg1"/>
                </a:solidFill>
              </a:rPr>
              <a:t>на </a:t>
            </a:r>
            <a:r>
              <a:rPr lang="ru-RU" sz="2800" b="1" dirty="0" err="1">
                <a:solidFill>
                  <a:schemeClr val="bg1"/>
                </a:solidFill>
              </a:rPr>
              <a:t>якому</a:t>
            </a:r>
            <a:r>
              <a:rPr lang="ru-RU" sz="2800" b="1" dirty="0">
                <a:solidFill>
                  <a:schemeClr val="bg1"/>
                </a:solidFill>
              </a:rPr>
              <a:t> з них </a:t>
            </a:r>
            <a:r>
              <a:rPr lang="ru-RU" sz="2800" b="1" dirty="0" err="1">
                <a:solidFill>
                  <a:schemeClr val="bg1"/>
                </a:solidFill>
              </a:rPr>
              <a:t>зображено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гірку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01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08" r="29059" b="65756"/>
          <a:stretch/>
        </p:blipFill>
        <p:spPr>
          <a:xfrm>
            <a:off x="149122" y="1922484"/>
            <a:ext cx="11959749" cy="40264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673668" y="561273"/>
            <a:ext cx="5455329" cy="9953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Списування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20530" y="515033"/>
            <a:ext cx="5523127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0070C0"/>
                </a:solidFill>
                <a:cs typeface="Arial" panose="020B0604020202020204" pitchFamily="34" charset="0"/>
              </a:rPr>
              <a:t>На горі дуби, під дубами гриби. </a:t>
            </a:r>
          </a:p>
          <a:p>
            <a:r>
              <a:rPr lang="uk-UA" sz="2800" b="1" dirty="0">
                <a:solidFill>
                  <a:srgbClr val="0070C0"/>
                </a:solidFill>
                <a:cs typeface="Arial" panose="020B0604020202020204" pitchFamily="34" charset="0"/>
              </a:rPr>
              <a:t>На гілку сіла галка. </a:t>
            </a:r>
          </a:p>
          <a:p>
            <a:r>
              <a:rPr lang="uk-UA" sz="2800" b="1" dirty="0">
                <a:solidFill>
                  <a:srgbClr val="0070C0"/>
                </a:solidFill>
                <a:cs typeface="Arial" panose="020B0604020202020204" pitchFamily="34" charset="0"/>
              </a:rPr>
              <a:t>На городі ростуть огірки і гарбузи.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40134" r="33786" b="43839"/>
          <a:stretch/>
        </p:blipFill>
        <p:spPr>
          <a:xfrm>
            <a:off x="797513" y="1764191"/>
            <a:ext cx="8713274" cy="13378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8" t="38518" r="18560" b="44512"/>
          <a:stretch/>
        </p:blipFill>
        <p:spPr>
          <a:xfrm>
            <a:off x="797513" y="2557770"/>
            <a:ext cx="7268258" cy="147234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" t="38923" r="42110" b="43030"/>
          <a:stretch/>
        </p:blipFill>
        <p:spPr>
          <a:xfrm>
            <a:off x="1428405" y="3548065"/>
            <a:ext cx="8153336" cy="154717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40134" r="83997" b="43839"/>
          <a:stretch/>
        </p:blipFill>
        <p:spPr>
          <a:xfrm>
            <a:off x="673668" y="3682894"/>
            <a:ext cx="1261785" cy="133788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2" t="40134" r="20530" b="43839"/>
          <a:stretch/>
        </p:blipFill>
        <p:spPr>
          <a:xfrm>
            <a:off x="9285778" y="1783773"/>
            <a:ext cx="1871108" cy="133788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6" t="38923" r="20531" b="43030"/>
          <a:stretch/>
        </p:blipFill>
        <p:spPr>
          <a:xfrm>
            <a:off x="9510787" y="3568091"/>
            <a:ext cx="3014355" cy="154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6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3380636" y="407565"/>
            <a:ext cx="8811364" cy="5871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</a:rPr>
              <a:t>Online </a:t>
            </a:r>
            <a:r>
              <a:rPr lang="uk-UA" altLang="uk-UA" sz="2000" b="1" dirty="0">
                <a:solidFill>
                  <a:schemeClr val="bg1"/>
                </a:solidFill>
              </a:rPr>
              <a:t>завдання</a:t>
            </a:r>
            <a:endParaRPr lang="en-US" altLang="uk-UA" sz="2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9" name="Дата 1">
            <a:extLst>
              <a:ext uri="{FF2B5EF4-FFF2-40B4-BE49-F238E27FC236}">
                <a16:creationId xmlns:a16="http://schemas.microsoft.com/office/drawing/2014/main" xmlns="" id="{AD4BB2F5-94AD-B733-5DCD-86B17E4F8DE1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04.01.2024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CBD6050-452F-1002-8DC6-F690CE395B2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9691" y="2209800"/>
            <a:ext cx="1199606" cy="119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40971" y="499409"/>
            <a:ext cx="9489397" cy="9375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smtClean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24890" y="2147685"/>
            <a:ext cx="4533900" cy="2870629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207440" y="2403856"/>
            <a:ext cx="4368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 з буквою «</a:t>
            </a:r>
            <a:r>
              <a:rPr lang="ru-RU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</a:t>
            </a:r>
            <a:r>
              <a:rPr lang="ru-RU" sz="2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визнач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слові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(на початку, в </a:t>
            </a:r>
            <a:r>
              <a:rPr lang="ru-RU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середині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кінці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uk-U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789671" y="1929971"/>
            <a:ext cx="3489300" cy="42088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910101" y="2690461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1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469571" y="462462"/>
            <a:ext cx="9205043" cy="7240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uk-UA" sz="36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відповідну цеглинку </a:t>
            </a:r>
            <a:r>
              <a:rPr lang="en-US" sz="3600" b="1" dirty="0">
                <a:solidFill>
                  <a:schemeClr val="bg1"/>
                </a:solidFill>
              </a:rPr>
              <a:t>LEGO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63" y="1316565"/>
            <a:ext cx="3435637" cy="25767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344" y="4096709"/>
            <a:ext cx="3445165" cy="25838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4" y="4096711"/>
            <a:ext cx="3445163" cy="25838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4" y="1316565"/>
            <a:ext cx="3438508" cy="25788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154" y="1405059"/>
            <a:ext cx="3438508" cy="25788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142" y="4101702"/>
            <a:ext cx="3438508" cy="257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3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947057" y="508962"/>
            <a:ext cx="10134600" cy="80820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класу. Вправа «Дай мені п’ять»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7A69C0D4-B8C6-4EFF-8639-4E1D7FD9D0D3}"/>
              </a:ext>
            </a:extLst>
          </p:cNvPr>
          <p:cNvSpPr/>
          <p:nvPr/>
        </p:nvSpPr>
        <p:spPr>
          <a:xfrm>
            <a:off x="827314" y="1932295"/>
            <a:ext cx="5836063" cy="2281476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cap="none" spc="0" dirty="0">
                <a:ln w="0"/>
                <a:solidFill>
                  <a:srgbClr val="0070C0"/>
                </a:solidFill>
              </a:rPr>
              <a:t>Пролунав уже дзвінок, </a:t>
            </a:r>
            <a:endParaRPr lang="en-US" sz="3200" b="1" cap="none" spc="0" dirty="0" smtClean="0">
              <a:ln w="0"/>
              <a:solidFill>
                <a:srgbClr val="0070C0"/>
              </a:solidFill>
            </a:endParaRPr>
          </a:p>
          <a:p>
            <a:pPr algn="ctr"/>
            <a:r>
              <a:rPr lang="uk-UA" sz="3200" b="1" cap="none" spc="0" dirty="0" smtClean="0">
                <a:ln w="0"/>
                <a:solidFill>
                  <a:srgbClr val="0070C0"/>
                </a:solidFill>
              </a:rPr>
              <a:t>нас </a:t>
            </a:r>
            <a:r>
              <a:rPr lang="uk-UA" sz="3200" b="1" cap="none" spc="0" dirty="0">
                <a:ln w="0"/>
                <a:solidFill>
                  <a:srgbClr val="0070C0"/>
                </a:solidFill>
              </a:rPr>
              <a:t>покликав на урок.</a:t>
            </a:r>
          </a:p>
          <a:p>
            <a:pPr algn="ctr"/>
            <a:r>
              <a:rPr lang="uk-UA" sz="3200" b="1" dirty="0">
                <a:ln w="0"/>
                <a:solidFill>
                  <a:srgbClr val="0070C0"/>
                </a:solidFill>
              </a:rPr>
              <a:t>Дружно правила згадаймо, </a:t>
            </a:r>
          </a:p>
          <a:p>
            <a:pPr algn="ctr"/>
            <a:r>
              <a:rPr lang="uk-UA" sz="3200" b="1" dirty="0">
                <a:ln w="0"/>
                <a:solidFill>
                  <a:srgbClr val="0070C0"/>
                </a:solidFill>
              </a:rPr>
              <a:t>п</a:t>
            </a:r>
            <a:r>
              <a:rPr lang="uk-UA" sz="3200" b="1" cap="none" spc="0" dirty="0">
                <a:ln w="0"/>
                <a:solidFill>
                  <a:srgbClr val="0070C0"/>
                </a:solidFill>
              </a:rPr>
              <a:t>рацювати починаймо.</a:t>
            </a:r>
          </a:p>
        </p:txBody>
      </p:sp>
      <p:pic>
        <p:nvPicPr>
          <p:cNvPr id="3074" name="Picture 2" descr="Дай мені 5 | Школьные плакаты, Начальная школа, Школьные идеи">
            <a:extLst>
              <a:ext uri="{FF2B5EF4-FFF2-40B4-BE49-F238E27FC236}">
                <a16:creationId xmlns:a16="http://schemas.microsoft.com/office/drawing/2014/main" xmlns="" id="{1BDD58C7-D273-409C-BAA6-EC49047101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5" b="2774"/>
          <a:stretch/>
        </p:blipFill>
        <p:spPr bwMode="auto">
          <a:xfrm>
            <a:off x="6847114" y="1399537"/>
            <a:ext cx="4234543" cy="524958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51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7121" y="527186"/>
            <a:ext cx="8732066" cy="7246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Емоційне налаштування «Екран настрою»</a:t>
            </a:r>
          </a:p>
        </p:txBody>
      </p:sp>
      <p:pic>
        <p:nvPicPr>
          <p:cNvPr id="2050" name="Picture 2" descr="Смайлики - красивые картинк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1" r="11104"/>
          <a:stretch/>
        </p:blipFill>
        <p:spPr bwMode="auto">
          <a:xfrm>
            <a:off x="6039208" y="1929007"/>
            <a:ext cx="2433080" cy="1941222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думать emoticon иллюстрация вектора. иллюстрации насчитывающей шарж -  155638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179" y="1929007"/>
            <a:ext cx="1962728" cy="196272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День рождения Смайлика! - Гимназия №4 - Великий Новгород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589" y="1887550"/>
            <a:ext cx="2045642" cy="2045642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Смайлики - красивые картинки (40 фото) • Прикольные картинки и позити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554" y="4194267"/>
            <a:ext cx="1975701" cy="192201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Наша миссия - Благотворительный Фонд помощи детям Жизнь бесценна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7" b="9010"/>
          <a:stretch/>
        </p:blipFill>
        <p:spPr bwMode="auto">
          <a:xfrm>
            <a:off x="1094089" y="1929007"/>
            <a:ext cx="2309680" cy="190553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3A73F0C-0D57-400A-B93A-CD1F3CD002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8"/>
          <a:stretch/>
        </p:blipFill>
        <p:spPr>
          <a:xfrm>
            <a:off x="717272" y="4194267"/>
            <a:ext cx="2686497" cy="1922014"/>
          </a:xfrm>
          <a:prstGeom prst="round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E99E9C7-9647-4538-B9E6-7811814C60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4"/>
          <a:stretch/>
        </p:blipFill>
        <p:spPr>
          <a:xfrm>
            <a:off x="3654940" y="4194267"/>
            <a:ext cx="2111207" cy="1922014"/>
          </a:xfrm>
          <a:prstGeom prst="round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0ECC02C-3B34-4E55-B4C4-DA7957FBB5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8957589" y="4194268"/>
            <a:ext cx="2096533" cy="1922013"/>
          </a:xfrm>
          <a:prstGeom prst="round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1141976" y="1254100"/>
            <a:ext cx="9689310" cy="5170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179705"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70C0"/>
                </a:solidFill>
              </a:rPr>
              <a:t>Обери смайлик, </a:t>
            </a:r>
            <a:r>
              <a:rPr lang="ru-RU" sz="2400" b="1" dirty="0" err="1" smtClean="0">
                <a:solidFill>
                  <a:srgbClr val="0070C0"/>
                </a:solidFill>
              </a:rPr>
              <a:t>який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відображає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твій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настрій</a:t>
            </a:r>
            <a:r>
              <a:rPr lang="ru-RU" sz="2400" b="1" dirty="0" smtClean="0">
                <a:solidFill>
                  <a:srgbClr val="0070C0"/>
                </a:solidFill>
              </a:rPr>
              <a:t> на початку уроку?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71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920825" y="445746"/>
            <a:ext cx="8569550" cy="8931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812540"/>
            <a:ext cx="3246088" cy="334890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Як розповісти дитині про особистий простір? - Міська дитяча лікарня №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24693" y="3680863"/>
            <a:ext cx="4204574" cy="53076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 З ким порівнюють букву </a:t>
            </a:r>
            <a:r>
              <a:rPr lang="uk-UA" sz="2000" b="1" i="1" dirty="0" smtClean="0">
                <a:solidFill>
                  <a:schemeClr val="bg1"/>
                </a:solidFill>
              </a:rPr>
              <a:t>г </a:t>
            </a:r>
            <a:r>
              <a:rPr lang="uk-UA" sz="2000" b="1" dirty="0" smtClean="0">
                <a:solidFill>
                  <a:schemeClr val="bg1"/>
                </a:solidFill>
              </a:rPr>
              <a:t>у вірші?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9906" y="1944217"/>
            <a:ext cx="4334148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/>
              <a:t>Глянь, </a:t>
            </a:r>
            <a:r>
              <a:rPr lang="ru-RU" sz="2400" b="1" dirty="0" err="1"/>
              <a:t>Галинко</a:t>
            </a:r>
            <a:r>
              <a:rPr lang="ru-RU" sz="2400" b="1" dirty="0"/>
              <a:t>! </a:t>
            </a:r>
            <a:r>
              <a:rPr lang="ru-RU" sz="2400" b="1" dirty="0" err="1"/>
              <a:t>Гнате</a:t>
            </a:r>
            <a:r>
              <a:rPr lang="ru-RU" sz="2400" b="1" dirty="0"/>
              <a:t>, глянь, Подивись, </a:t>
            </a:r>
            <a:r>
              <a:rPr lang="ru-RU" sz="2400" b="1" dirty="0" err="1" smtClean="0"/>
              <a:t>Ганнусю</a:t>
            </a:r>
            <a:r>
              <a:rPr lang="ru-RU" sz="2400" b="1" dirty="0" smtClean="0"/>
              <a:t>,</a:t>
            </a:r>
            <a:endParaRPr lang="ru-RU" sz="2400" b="1" dirty="0"/>
          </a:p>
          <a:p>
            <a:pPr marL="342900" indent="-342900">
              <a:buFontTx/>
              <a:buChar char="-"/>
            </a:pPr>
            <a:r>
              <a:rPr lang="ru-RU" sz="2400" b="1" dirty="0" smtClean="0"/>
              <a:t>Буква </a:t>
            </a:r>
            <a:r>
              <a:rPr lang="ru-RU" sz="2400" b="1" dirty="0"/>
              <a:t>”г” </a:t>
            </a:r>
            <a:r>
              <a:rPr lang="ru-RU" sz="2400" b="1" dirty="0" err="1"/>
              <a:t>гачком</a:t>
            </a:r>
            <a:r>
              <a:rPr lang="ru-RU" sz="2400" b="1" dirty="0"/>
              <a:t> </a:t>
            </a:r>
            <a:r>
              <a:rPr lang="ru-RU" sz="2400" b="1" dirty="0" err="1"/>
              <a:t>зігнулась</a:t>
            </a:r>
            <a:r>
              <a:rPr lang="ru-RU" sz="2400" b="1" dirty="0"/>
              <a:t>, </a:t>
            </a:r>
            <a:endParaRPr lang="ru-RU" sz="2400" b="1" dirty="0" smtClean="0"/>
          </a:p>
          <a:p>
            <a:r>
              <a:rPr lang="ru-RU" sz="2400" b="1" dirty="0" smtClean="0"/>
              <a:t>Як </a:t>
            </a:r>
            <a:r>
              <a:rPr lang="ru-RU" sz="2400" b="1" dirty="0"/>
              <a:t>на </a:t>
            </a:r>
            <a:r>
              <a:rPr lang="ru-RU" sz="2400" b="1" dirty="0" err="1"/>
              <a:t>груші</a:t>
            </a:r>
            <a:r>
              <a:rPr lang="ru-RU" sz="2400" b="1" dirty="0"/>
              <a:t> </a:t>
            </a:r>
            <a:r>
              <a:rPr lang="ru-RU" sz="2400" b="1" dirty="0" err="1"/>
              <a:t>гусінь</a:t>
            </a:r>
            <a:r>
              <a:rPr lang="ru-RU" sz="2400" b="1" dirty="0"/>
              <a:t>!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35175" y="1725842"/>
            <a:ext cx="4740850" cy="2485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письма ми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навчимося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писати рукописну букву </a:t>
            </a:r>
            <a:r>
              <a:rPr lang="uk-UA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з'єднувати її 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іншими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буквами.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D:\1 клас\1. Навчання грамоти\1 УРОКИ 2023\Письмо\5 Блок г ґ ж ш ь х ч\058 - Написання малої букви г, складів, слів і речень з вивченими буквами. Списування друкованого речення\2024-01-04_1831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876" y="2091274"/>
            <a:ext cx="1661488" cy="144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Закарпаття атакує гусінь: шкідник за тиждень знищує вічнозелені рослини  /ВІДЕО | Голос Карпа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946246"/>
            <a:ext cx="2830650" cy="212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220501" y="4560462"/>
            <a:ext cx="2041000" cy="448340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Минус 13"/>
          <p:cNvSpPr/>
          <p:nvPr/>
        </p:nvSpPr>
        <p:spPr>
          <a:xfrm>
            <a:off x="7098025" y="4677450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7525494" y="4718347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Минус 16"/>
          <p:cNvSpPr/>
          <p:nvPr/>
        </p:nvSpPr>
        <p:spPr>
          <a:xfrm>
            <a:off x="7776727" y="4653043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Минус 17"/>
          <p:cNvSpPr/>
          <p:nvPr/>
        </p:nvSpPr>
        <p:spPr>
          <a:xfrm>
            <a:off x="6325651" y="4663335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                      </a:t>
            </a:r>
            <a:endParaRPr lang="ru-RU" dirty="0"/>
          </a:p>
        </p:txBody>
      </p:sp>
      <p:sp>
        <p:nvSpPr>
          <p:cNvPr id="19" name="Блок-схема: узел 18"/>
          <p:cNvSpPr/>
          <p:nvPr/>
        </p:nvSpPr>
        <p:spPr>
          <a:xfrm>
            <a:off x="6704935" y="4715991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7001993" y="4555815"/>
            <a:ext cx="0" cy="445318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Минус 20"/>
          <p:cNvSpPr/>
          <p:nvPr/>
        </p:nvSpPr>
        <p:spPr>
          <a:xfrm>
            <a:off x="7087047" y="4770855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Минус 21"/>
          <p:cNvSpPr/>
          <p:nvPr/>
        </p:nvSpPr>
        <p:spPr>
          <a:xfrm>
            <a:off x="7776817" y="4755088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592706" y="5149895"/>
            <a:ext cx="1644738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гусінь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69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9436101" y="554116"/>
            <a:ext cx="2617196" cy="31569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9323" t="14549" r="8371" b="22554"/>
          <a:stretch/>
        </p:blipFill>
        <p:spPr>
          <a:xfrm>
            <a:off x="1239156" y="2460893"/>
            <a:ext cx="7306129" cy="3140644"/>
          </a:xfrm>
          <a:prstGeom prst="round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1054100" y="554117"/>
            <a:ext cx="8382001" cy="81724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uk-UA" sz="2800" b="1" dirty="0" smtClean="0">
                <a:solidFill>
                  <a:schemeClr val="bg1"/>
                </a:solidFill>
              </a:rPr>
              <a:t>Розглянь малюнок вгорі сторінки 4 в зошиті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41400" y="1371363"/>
            <a:ext cx="8394701" cy="106703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Чим </a:t>
            </a:r>
            <a:r>
              <a:rPr lang="uk-UA" sz="2000" b="1" dirty="0">
                <a:solidFill>
                  <a:srgbClr val="0070C0"/>
                </a:solidFill>
              </a:rPr>
              <a:t>займаються </a:t>
            </a:r>
            <a:r>
              <a:rPr lang="uk-UA" sz="2000" b="1" dirty="0" smtClean="0">
                <a:solidFill>
                  <a:srgbClr val="0070C0"/>
                </a:solidFill>
              </a:rPr>
              <a:t>діти? У </a:t>
            </a:r>
            <a:r>
              <a:rPr lang="uk-UA" sz="2000" b="1" dirty="0">
                <a:solidFill>
                  <a:srgbClr val="0070C0"/>
                </a:solidFill>
              </a:rPr>
              <a:t>яку пору року це </a:t>
            </a:r>
            <a:r>
              <a:rPr lang="uk-UA" sz="2000" b="1" dirty="0" smtClean="0">
                <a:solidFill>
                  <a:srgbClr val="0070C0"/>
                </a:solidFill>
              </a:rPr>
              <a:t>відбувається? Який </a:t>
            </a:r>
            <a:r>
              <a:rPr lang="uk-UA" sz="2000" b="1" dirty="0">
                <a:solidFill>
                  <a:srgbClr val="0070C0"/>
                </a:solidFill>
              </a:rPr>
              <a:t>настрій у </a:t>
            </a:r>
            <a:r>
              <a:rPr lang="uk-UA" sz="2000" b="1" dirty="0" smtClean="0">
                <a:solidFill>
                  <a:srgbClr val="0070C0"/>
                </a:solidFill>
              </a:rPr>
              <a:t>дітей? Пригадай </a:t>
            </a:r>
            <a:r>
              <a:rPr lang="uk-UA" sz="2000" b="1" dirty="0">
                <a:solidFill>
                  <a:srgbClr val="0070C0"/>
                </a:solidFill>
              </a:rPr>
              <a:t>й </a:t>
            </a:r>
            <a:r>
              <a:rPr lang="uk-UA" sz="2000" b="1" dirty="0" smtClean="0">
                <a:solidFill>
                  <a:srgbClr val="0070C0"/>
                </a:solidFill>
              </a:rPr>
              <a:t>розкажи, </a:t>
            </a:r>
            <a:r>
              <a:rPr lang="uk-UA" sz="2000" b="1" dirty="0">
                <a:solidFill>
                  <a:srgbClr val="0070C0"/>
                </a:solidFill>
              </a:rPr>
              <a:t>як </a:t>
            </a:r>
            <a:r>
              <a:rPr lang="uk-UA" sz="2000" b="1" dirty="0" smtClean="0">
                <a:solidFill>
                  <a:srgbClr val="0070C0"/>
                </a:solidFill>
              </a:rPr>
              <a:t>ти почуваєшся</a:t>
            </a:r>
            <a:r>
              <a:rPr lang="uk-UA" sz="2000" b="1" dirty="0">
                <a:solidFill>
                  <a:srgbClr val="0070C0"/>
                </a:solidFill>
              </a:rPr>
              <a:t>, спускаючись з </a:t>
            </a:r>
            <a:r>
              <a:rPr lang="uk-UA" sz="2000" b="1" dirty="0" err="1">
                <a:solidFill>
                  <a:srgbClr val="0070C0"/>
                </a:solidFill>
              </a:rPr>
              <a:t>гірки</a:t>
            </a:r>
            <a:r>
              <a:rPr lang="uk-UA" sz="2000" b="1" dirty="0">
                <a:solidFill>
                  <a:srgbClr val="0070C0"/>
                </a:solidFill>
              </a:rPr>
              <a:t> на </a:t>
            </a:r>
            <a:r>
              <a:rPr lang="uk-UA" sz="2000" b="1" dirty="0" smtClean="0">
                <a:solidFill>
                  <a:srgbClr val="0070C0"/>
                </a:solidFill>
              </a:rPr>
              <a:t>санчатах? Чи </a:t>
            </a:r>
            <a:r>
              <a:rPr lang="uk-UA" sz="2000" b="1" dirty="0">
                <a:solidFill>
                  <a:srgbClr val="0070C0"/>
                </a:solidFill>
              </a:rPr>
              <a:t>траплялися з </a:t>
            </a:r>
            <a:r>
              <a:rPr lang="uk-UA" sz="2000" b="1" dirty="0" smtClean="0">
                <a:solidFill>
                  <a:srgbClr val="0070C0"/>
                </a:solidFill>
              </a:rPr>
              <a:t>тобою </a:t>
            </a:r>
            <a:r>
              <a:rPr lang="uk-UA" sz="2000" b="1" dirty="0">
                <a:solidFill>
                  <a:srgbClr val="0070C0"/>
                </a:solidFill>
              </a:rPr>
              <a:t>якісь </a:t>
            </a:r>
            <a:r>
              <a:rPr lang="uk-UA" sz="2000" b="1" dirty="0" smtClean="0">
                <a:solidFill>
                  <a:srgbClr val="0070C0"/>
                </a:solidFill>
              </a:rPr>
              <a:t>пригоди? 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49829" y="5601537"/>
            <a:ext cx="9046028" cy="9019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Добери за малюнком слова з буквою «ге». З яких елементів вона складається? 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Знайди цей елемент на малюнку й наведи його олівцем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62999" y="3612413"/>
            <a:ext cx="290648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сніг, гірка</a:t>
            </a:r>
            <a:r>
              <a:rPr lang="uk-UA" sz="2400" b="1" dirty="0" smtClean="0">
                <a:solidFill>
                  <a:schemeClr val="bg1"/>
                </a:solidFill>
              </a:rPr>
              <a:t>,</a:t>
            </a:r>
            <a:r>
              <a:rPr lang="uk-UA" sz="2400" b="1" dirty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голосно,</a:t>
            </a:r>
            <a:endParaRPr lang="ru-RU" sz="2400" dirty="0"/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>
                <a:solidFill>
                  <a:schemeClr val="bg1"/>
                </a:solidFill>
              </a:rPr>
              <a:t>галасливі, </a:t>
            </a:r>
            <a:r>
              <a:rPr lang="uk-UA" sz="2400" b="1" dirty="0" smtClean="0">
                <a:solidFill>
                  <a:schemeClr val="bg1"/>
                </a:solidFill>
              </a:rPr>
              <a:t>голубий, грають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2374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74925" y="710415"/>
            <a:ext cx="8732066" cy="8462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Вправа для очей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649" y="3001495"/>
            <a:ext cx="1977046" cy="236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9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C 0.04349 0.06944 0.10742 0.14166 0.15963 0.1706 C 0.23841 0.21666 0.31367 0.23402 0.32838 0.21064 C 0.3401 0.18796 0.2875 0.12963 0.20924 0.08356 C 0.15703 0.05486 0.06093 0.03472 -0.02305 0.03217 C -0.1043 0.03472 -0.20339 0.05486 -0.2556 0.08356 C -0.33399 0.12963 -0.38594 0.18796 -0.37162 0.21064 C -0.35743 0.23402 -0.28177 0.21666 -0.20612 0.1706 C -0.15391 0.14166 -0.08698 0.06944 -0.04649 4.07407E-6 C -0.003 -0.07223 0.02617 -0.16806 0.02617 -0.22824 C 0.02617 -0.32107 0.00573 -0.39329 -0.02305 -0.39329 C -0.04948 -0.39329 -0.07253 -0.32107 -0.07253 -0.22824 C -0.07253 -0.16806 -0.04076 -0.07223 3.95833E-6 4.07407E-6 Z " pathEditMode="relative" rAng="0" ptsTypes="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4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10426" y="514576"/>
            <a:ext cx="8485498" cy="8134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Подивись </a:t>
            </a:r>
            <a:r>
              <a:rPr lang="ru-RU" sz="4000" b="1" dirty="0" err="1" smtClean="0">
                <a:solidFill>
                  <a:schemeClr val="bg1"/>
                </a:solidFill>
              </a:rPr>
              <a:t>зразок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написання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букви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33450" y="37147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933450" y="47053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933450" y="215265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933450" y="628650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93345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925830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5095875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олілінія: фігура 1">
            <a:extLst>
              <a:ext uri="{FF2B5EF4-FFF2-40B4-BE49-F238E27FC236}">
                <a16:creationId xmlns:a16="http://schemas.microsoft.com/office/drawing/2014/main" xmlns="" id="{DC1FD5AD-3A01-4FF4-A332-6AD801DCD891}"/>
              </a:ext>
            </a:extLst>
          </p:cNvPr>
          <p:cNvSpPr/>
          <p:nvPr/>
        </p:nvSpPr>
        <p:spPr>
          <a:xfrm>
            <a:off x="5515894" y="3733800"/>
            <a:ext cx="1069181" cy="906683"/>
          </a:xfrm>
          <a:custGeom>
            <a:avLst/>
            <a:gdLst>
              <a:gd name="connsiteX0" fmla="*/ 0 w 1069181"/>
              <a:gd name="connsiteY0" fmla="*/ 349397 h 906629"/>
              <a:gd name="connsiteX1" fmla="*/ 392906 w 1069181"/>
              <a:gd name="connsiteY1" fmla="*/ 39835 h 906629"/>
              <a:gd name="connsiteX2" fmla="*/ 628650 w 1069181"/>
              <a:gd name="connsiteY2" fmla="*/ 20785 h 906629"/>
              <a:gd name="connsiteX3" fmla="*/ 683419 w 1069181"/>
              <a:gd name="connsiteY3" fmla="*/ 194616 h 906629"/>
              <a:gd name="connsiteX4" fmla="*/ 376237 w 1069181"/>
              <a:gd name="connsiteY4" fmla="*/ 735160 h 906629"/>
              <a:gd name="connsiteX5" fmla="*/ 497681 w 1069181"/>
              <a:gd name="connsiteY5" fmla="*/ 906610 h 906629"/>
              <a:gd name="connsiteX6" fmla="*/ 864394 w 1069181"/>
              <a:gd name="connsiteY6" fmla="*/ 728016 h 906629"/>
              <a:gd name="connsiteX7" fmla="*/ 1069181 w 1069181"/>
              <a:gd name="connsiteY7" fmla="*/ 432741 h 906629"/>
              <a:gd name="connsiteX0" fmla="*/ 0 w 1069181"/>
              <a:gd name="connsiteY0" fmla="*/ 349397 h 906683"/>
              <a:gd name="connsiteX1" fmla="*/ 392906 w 1069181"/>
              <a:gd name="connsiteY1" fmla="*/ 39835 h 906683"/>
              <a:gd name="connsiteX2" fmla="*/ 628650 w 1069181"/>
              <a:gd name="connsiteY2" fmla="*/ 20785 h 906683"/>
              <a:gd name="connsiteX3" fmla="*/ 683419 w 1069181"/>
              <a:gd name="connsiteY3" fmla="*/ 194616 h 906683"/>
              <a:gd name="connsiteX4" fmla="*/ 376237 w 1069181"/>
              <a:gd name="connsiteY4" fmla="*/ 735160 h 906683"/>
              <a:gd name="connsiteX5" fmla="*/ 497681 w 1069181"/>
              <a:gd name="connsiteY5" fmla="*/ 906610 h 906683"/>
              <a:gd name="connsiteX6" fmla="*/ 852488 w 1069181"/>
              <a:gd name="connsiteY6" fmla="*/ 720872 h 906683"/>
              <a:gd name="connsiteX7" fmla="*/ 1069181 w 1069181"/>
              <a:gd name="connsiteY7" fmla="*/ 432741 h 90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181" h="906683">
                <a:moveTo>
                  <a:pt x="0" y="349397"/>
                </a:moveTo>
                <a:cubicBezTo>
                  <a:pt x="144065" y="222000"/>
                  <a:pt x="288131" y="94604"/>
                  <a:pt x="392906" y="39835"/>
                </a:cubicBezTo>
                <a:cubicBezTo>
                  <a:pt x="497681" y="-14934"/>
                  <a:pt x="580231" y="-5012"/>
                  <a:pt x="628650" y="20785"/>
                </a:cubicBezTo>
                <a:cubicBezTo>
                  <a:pt x="677069" y="46582"/>
                  <a:pt x="725488" y="75554"/>
                  <a:pt x="683419" y="194616"/>
                </a:cubicBezTo>
                <a:cubicBezTo>
                  <a:pt x="641350" y="313678"/>
                  <a:pt x="407193" y="616494"/>
                  <a:pt x="376237" y="735160"/>
                </a:cubicBezTo>
                <a:cubicBezTo>
                  <a:pt x="345281" y="853826"/>
                  <a:pt x="418306" y="908991"/>
                  <a:pt x="497681" y="906610"/>
                </a:cubicBezTo>
                <a:cubicBezTo>
                  <a:pt x="577056" y="904229"/>
                  <a:pt x="757238" y="799850"/>
                  <a:pt x="852488" y="720872"/>
                </a:cubicBezTo>
                <a:cubicBezTo>
                  <a:pt x="947738" y="641894"/>
                  <a:pt x="1014412" y="540889"/>
                  <a:pt x="1069181" y="432741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" name="Овал 27"/>
          <p:cNvSpPr/>
          <p:nvPr/>
        </p:nvSpPr>
        <p:spPr>
          <a:xfrm>
            <a:off x="5502675" y="4027441"/>
            <a:ext cx="78178" cy="7640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6233" y="3149972"/>
            <a:ext cx="467602" cy="894706"/>
          </a:xfrm>
          <a:prstGeom prst="rect">
            <a:avLst/>
          </a:prstGeom>
        </p:spPr>
      </p:pic>
      <p:pic>
        <p:nvPicPr>
          <p:cNvPr id="16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82" y="2966030"/>
            <a:ext cx="3246088" cy="334890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40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01875 -0.02963 L 0.03229 -0.04306 L 0.04375 -0.0463 L 0.05313 -0.03889 L 0.05417 -0.02547 L 0.04714 0.00463 L 0.03099 0.04537 L 0.02761 0.06481 L 0.02865 0.07777 L 0.03359 0.08518 L 0.04401 0.08472 L 0.0625 0.06203 L 0.07839 0.03796 L 0.08412 0.0199 " pathEditMode="relative" rAng="0" ptsTypes="AAAAAAAAAAAAAAA">
                                      <p:cBhvr>
                                        <p:cTn id="14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6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41270" b="73938"/>
          <a:stretch/>
        </p:blipFill>
        <p:spPr>
          <a:xfrm>
            <a:off x="809766" y="2029530"/>
            <a:ext cx="9900000" cy="32252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43906" r="87197" b="46801"/>
          <a:stretch/>
        </p:blipFill>
        <p:spPr>
          <a:xfrm>
            <a:off x="1424746" y="2403494"/>
            <a:ext cx="790740" cy="74741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t="43906" r="81051" b="46801"/>
          <a:stretch/>
        </p:blipFill>
        <p:spPr>
          <a:xfrm>
            <a:off x="6101741" y="3375964"/>
            <a:ext cx="822036" cy="74741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43906" r="87197" b="46801"/>
          <a:stretch/>
        </p:blipFill>
        <p:spPr>
          <a:xfrm>
            <a:off x="2255567" y="2403494"/>
            <a:ext cx="790740" cy="74741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43906" r="87197" b="46801"/>
          <a:stretch/>
        </p:blipFill>
        <p:spPr>
          <a:xfrm>
            <a:off x="3086388" y="2403494"/>
            <a:ext cx="790740" cy="74741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43906" r="87197" b="46801"/>
          <a:stretch/>
        </p:blipFill>
        <p:spPr>
          <a:xfrm>
            <a:off x="3917209" y="2403494"/>
            <a:ext cx="790740" cy="74741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43906" r="87197" b="46801"/>
          <a:stretch/>
        </p:blipFill>
        <p:spPr>
          <a:xfrm>
            <a:off x="4748030" y="2403494"/>
            <a:ext cx="790740" cy="74741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43906" r="87197" b="46801"/>
          <a:stretch/>
        </p:blipFill>
        <p:spPr>
          <a:xfrm>
            <a:off x="5578851" y="2403494"/>
            <a:ext cx="790740" cy="74741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43906" r="87197" b="46801"/>
          <a:stretch/>
        </p:blipFill>
        <p:spPr>
          <a:xfrm>
            <a:off x="6409672" y="2403494"/>
            <a:ext cx="790740" cy="74741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43906" r="87197" b="46801"/>
          <a:stretch/>
        </p:blipFill>
        <p:spPr>
          <a:xfrm>
            <a:off x="7245721" y="2403494"/>
            <a:ext cx="790740" cy="74741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43906" r="87197" b="46801"/>
          <a:stretch/>
        </p:blipFill>
        <p:spPr>
          <a:xfrm>
            <a:off x="8076542" y="2403494"/>
            <a:ext cx="790740" cy="74741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43906" r="87197" b="46801"/>
          <a:stretch/>
        </p:blipFill>
        <p:spPr>
          <a:xfrm>
            <a:off x="8907363" y="2403494"/>
            <a:ext cx="790740" cy="74741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43906" r="87197" b="46801"/>
          <a:stretch/>
        </p:blipFill>
        <p:spPr>
          <a:xfrm>
            <a:off x="9749513" y="2403494"/>
            <a:ext cx="790740" cy="74741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t="43906" r="81051" b="46801"/>
          <a:stretch/>
        </p:blipFill>
        <p:spPr>
          <a:xfrm>
            <a:off x="7185768" y="3375964"/>
            <a:ext cx="822036" cy="7474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3" t="40269" r="37987" b="43242"/>
          <a:stretch/>
        </p:blipFill>
        <p:spPr>
          <a:xfrm>
            <a:off x="8771483" y="3059425"/>
            <a:ext cx="829776" cy="1327062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3" t="40269" r="37987" b="43242"/>
          <a:stretch/>
        </p:blipFill>
        <p:spPr>
          <a:xfrm>
            <a:off x="9749513" y="3059425"/>
            <a:ext cx="829776" cy="1327062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70" t="41072" r="29530" b="42439"/>
          <a:stretch/>
        </p:blipFill>
        <p:spPr>
          <a:xfrm>
            <a:off x="1619449" y="3124306"/>
            <a:ext cx="829776" cy="1327062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70" t="41072" r="29530" b="42439"/>
          <a:stretch/>
        </p:blipFill>
        <p:spPr>
          <a:xfrm>
            <a:off x="2590382" y="3124306"/>
            <a:ext cx="829776" cy="132706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32133" r="87875" b="59409"/>
          <a:stretch/>
        </p:blipFill>
        <p:spPr>
          <a:xfrm>
            <a:off x="3547190" y="3365372"/>
            <a:ext cx="659876" cy="67873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43906" r="87197" b="46801"/>
          <a:stretch/>
        </p:blipFill>
        <p:spPr>
          <a:xfrm>
            <a:off x="3652646" y="3353930"/>
            <a:ext cx="840665" cy="79460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32133" r="87875" b="59409"/>
          <a:stretch/>
        </p:blipFill>
        <p:spPr>
          <a:xfrm>
            <a:off x="4707949" y="3375964"/>
            <a:ext cx="659876" cy="678730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43906" r="87197" b="46801"/>
          <a:stretch/>
        </p:blipFill>
        <p:spPr>
          <a:xfrm>
            <a:off x="4806029" y="3350931"/>
            <a:ext cx="840665" cy="7946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 t="41007" r="69509" b="41088"/>
          <a:stretch/>
        </p:blipFill>
        <p:spPr>
          <a:xfrm>
            <a:off x="5882942" y="4028632"/>
            <a:ext cx="1317470" cy="13870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5" t="45713" r="80598" b="42103"/>
          <a:stretch/>
        </p:blipFill>
        <p:spPr>
          <a:xfrm>
            <a:off x="1548736" y="4386487"/>
            <a:ext cx="1570874" cy="984299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5" t="45713" r="80598" b="42103"/>
          <a:stretch/>
        </p:blipFill>
        <p:spPr>
          <a:xfrm>
            <a:off x="3608723" y="4386486"/>
            <a:ext cx="1570874" cy="98429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 t="41007" r="69509" b="41088"/>
          <a:stretch/>
        </p:blipFill>
        <p:spPr>
          <a:xfrm>
            <a:off x="7573674" y="4028632"/>
            <a:ext cx="1317470" cy="1387033"/>
          </a:xfrm>
          <a:prstGeom prst="rect">
            <a:avLst/>
          </a:prstGeom>
        </p:spPr>
      </p:pic>
      <p:sp>
        <p:nvSpPr>
          <p:cNvPr id="4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891436" y="618312"/>
            <a:ext cx="8952778" cy="11656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малу рукописну букву </a:t>
            </a:r>
            <a:r>
              <a:rPr lang="uk-UA" sz="3200" b="1" i="1" dirty="0" smtClean="0">
                <a:solidFill>
                  <a:schemeClr val="bg1"/>
                </a:solidFill>
              </a:rPr>
              <a:t>г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 першому рядку </a:t>
            </a:r>
            <a:r>
              <a:rPr lang="uk-UA" sz="3200" b="1" dirty="0">
                <a:solidFill>
                  <a:schemeClr val="bg1"/>
                </a:solidFill>
              </a:rPr>
              <a:t>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815236" y="417302"/>
            <a:ext cx="9105178" cy="15677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склади, слова у наступних рядках. Зроби звукові схеми слів. Розділи слова на склади, постав наголоси.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за зразком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53" name="Дуга 52"/>
          <p:cNvSpPr/>
          <p:nvPr/>
        </p:nvSpPr>
        <p:spPr>
          <a:xfrm rot="7813204">
            <a:off x="5802807" y="3694188"/>
            <a:ext cx="1088690" cy="1436269"/>
          </a:xfrm>
          <a:prstGeom prst="arc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Дуга 54"/>
          <p:cNvSpPr/>
          <p:nvPr/>
        </p:nvSpPr>
        <p:spPr>
          <a:xfrm rot="7813204">
            <a:off x="1532875" y="4000823"/>
            <a:ext cx="904834" cy="978319"/>
          </a:xfrm>
          <a:prstGeom prst="arc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Дуга 55"/>
          <p:cNvSpPr/>
          <p:nvPr/>
        </p:nvSpPr>
        <p:spPr>
          <a:xfrm rot="9143422">
            <a:off x="2285003" y="4312603"/>
            <a:ext cx="1127237" cy="576980"/>
          </a:xfrm>
          <a:prstGeom prst="arc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 flipV="1">
            <a:off x="2202516" y="3918451"/>
            <a:ext cx="47018" cy="16579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Блок-схема: узел 57"/>
          <p:cNvSpPr/>
          <p:nvPr/>
        </p:nvSpPr>
        <p:spPr>
          <a:xfrm>
            <a:off x="2086275" y="4214844"/>
            <a:ext cx="176270" cy="16200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Минус 58"/>
          <p:cNvSpPr/>
          <p:nvPr/>
        </p:nvSpPr>
        <p:spPr>
          <a:xfrm>
            <a:off x="1681797" y="4209486"/>
            <a:ext cx="293546" cy="201406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Блок-схема: узел 59"/>
          <p:cNvSpPr/>
          <p:nvPr/>
        </p:nvSpPr>
        <p:spPr>
          <a:xfrm>
            <a:off x="2939615" y="4210291"/>
            <a:ext cx="146773" cy="13489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Минус 60"/>
          <p:cNvSpPr/>
          <p:nvPr/>
        </p:nvSpPr>
        <p:spPr>
          <a:xfrm>
            <a:off x="2587075" y="4176823"/>
            <a:ext cx="293546" cy="201406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Минус 61"/>
          <p:cNvSpPr/>
          <p:nvPr/>
        </p:nvSpPr>
        <p:spPr>
          <a:xfrm>
            <a:off x="2249534" y="4179371"/>
            <a:ext cx="293546" cy="201406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Минус 62"/>
          <p:cNvSpPr/>
          <p:nvPr/>
        </p:nvSpPr>
        <p:spPr>
          <a:xfrm>
            <a:off x="1672926" y="4109441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Минус 63"/>
          <p:cNvSpPr/>
          <p:nvPr/>
        </p:nvSpPr>
        <p:spPr>
          <a:xfrm>
            <a:off x="5924877" y="4123877"/>
            <a:ext cx="293546" cy="201406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Блок-схема: узел 64"/>
          <p:cNvSpPr/>
          <p:nvPr/>
        </p:nvSpPr>
        <p:spPr>
          <a:xfrm>
            <a:off x="6553043" y="4175291"/>
            <a:ext cx="146773" cy="13489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Минус 68"/>
          <p:cNvSpPr/>
          <p:nvPr/>
        </p:nvSpPr>
        <p:spPr>
          <a:xfrm>
            <a:off x="6717263" y="4139841"/>
            <a:ext cx="293546" cy="201406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Минус 69"/>
          <p:cNvSpPr/>
          <p:nvPr/>
        </p:nvSpPr>
        <p:spPr>
          <a:xfrm>
            <a:off x="6209766" y="4127296"/>
            <a:ext cx="293546" cy="201406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Минус 70"/>
          <p:cNvSpPr/>
          <p:nvPr/>
        </p:nvSpPr>
        <p:spPr>
          <a:xfrm>
            <a:off x="6196756" y="4234097"/>
            <a:ext cx="293546" cy="201406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844214" y="780986"/>
            <a:ext cx="2168921" cy="200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0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5" grpId="0" animBg="1"/>
      <p:bldP spid="56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9" grpId="0" animBg="1"/>
      <p:bldP spid="70" grpId="0" animBg="1"/>
      <p:bldP spid="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04.01.2024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1692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Пальчикова гімнастика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218" t="57781" r="18372" b="9312"/>
          <a:stretch/>
        </p:blipFill>
        <p:spPr>
          <a:xfrm>
            <a:off x="1771067" y="1456402"/>
            <a:ext cx="7977541" cy="240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0218" t="22358" r="18372" b="45155"/>
          <a:stretch/>
        </p:blipFill>
        <p:spPr>
          <a:xfrm>
            <a:off x="1771067" y="4180748"/>
            <a:ext cx="7966548" cy="2370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3838067" y="1947086"/>
            <a:ext cx="5665509" cy="187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735943" y="4669870"/>
            <a:ext cx="5665509" cy="187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r="77579" b="59589"/>
          <a:stretch/>
        </p:blipFill>
        <p:spPr>
          <a:xfrm>
            <a:off x="3454894" y="1938557"/>
            <a:ext cx="1461218" cy="18970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1" t="61368" r="75927"/>
          <a:stretch/>
        </p:blipFill>
        <p:spPr>
          <a:xfrm>
            <a:off x="3355596" y="4751794"/>
            <a:ext cx="1555486" cy="17980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75515" b="59284"/>
          <a:stretch/>
        </p:blipFill>
        <p:spPr>
          <a:xfrm>
            <a:off x="4986251" y="1873579"/>
            <a:ext cx="1395696" cy="189150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2758" t="62226" r="76074" b="1"/>
          <a:stretch/>
        </p:blipFill>
        <p:spPr>
          <a:xfrm>
            <a:off x="4911082" y="4795034"/>
            <a:ext cx="1206631" cy="175481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l="28226" t="1958" r="49614" b="59893"/>
          <a:stretch/>
        </p:blipFill>
        <p:spPr>
          <a:xfrm>
            <a:off x="6670821" y="1970550"/>
            <a:ext cx="1263192" cy="177223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l="28391" t="62835" r="49449"/>
          <a:stretch/>
        </p:blipFill>
        <p:spPr>
          <a:xfrm>
            <a:off x="6381947" y="4751794"/>
            <a:ext cx="1263192" cy="172653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/>
          <a:srcRect l="79988" b="59284"/>
          <a:stretch/>
        </p:blipFill>
        <p:spPr>
          <a:xfrm>
            <a:off x="8148428" y="1851287"/>
            <a:ext cx="1140733" cy="189150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/>
          <a:srcRect l="80650" t="59385"/>
          <a:stretch/>
        </p:blipFill>
        <p:spPr>
          <a:xfrm>
            <a:off x="8027343" y="4666464"/>
            <a:ext cx="1103026" cy="188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8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44051</TotalTime>
  <Words>398</Words>
  <Application>Microsoft Office PowerPoint</Application>
  <PresentationFormat>Произвольный</PresentationFormat>
  <Paragraphs>67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2815</cp:revision>
  <dcterms:created xsi:type="dcterms:W3CDTF">2018-01-05T16:38:53Z</dcterms:created>
  <dcterms:modified xsi:type="dcterms:W3CDTF">2024-01-04T18:17:52Z</dcterms:modified>
</cp:coreProperties>
</file>