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961" r:id="rId3"/>
    <p:sldId id="962" r:id="rId4"/>
    <p:sldId id="963" r:id="rId5"/>
    <p:sldId id="964" r:id="rId6"/>
    <p:sldId id="965" r:id="rId7"/>
    <p:sldId id="951" r:id="rId8"/>
    <p:sldId id="952" r:id="rId9"/>
    <p:sldId id="936" r:id="rId10"/>
    <p:sldId id="958" r:id="rId11"/>
    <p:sldId id="953" r:id="rId12"/>
    <p:sldId id="937" r:id="rId13"/>
    <p:sldId id="955" r:id="rId14"/>
    <p:sldId id="956" r:id="rId15"/>
    <p:sldId id="352" r:id="rId16"/>
    <p:sldId id="966" r:id="rId17"/>
    <p:sldId id="9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66FF"/>
    <a:srgbClr val="CC00CC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7.emf"/><Relationship Id="rId3" Type="http://schemas.openxmlformats.org/officeDocument/2006/relationships/image" Target="../media/image17.png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emf"/><Relationship Id="rId1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ht3r11f5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2814" y="4228420"/>
            <a:ext cx="9065622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Написання </a:t>
            </a:r>
            <a:r>
              <a:rPr lang="ru-RU" sz="4400" b="1" dirty="0" err="1">
                <a:solidFill>
                  <a:schemeClr val="bg1"/>
                </a:solidFill>
              </a:rPr>
              <a:t>великої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букви</a:t>
            </a:r>
            <a:r>
              <a:rPr lang="ru-RU" sz="4400" b="1" dirty="0">
                <a:solidFill>
                  <a:schemeClr val="bg1"/>
                </a:solidFill>
              </a:rPr>
              <a:t> Г, </a:t>
            </a:r>
            <a:r>
              <a:rPr lang="ru-RU" sz="4400" b="1" dirty="0" err="1">
                <a:solidFill>
                  <a:schemeClr val="bg1"/>
                </a:solidFill>
              </a:rPr>
              <a:t>складів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 і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буквами </a:t>
            </a:r>
          </a:p>
        </p:txBody>
      </p:sp>
      <p:pic>
        <p:nvPicPr>
          <p:cNvPr id="2050" name="Picture 2" descr="Букви Г г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94" y="1204332"/>
            <a:ext cx="3547836" cy="266087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4520" y="1390338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41414" b="73042"/>
          <a:stretch/>
        </p:blipFill>
        <p:spPr>
          <a:xfrm>
            <a:off x="904223" y="2082659"/>
            <a:ext cx="9216000" cy="3336068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9595" r="74641" b="47206"/>
          <a:stretch/>
        </p:blipFill>
        <p:spPr>
          <a:xfrm>
            <a:off x="1980667" y="3069367"/>
            <a:ext cx="2427975" cy="104021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37828" r="19703" b="47088"/>
          <a:stretch/>
        </p:blipFill>
        <p:spPr>
          <a:xfrm>
            <a:off x="1018242" y="2901422"/>
            <a:ext cx="1542473" cy="1208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39728" r="66327" b="45170"/>
          <a:stretch/>
        </p:blipFill>
        <p:spPr>
          <a:xfrm>
            <a:off x="4365840" y="3007700"/>
            <a:ext cx="3613592" cy="12081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t="37683" r="32683" b="47233"/>
          <a:stretch/>
        </p:blipFill>
        <p:spPr>
          <a:xfrm>
            <a:off x="1274889" y="1989484"/>
            <a:ext cx="2060065" cy="11489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t="37683" r="32683" b="47233"/>
          <a:stretch/>
        </p:blipFill>
        <p:spPr>
          <a:xfrm>
            <a:off x="4135694" y="2022817"/>
            <a:ext cx="2000300" cy="11156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t="37683" r="32683" b="47233"/>
          <a:stretch/>
        </p:blipFill>
        <p:spPr>
          <a:xfrm>
            <a:off x="7233311" y="2013887"/>
            <a:ext cx="2000300" cy="11156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9595" r="74641" b="47206"/>
          <a:stretch/>
        </p:blipFill>
        <p:spPr>
          <a:xfrm>
            <a:off x="1973817" y="4041179"/>
            <a:ext cx="2427975" cy="10402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37828" r="19703" b="47088"/>
          <a:stretch/>
        </p:blipFill>
        <p:spPr>
          <a:xfrm>
            <a:off x="1018242" y="3888130"/>
            <a:ext cx="1542473" cy="12081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39728" r="66327" b="45170"/>
          <a:stretch/>
        </p:blipFill>
        <p:spPr>
          <a:xfrm>
            <a:off x="4365840" y="3972106"/>
            <a:ext cx="3613592" cy="12081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04223" y="439716"/>
            <a:ext cx="9993657" cy="1487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слово, речення на наступних рядках. Пригадай, </a:t>
            </a:r>
            <a:r>
              <a:rPr lang="uk-UA" sz="2800" b="1" dirty="0">
                <a:solidFill>
                  <a:schemeClr val="bg1"/>
                </a:solidFill>
              </a:rPr>
              <a:t>як пишеться перше слово в реченні, що ставиться в кінці речення. </a:t>
            </a:r>
            <a:r>
              <a:rPr lang="uk-UA" sz="2800" b="1" dirty="0" smtClean="0">
                <a:solidFill>
                  <a:schemeClr val="bg1"/>
                </a:solidFill>
              </a:rPr>
              <a:t>Напиши </a:t>
            </a:r>
            <a:r>
              <a:rPr lang="uk-UA" sz="2800" b="1" dirty="0">
                <a:solidFill>
                  <a:schemeClr val="bg1"/>
                </a:solidFill>
              </a:rPr>
              <a:t>за зразком. 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Руденька учениц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60" y="3416292"/>
            <a:ext cx="2010937" cy="30968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45898" b="73183"/>
          <a:stretch/>
        </p:blipFill>
        <p:spPr>
          <a:xfrm>
            <a:off x="1054099" y="2020440"/>
            <a:ext cx="8460000" cy="331872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5" t="41244" r="29252" b="43654"/>
          <a:stretch/>
        </p:blipFill>
        <p:spPr>
          <a:xfrm>
            <a:off x="1184081" y="2099193"/>
            <a:ext cx="5107632" cy="12081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39592" r="76429" b="44490"/>
          <a:stretch/>
        </p:blipFill>
        <p:spPr>
          <a:xfrm>
            <a:off x="6553413" y="2014609"/>
            <a:ext cx="1950262" cy="11884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5" t="41244" r="29252" b="43654"/>
          <a:stretch/>
        </p:blipFill>
        <p:spPr>
          <a:xfrm>
            <a:off x="1244199" y="3040930"/>
            <a:ext cx="5107632" cy="1208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39592" r="76429" b="44490"/>
          <a:stretch/>
        </p:blipFill>
        <p:spPr>
          <a:xfrm>
            <a:off x="6613531" y="2956346"/>
            <a:ext cx="1950262" cy="11884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38717" r="48902" b="45365"/>
          <a:stretch/>
        </p:blipFill>
        <p:spPr>
          <a:xfrm>
            <a:off x="1244198" y="3849929"/>
            <a:ext cx="3471247" cy="1232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38717" r="48902" b="45365"/>
          <a:stretch/>
        </p:blipFill>
        <p:spPr>
          <a:xfrm>
            <a:off x="5032428" y="3849929"/>
            <a:ext cx="3471247" cy="12329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44198" y="439716"/>
            <a:ext cx="9427519" cy="1288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 smtClean="0">
                <a:solidFill>
                  <a:schemeClr val="bg1"/>
                </a:solidFill>
              </a:rPr>
              <a:t>наступних рядках. Пригадай,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 яку казку йде мова. Напиши </a:t>
            </a:r>
            <a:r>
              <a:rPr lang="uk-UA" sz="2800" b="1" dirty="0">
                <a:solidFill>
                  <a:schemeClr val="bg1"/>
                </a:solidFill>
              </a:rPr>
              <a:t>за зразком.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2023-02-28_191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4374402"/>
            <a:ext cx="3343275" cy="223837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461239" y="145987"/>
            <a:ext cx="3146035" cy="3794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5429" y="570906"/>
            <a:ext cx="8122197" cy="778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зображений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малюнку</a:t>
            </a:r>
            <a:r>
              <a:rPr lang="ru-RU" sz="2800" b="1" dirty="0" smtClean="0">
                <a:solidFill>
                  <a:schemeClr val="bg1"/>
                </a:solidFill>
              </a:rPr>
              <a:t> внизу </a:t>
            </a:r>
            <a:r>
              <a:rPr lang="ru-RU" sz="2800" b="1" dirty="0" err="1" smtClean="0">
                <a:solidFill>
                  <a:schemeClr val="bg1"/>
                </a:solidFill>
              </a:rPr>
              <a:t>сторінки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743" t="37306" r="28284" b="36140"/>
          <a:stretch/>
        </p:blipFill>
        <p:spPr>
          <a:xfrm>
            <a:off x="1381417" y="2535291"/>
            <a:ext cx="7756436" cy="30511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3743" t="37306" r="47452" b="36140"/>
          <a:stretch/>
        </p:blipFill>
        <p:spPr>
          <a:xfrm flipH="1">
            <a:off x="5368286" y="2552317"/>
            <a:ext cx="3769567" cy="30511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t="39573" r="24421" b="28646"/>
          <a:stretch/>
        </p:blipFill>
        <p:spPr>
          <a:xfrm>
            <a:off x="1364119" y="2428419"/>
            <a:ext cx="7893696" cy="32989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100" y="1386798"/>
            <a:ext cx="802763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Порівняй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однакові</a:t>
            </a:r>
            <a:r>
              <a:rPr lang="ru-RU" sz="2000" b="1" dirty="0">
                <a:solidFill>
                  <a:srgbClr val="0070C0"/>
                </a:solidFill>
              </a:rPr>
              <a:t> гномики.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Знайди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розбіжності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між</a:t>
            </a:r>
            <a:r>
              <a:rPr lang="ru-RU" sz="2000" b="1" dirty="0">
                <a:solidFill>
                  <a:srgbClr val="0070C0"/>
                </a:solidFill>
              </a:rPr>
              <a:t> гномами й </a:t>
            </a:r>
            <a:r>
              <a:rPr lang="ru-RU" sz="2000" b="1" dirty="0" err="1" smtClean="0">
                <a:solidFill>
                  <a:srgbClr val="0070C0"/>
                </a:solidFill>
              </a:rPr>
              <a:t>домалюй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деталі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відсутні</a:t>
            </a:r>
            <a:r>
              <a:rPr lang="ru-RU" sz="2000" b="1" dirty="0">
                <a:solidFill>
                  <a:srgbClr val="0070C0"/>
                </a:solidFill>
              </a:rPr>
              <a:t> на другому </a:t>
            </a:r>
            <a:r>
              <a:rPr lang="ru-RU" sz="2000" b="1" dirty="0" err="1">
                <a:solidFill>
                  <a:srgbClr val="0070C0"/>
                </a:solidFill>
              </a:rPr>
              <a:t>малюнку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 smtClean="0">
                <a:solidFill>
                  <a:srgbClr val="0070C0"/>
                </a:solidFill>
              </a:rPr>
              <a:t>Зафарбуй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гномів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кольоровими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олівцями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9470" r="40668" b="65756"/>
          <a:stretch/>
        </p:blipFill>
        <p:spPr>
          <a:xfrm>
            <a:off x="630426" y="3345913"/>
            <a:ext cx="9360000" cy="306583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573482" y="492702"/>
            <a:ext cx="8732066" cy="646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Малюнковий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45919"/>
              </p:ext>
            </p:extLst>
          </p:nvPr>
        </p:nvGraphicFramePr>
        <p:xfrm>
          <a:off x="752436" y="1254827"/>
          <a:ext cx="1282020" cy="190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CorelDRAW" r:id="rId4" imgW="822641" imgH="1222983" progId="CorelDraw.Graphic.18">
                  <p:embed/>
                </p:oleObj>
              </mc:Choice>
              <mc:Fallback>
                <p:oleObj name="CorelDRAW" r:id="rId4" imgW="822641" imgH="1222983" progId="CorelDraw.Graphic.18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36" y="1254827"/>
                        <a:ext cx="1282020" cy="1905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482084"/>
              </p:ext>
            </p:extLst>
          </p:nvPr>
        </p:nvGraphicFramePr>
        <p:xfrm>
          <a:off x="2309089" y="1586733"/>
          <a:ext cx="1662425" cy="149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orelDRAW" r:id="rId6" imgW="855754" imgH="768320" progId="CorelDraw.Graphic.18">
                  <p:embed/>
                </p:oleObj>
              </mc:Choice>
              <mc:Fallback>
                <p:oleObj name="CorelDRAW" r:id="rId6" imgW="855754" imgH="768320" progId="CorelDraw.Graphic.18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9089" y="1586733"/>
                        <a:ext cx="1662425" cy="1492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511167"/>
              </p:ext>
            </p:extLst>
          </p:nvPr>
        </p:nvGraphicFramePr>
        <p:xfrm>
          <a:off x="4145785" y="1357184"/>
          <a:ext cx="1895565" cy="189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orelDRAW" r:id="rId8" imgW="1039671" imgH="1041519" progId="CorelDraw.Graphic.18">
                  <p:embed/>
                </p:oleObj>
              </mc:Choice>
              <mc:Fallback>
                <p:oleObj name="CorelDRAW" r:id="rId8" imgW="1039671" imgH="1041519" progId="CorelDraw.Graphic.18">
                  <p:embed/>
                  <p:pic>
                    <p:nvPicPr>
                      <p:cNvPr id="22" name="Объект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5785" y="1357184"/>
                        <a:ext cx="1895565" cy="1898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37300"/>
              </p:ext>
            </p:extLst>
          </p:nvPr>
        </p:nvGraphicFramePr>
        <p:xfrm>
          <a:off x="5939515" y="1350946"/>
          <a:ext cx="1422236" cy="195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orelDRAW" r:id="rId10" imgW="890862" imgH="1224586" progId="CorelDraw.Graphic.18">
                  <p:embed/>
                </p:oleObj>
              </mc:Choice>
              <mc:Fallback>
                <p:oleObj name="CorelDRAW" r:id="rId10" imgW="890862" imgH="1224586" progId="CorelDraw.Graphic.18">
                  <p:embed/>
                  <p:pic>
                    <p:nvPicPr>
                      <p:cNvPr id="23" name="Объект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39515" y="1350946"/>
                        <a:ext cx="1422236" cy="195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9650237" y="1343699"/>
          <a:ext cx="2151673" cy="187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orelDRAW" r:id="rId12" imgW="1261489" imgH="1101206" progId="CorelDraw.Graphic.18">
                  <p:embed/>
                </p:oleObj>
              </mc:Choice>
              <mc:Fallback>
                <p:oleObj name="CorelDRAW" r:id="rId12" imgW="1261489" imgH="1101206" progId="CorelDraw.Graphic.18">
                  <p:embed/>
                  <p:pic>
                    <p:nvPicPr>
                      <p:cNvPr id="25" name="Объект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50237" y="1343699"/>
                        <a:ext cx="2151673" cy="187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r="39623"/>
          <a:stretch/>
        </p:blipFill>
        <p:spPr>
          <a:xfrm>
            <a:off x="7164776" y="1544474"/>
            <a:ext cx="2245190" cy="171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39327" r="31060" b="45185"/>
          <a:stretch/>
        </p:blipFill>
        <p:spPr>
          <a:xfrm>
            <a:off x="468852" y="3160532"/>
            <a:ext cx="9019812" cy="1258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9731" r="64015" b="43434"/>
          <a:stretch/>
        </p:blipFill>
        <p:spPr>
          <a:xfrm>
            <a:off x="468852" y="4095112"/>
            <a:ext cx="4425875" cy="144447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039389" y="1706137"/>
            <a:ext cx="449275" cy="5126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1" name="Picture 127" descr="D:\Картинки до тестів\Людина\Хлоп з ідеєю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99" y="3575076"/>
            <a:ext cx="2037417" cy="283667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5783" y="475007"/>
            <a:ext cx="8732066" cy="646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«Так — </a:t>
            </a:r>
            <a:r>
              <a:rPr lang="ru-RU" sz="4000" b="1" dirty="0" err="1">
                <a:solidFill>
                  <a:schemeClr val="bg1"/>
                </a:solidFill>
              </a:rPr>
              <a:t>ні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893" y="1411951"/>
            <a:ext cx="10036098" cy="310854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Сьогодні ми вчилися писати велику літеру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Велика рукописна літера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така ж за формою,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як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і рядкова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Велика друкована літера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така ж за формою,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як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і рядкова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З великої літери треба писати слова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Галинка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і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Гнатик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У словах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огірок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і</a:t>
            </a:r>
            <a:r>
              <a:rPr lang="uk-UA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папуга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треба писати велику літеру </a:t>
            </a:r>
            <a:r>
              <a:rPr lang="uk-UA" sz="2800" b="1" dirty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Мені на уроці було легко виконувати всі завдання.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Мені було важко писати нову букву.</a:t>
            </a:r>
          </a:p>
        </p:txBody>
      </p:sp>
      <p:pic>
        <p:nvPicPr>
          <p:cNvPr id="5122" name="Picture 2" descr="D:\Картинки до тестів\Людина\Хлопець усміх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06" y="2966223"/>
            <a:ext cx="1887300" cy="360997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8399" y="2156926"/>
            <a:ext cx="1192764" cy="11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499409"/>
            <a:ext cx="9489397" cy="9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24890" y="2147686"/>
            <a:ext cx="4533900" cy="2067476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07440" y="2403856"/>
            <a:ext cx="436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вчилися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 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буква?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789671" y="1929971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910101" y="2690461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469571" y="462462"/>
            <a:ext cx="9205043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63" y="1316565"/>
            <a:ext cx="3435637" cy="2576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44" y="4096709"/>
            <a:ext cx="3445165" cy="258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4096711"/>
            <a:ext cx="3445163" cy="2583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1316565"/>
            <a:ext cx="3438508" cy="2578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54" y="1405059"/>
            <a:ext cx="3438508" cy="2578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42" y="4101702"/>
            <a:ext cx="3438508" cy="25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7057" y="508962"/>
            <a:ext cx="10134600" cy="808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класу. Вправа «Дай мені п’ять»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A69C0D4-B8C6-4EFF-8639-4E1D7FD9D0D3}"/>
              </a:ext>
            </a:extLst>
          </p:cNvPr>
          <p:cNvSpPr/>
          <p:nvPr/>
        </p:nvSpPr>
        <p:spPr>
          <a:xfrm>
            <a:off x="827314" y="1932295"/>
            <a:ext cx="5836063" cy="2281476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0"/>
                <a:solidFill>
                  <a:srgbClr val="0070C0"/>
                </a:solidFill>
              </a:rPr>
              <a:t>Пролунав уже дзвінок, </a:t>
            </a:r>
            <a:endParaRPr lang="en-US" sz="3200" b="1" cap="none" spc="0" dirty="0" smtClean="0">
              <a:ln w="0"/>
              <a:solidFill>
                <a:srgbClr val="0070C0"/>
              </a:solidFill>
            </a:endParaRPr>
          </a:p>
          <a:p>
            <a:pPr algn="ctr"/>
            <a:r>
              <a:rPr lang="uk-UA" sz="3200" b="1" cap="none" spc="0" dirty="0" smtClean="0">
                <a:ln w="0"/>
                <a:solidFill>
                  <a:srgbClr val="0070C0"/>
                </a:solidFill>
              </a:rPr>
              <a:t>нас </a:t>
            </a:r>
            <a:r>
              <a:rPr lang="uk-UA" sz="3200" b="1" cap="none" spc="0" dirty="0">
                <a:ln w="0"/>
                <a:solidFill>
                  <a:srgbClr val="0070C0"/>
                </a:solidFill>
              </a:rPr>
              <a:t>покликав на урок.</a:t>
            </a:r>
          </a:p>
          <a:p>
            <a:pPr algn="ctr"/>
            <a:r>
              <a:rPr lang="uk-UA" sz="3200" b="1" dirty="0">
                <a:ln w="0"/>
                <a:solidFill>
                  <a:srgbClr val="0070C0"/>
                </a:solidFill>
              </a:rPr>
              <a:t>Дружно правила згадаймо, </a:t>
            </a:r>
          </a:p>
          <a:p>
            <a:pPr algn="ctr"/>
            <a:r>
              <a:rPr lang="uk-UA" sz="3200" b="1" dirty="0">
                <a:ln w="0"/>
                <a:solidFill>
                  <a:srgbClr val="0070C0"/>
                </a:solidFill>
              </a:rPr>
              <a:t>п</a:t>
            </a:r>
            <a:r>
              <a:rPr lang="uk-UA" sz="3200" b="1" cap="none" spc="0" dirty="0">
                <a:ln w="0"/>
                <a:solidFill>
                  <a:srgbClr val="0070C0"/>
                </a:solidFill>
              </a:rPr>
              <a:t>рацювати починаймо.</a:t>
            </a:r>
          </a:p>
        </p:txBody>
      </p:sp>
      <p:pic>
        <p:nvPicPr>
          <p:cNvPr id="3074" name="Picture 2" descr="Дай мені 5 | Школьные плакаты, Начальная школа, Школьные идеи">
            <a:extLst>
              <a:ext uri="{FF2B5EF4-FFF2-40B4-BE49-F238E27FC236}">
                <a16:creationId xmlns:a16="http://schemas.microsoft.com/office/drawing/2014/main" xmlns="" id="{1BDD58C7-D273-409C-BAA6-EC4904710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2774"/>
          <a:stretch/>
        </p:blipFill>
        <p:spPr bwMode="auto">
          <a:xfrm>
            <a:off x="6847114" y="1399537"/>
            <a:ext cx="4234543" cy="52495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7121" y="527186"/>
            <a:ext cx="873206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настрою»</a:t>
            </a: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6039208" y="1929007"/>
            <a:ext cx="2433080" cy="1941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79" y="1929007"/>
            <a:ext cx="1962728" cy="19627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89" y="1887550"/>
            <a:ext cx="2045642" cy="20456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майлики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4" y="4194267"/>
            <a:ext cx="1975701" cy="19220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аша миссия - Благотворительный Фонд помощи детям Жизнь бесценн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9010"/>
          <a:stretch/>
        </p:blipFill>
        <p:spPr bwMode="auto">
          <a:xfrm>
            <a:off x="1094089" y="1929007"/>
            <a:ext cx="2309680" cy="190553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A73F0C-0D57-400A-B93A-CD1F3CD002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>
          <a:xfrm>
            <a:off x="717272" y="4194267"/>
            <a:ext cx="2686497" cy="192201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99E9C7-9647-4538-B9E6-7811814C60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>
          <a:xfrm>
            <a:off x="3654940" y="4194267"/>
            <a:ext cx="2111207" cy="192201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957589" y="4194268"/>
            <a:ext cx="2096533" cy="1922013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141976" y="1254100"/>
            <a:ext cx="9689310" cy="5170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Обери смайлик, </a:t>
            </a:r>
            <a:r>
              <a:rPr lang="ru-RU" sz="2400" b="1" dirty="0" err="1" smtClean="0">
                <a:solidFill>
                  <a:srgbClr val="0070C0"/>
                </a:solidFill>
              </a:rPr>
              <a:t>який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відображає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твій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настрій</a:t>
            </a:r>
            <a:r>
              <a:rPr lang="ru-RU" sz="2400" b="1" dirty="0" smtClean="0">
                <a:solidFill>
                  <a:srgbClr val="0070C0"/>
                </a:solidFill>
              </a:rPr>
              <a:t> на початку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36715"/>
            <a:ext cx="2981635" cy="307607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29141" y="2780044"/>
            <a:ext cx="4204574" cy="10225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Що сталося з хлопчиком у скоромовці? Чому він упав? Як звали малюка?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2705" y="4560462"/>
            <a:ext cx="1668795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7098025" y="467745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525494" y="471834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7776727" y="465304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6745485" y="46803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22" name="Минус 21"/>
          <p:cNvSpPr/>
          <p:nvPr/>
        </p:nvSpPr>
        <p:spPr>
          <a:xfrm>
            <a:off x="7776817" y="475508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59584" y="5149895"/>
            <a:ext cx="16447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Гриць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1843" y="1801141"/>
            <a:ext cx="413742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Ніс</a:t>
            </a:r>
            <a:r>
              <a:rPr lang="ru-RU" sz="2400" b="1" dirty="0"/>
              <a:t> </a:t>
            </a:r>
            <a:r>
              <a:rPr lang="ru-RU" sz="2400" b="1" dirty="0" err="1"/>
              <a:t>Гриць</a:t>
            </a:r>
            <a:r>
              <a:rPr lang="ru-RU" sz="2400" b="1" dirty="0"/>
              <a:t> </a:t>
            </a:r>
            <a:r>
              <a:rPr lang="ru-RU" sz="2400" b="1" dirty="0" err="1"/>
              <a:t>пиріг</a:t>
            </a:r>
            <a:r>
              <a:rPr lang="ru-RU" sz="2400" b="1" dirty="0"/>
              <a:t> через </a:t>
            </a:r>
            <a:r>
              <a:rPr lang="ru-RU" sz="2400" b="1" dirty="0" err="1"/>
              <a:t>поріг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Став на </a:t>
            </a:r>
            <a:r>
              <a:rPr lang="ru-RU" sz="2400" b="1" dirty="0" err="1"/>
              <a:t>горіх</a:t>
            </a:r>
            <a:r>
              <a:rPr lang="ru-RU" sz="2400" b="1" dirty="0"/>
              <a:t>, упав на </a:t>
            </a:r>
            <a:r>
              <a:rPr lang="ru-RU" sz="2400" b="1" dirty="0" err="1"/>
              <a:t>поріг</a:t>
            </a:r>
            <a:r>
              <a:rPr lang="ru-RU" sz="24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6088" y="1469285"/>
            <a:ext cx="5163013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рукописну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речення з вивченими буквами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59" y="2447976"/>
            <a:ext cx="2777710" cy="327431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324587" y="85767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54100" y="551494"/>
            <a:ext cx="8270487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5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371364"/>
            <a:ext cx="8270488" cy="11042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Хто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зображений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малюнку</a:t>
            </a:r>
            <a:r>
              <a:rPr lang="ru-RU" sz="2000" b="1" dirty="0">
                <a:solidFill>
                  <a:srgbClr val="0070C0"/>
                </a:solidFill>
              </a:rPr>
              <a:t>? Чим </a:t>
            </a:r>
            <a:r>
              <a:rPr lang="ru-RU" sz="2000" b="1" dirty="0" err="1">
                <a:solidFill>
                  <a:srgbClr val="0070C0"/>
                </a:solidFill>
              </a:rPr>
              <a:t>зайняті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діти</a:t>
            </a:r>
            <a:r>
              <a:rPr lang="ru-RU" sz="2000" b="1" dirty="0">
                <a:solidFill>
                  <a:srgbClr val="0070C0"/>
                </a:solidFill>
              </a:rPr>
              <a:t>? Придумай </a:t>
            </a:r>
            <a:r>
              <a:rPr lang="ru-RU" sz="2000" b="1" dirty="0" err="1">
                <a:solidFill>
                  <a:srgbClr val="0070C0"/>
                </a:solidFill>
              </a:rPr>
              <a:t>розповідь</a:t>
            </a:r>
            <a:r>
              <a:rPr lang="ru-RU" sz="2000" b="1" dirty="0">
                <a:solidFill>
                  <a:srgbClr val="0070C0"/>
                </a:solidFill>
              </a:rPr>
              <a:t> про те, як </a:t>
            </a:r>
            <a:r>
              <a:rPr lang="ru-RU" sz="2000" b="1" dirty="0" err="1">
                <a:solidFill>
                  <a:srgbClr val="0070C0"/>
                </a:solidFill>
              </a:rPr>
              <a:t>менший</a:t>
            </a:r>
            <a:r>
              <a:rPr lang="ru-RU" sz="2000" b="1" dirty="0">
                <a:solidFill>
                  <a:srgbClr val="0070C0"/>
                </a:solidFill>
              </a:rPr>
              <a:t> братик попросив </a:t>
            </a:r>
            <a:r>
              <a:rPr lang="ru-RU" sz="2000" b="1" dirty="0" err="1">
                <a:solidFill>
                  <a:srgbClr val="0070C0"/>
                </a:solidFill>
              </a:rPr>
              <a:t>старшу</a:t>
            </a:r>
            <a:r>
              <a:rPr lang="ru-RU" sz="2000" b="1" dirty="0">
                <a:solidFill>
                  <a:srgbClr val="0070C0"/>
                </a:solidFill>
              </a:rPr>
              <a:t> сестричку </a:t>
            </a:r>
            <a:r>
              <a:rPr lang="ru-RU" sz="2000" b="1" dirty="0" err="1">
                <a:solidFill>
                  <a:srgbClr val="0070C0"/>
                </a:solidFill>
              </a:rPr>
              <a:t>почитати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йому</a:t>
            </a:r>
            <a:r>
              <a:rPr lang="ru-RU" sz="2000" b="1" dirty="0">
                <a:solidFill>
                  <a:srgbClr val="0070C0"/>
                </a:solidFill>
              </a:rPr>
              <a:t> книжку. Про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була</a:t>
            </a:r>
            <a:r>
              <a:rPr lang="ru-RU" sz="2000" b="1" dirty="0">
                <a:solidFill>
                  <a:srgbClr val="0070C0"/>
                </a:solidFill>
              </a:rPr>
              <a:t> книжка?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9829" y="5601537"/>
            <a:ext cx="7073366" cy="90198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 яких елементів складається велика рукописна буква </a:t>
            </a:r>
            <a:r>
              <a:rPr lang="uk-UA" sz="2000" b="1" dirty="0" smtClean="0">
                <a:solidFill>
                  <a:schemeClr val="bg1"/>
                </a:solidFill>
              </a:rPr>
              <a:t>Г? </a:t>
            </a:r>
            <a:r>
              <a:rPr lang="uk-UA" sz="2000" b="1" dirty="0">
                <a:solidFill>
                  <a:schemeClr val="bg1"/>
                </a:solidFill>
              </a:rPr>
              <a:t>Знайди елементи букви Г на малюнку й наведи їх олівцем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19532" y="3242700"/>
            <a:ext cx="3323062" cy="214526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Придумай на букву «</a:t>
            </a:r>
            <a:r>
              <a:rPr lang="ru-RU" sz="2000" b="1" dirty="0" err="1">
                <a:solidFill>
                  <a:srgbClr val="0070C0"/>
                </a:solidFill>
              </a:rPr>
              <a:t>ге</a:t>
            </a:r>
            <a:r>
              <a:rPr lang="ru-RU" sz="2000" b="1" dirty="0">
                <a:solidFill>
                  <a:srgbClr val="0070C0"/>
                </a:solidFill>
              </a:rPr>
              <a:t>» </a:t>
            </a:r>
            <a:r>
              <a:rPr lang="ru-RU" sz="2000" b="1" dirty="0" err="1">
                <a:solidFill>
                  <a:srgbClr val="0070C0"/>
                </a:solidFill>
              </a:rPr>
              <a:t>імена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дітям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зображеним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малюнку</a:t>
            </a:r>
            <a:r>
              <a:rPr lang="ru-RU" sz="2000" b="1" dirty="0">
                <a:solidFill>
                  <a:srgbClr val="0070C0"/>
                </a:solidFill>
              </a:rPr>
              <a:t>. З </a:t>
            </a:r>
            <a:r>
              <a:rPr lang="ru-RU" sz="2000" b="1" dirty="0" err="1">
                <a:solidFill>
                  <a:srgbClr val="0070C0"/>
                </a:solidFill>
              </a:rPr>
              <a:t>якої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букви</a:t>
            </a:r>
            <a:r>
              <a:rPr lang="ru-RU" sz="2000" b="1" dirty="0">
                <a:solidFill>
                  <a:srgbClr val="0070C0"/>
                </a:solidFill>
              </a:rPr>
              <a:t> треба </a:t>
            </a:r>
            <a:r>
              <a:rPr lang="ru-RU" sz="2000" b="1" dirty="0" err="1">
                <a:solidFill>
                  <a:srgbClr val="0070C0"/>
                </a:solidFill>
              </a:rPr>
              <a:t>їх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писати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r>
              <a:rPr lang="ru-RU" sz="2000" b="1" dirty="0" err="1">
                <a:solidFill>
                  <a:srgbClr val="0070C0"/>
                </a:solidFill>
              </a:rPr>
              <a:t>Які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ще</a:t>
            </a:r>
            <a:r>
              <a:rPr lang="ru-RU" sz="2000" b="1" dirty="0">
                <a:solidFill>
                  <a:srgbClr val="0070C0"/>
                </a:solidFill>
              </a:rPr>
              <a:t> слова </a:t>
            </a:r>
            <a:r>
              <a:rPr lang="ru-RU" sz="2000" b="1" dirty="0" err="1">
                <a:solidFill>
                  <a:srgbClr val="0070C0"/>
                </a:solidFill>
              </a:rPr>
              <a:t>пишуться</a:t>
            </a:r>
            <a:r>
              <a:rPr lang="ru-RU" sz="2000" b="1" dirty="0">
                <a:solidFill>
                  <a:srgbClr val="0070C0"/>
                </a:solidFill>
              </a:rPr>
              <a:t> з </a:t>
            </a:r>
            <a:r>
              <a:rPr lang="ru-RU" sz="2000" b="1" dirty="0" err="1">
                <a:solidFill>
                  <a:srgbClr val="0070C0"/>
                </a:solidFill>
              </a:rPr>
              <a:t>великої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букви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5964" t="24294" r="17752" b="31955"/>
          <a:stretch/>
        </p:blipFill>
        <p:spPr>
          <a:xfrm>
            <a:off x="1259196" y="2475572"/>
            <a:ext cx="7164000" cy="313229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51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4925" y="710415"/>
            <a:ext cx="8732066" cy="846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49" y="3001495"/>
            <a:ext cx="1977046" cy="23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C 0.04349 0.06944 0.10742 0.14166 0.15963 0.1706 C 0.23841 0.21666 0.31367 0.23402 0.32838 0.21064 C 0.3401 0.18796 0.2875 0.12963 0.20924 0.08356 C 0.15703 0.05486 0.06093 0.03472 -0.02305 0.03217 C -0.1043 0.03472 -0.20339 0.05486 -0.2556 0.08356 C -0.33399 0.12963 -0.38594 0.18796 -0.37162 0.21064 C -0.35743 0.23402 -0.28177 0.21666 -0.20612 0.1706 C -0.15391 0.14166 -0.08698 0.06944 -0.04649 4.07407E-6 C -0.003 -0.07223 0.02617 -0.16806 0.02617 -0.22824 C 0.02617 -0.32107 0.00573 -0.39329 -0.02305 -0.39329 C -0.04948 -0.39329 -0.07253 -0.32107 -0.07253 -0.22824 C -0.07253 -0.16806 -0.04076 -0.07223 3.95833E-6 4.07407E-6 Z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ілінія: фігура 2">
            <a:extLst>
              <a:ext uri="{FF2B5EF4-FFF2-40B4-BE49-F238E27FC236}">
                <a16:creationId xmlns:a16="http://schemas.microsoft.com/office/drawing/2014/main" xmlns="" id="{CF7385EA-7371-4BE3-966F-226BC67E4EAA}"/>
              </a:ext>
            </a:extLst>
          </p:cNvPr>
          <p:cNvSpPr/>
          <p:nvPr/>
        </p:nvSpPr>
        <p:spPr>
          <a:xfrm>
            <a:off x="4711033" y="2184521"/>
            <a:ext cx="1852612" cy="2520829"/>
          </a:xfrm>
          <a:custGeom>
            <a:avLst/>
            <a:gdLst>
              <a:gd name="connsiteX0" fmla="*/ 1828800 w 1828800"/>
              <a:gd name="connsiteY0" fmla="*/ 0 h 2432081"/>
              <a:gd name="connsiteX1" fmla="*/ 779646 w 1828800"/>
              <a:gd name="connsiteY1" fmla="*/ 2156059 h 2432081"/>
              <a:gd name="connsiteX2" fmla="*/ 134754 w 1828800"/>
              <a:gd name="connsiteY2" fmla="*/ 2406316 h 2432081"/>
              <a:gd name="connsiteX3" fmla="*/ 0 w 1828800"/>
              <a:gd name="connsiteY3" fmla="*/ 2184935 h 2432081"/>
              <a:gd name="connsiteX0" fmla="*/ 1828800 w 1828800"/>
              <a:gd name="connsiteY0" fmla="*/ 0 h 2462008"/>
              <a:gd name="connsiteX1" fmla="*/ 779646 w 1828800"/>
              <a:gd name="connsiteY1" fmla="*/ 2156059 h 2462008"/>
              <a:gd name="connsiteX2" fmla="*/ 225242 w 1828800"/>
              <a:gd name="connsiteY2" fmla="*/ 2449178 h 2462008"/>
              <a:gd name="connsiteX3" fmla="*/ 0 w 1828800"/>
              <a:gd name="connsiteY3" fmla="*/ 2184935 h 2462008"/>
              <a:gd name="connsiteX0" fmla="*/ 1828800 w 1828800"/>
              <a:gd name="connsiteY0" fmla="*/ 0 h 2466221"/>
              <a:gd name="connsiteX1" fmla="*/ 779646 w 1828800"/>
              <a:gd name="connsiteY1" fmla="*/ 2156059 h 2466221"/>
              <a:gd name="connsiteX2" fmla="*/ 225242 w 1828800"/>
              <a:gd name="connsiteY2" fmla="*/ 2449178 h 2466221"/>
              <a:gd name="connsiteX3" fmla="*/ 0 w 1828800"/>
              <a:gd name="connsiteY3" fmla="*/ 2184935 h 2466221"/>
              <a:gd name="connsiteX0" fmla="*/ 1852612 w 1852612"/>
              <a:gd name="connsiteY0" fmla="*/ 0 h 2520829"/>
              <a:gd name="connsiteX1" fmla="*/ 779646 w 1852612"/>
              <a:gd name="connsiteY1" fmla="*/ 2208447 h 2520829"/>
              <a:gd name="connsiteX2" fmla="*/ 225242 w 1852612"/>
              <a:gd name="connsiteY2" fmla="*/ 2501566 h 2520829"/>
              <a:gd name="connsiteX3" fmla="*/ 0 w 1852612"/>
              <a:gd name="connsiteY3" fmla="*/ 2237323 h 252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612" h="2520829">
                <a:moveTo>
                  <a:pt x="1852612" y="0"/>
                </a:moveTo>
                <a:cubicBezTo>
                  <a:pt x="1469205" y="877503"/>
                  <a:pt x="1050874" y="1791519"/>
                  <a:pt x="779646" y="2208447"/>
                </a:cubicBezTo>
                <a:cubicBezTo>
                  <a:pt x="508418" y="2625375"/>
                  <a:pt x="259933" y="2506278"/>
                  <a:pt x="225242" y="2501566"/>
                </a:cubicBezTo>
                <a:cubicBezTo>
                  <a:pt x="190551" y="2496854"/>
                  <a:pt x="2406" y="2350420"/>
                  <a:pt x="0" y="2237323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ілінія: фігура 3">
            <a:extLst>
              <a:ext uri="{FF2B5EF4-FFF2-40B4-BE49-F238E27FC236}">
                <a16:creationId xmlns:a16="http://schemas.microsoft.com/office/drawing/2014/main" xmlns="" id="{ACC02D2B-8163-4EDA-A655-05C81084B2DA}"/>
              </a:ext>
            </a:extLst>
          </p:cNvPr>
          <p:cNvSpPr/>
          <p:nvPr/>
        </p:nvSpPr>
        <p:spPr>
          <a:xfrm>
            <a:off x="5599610" y="2160647"/>
            <a:ext cx="2042365" cy="663401"/>
          </a:xfrm>
          <a:custGeom>
            <a:avLst/>
            <a:gdLst>
              <a:gd name="connsiteX0" fmla="*/ 14652 w 2055207"/>
              <a:gd name="connsiteY0" fmla="*/ 658974 h 658974"/>
              <a:gd name="connsiteX1" fmla="*/ 53153 w 2055207"/>
              <a:gd name="connsiteY1" fmla="*/ 216212 h 658974"/>
              <a:gd name="connsiteX2" fmla="*/ 447788 w 2055207"/>
              <a:gd name="connsiteY2" fmla="*/ 14082 h 658974"/>
              <a:gd name="connsiteX3" fmla="*/ 2055207 w 2055207"/>
              <a:gd name="connsiteY3" fmla="*/ 33332 h 658974"/>
              <a:gd name="connsiteX0" fmla="*/ 6573 w 2047128"/>
              <a:gd name="connsiteY0" fmla="*/ 658974 h 658974"/>
              <a:gd name="connsiteX1" fmla="*/ 45074 w 2047128"/>
              <a:gd name="connsiteY1" fmla="*/ 216212 h 658974"/>
              <a:gd name="connsiteX2" fmla="*/ 439709 w 2047128"/>
              <a:gd name="connsiteY2" fmla="*/ 14082 h 658974"/>
              <a:gd name="connsiteX3" fmla="*/ 2047128 w 2047128"/>
              <a:gd name="connsiteY3" fmla="*/ 33332 h 658974"/>
              <a:gd name="connsiteX0" fmla="*/ 21393 w 2061948"/>
              <a:gd name="connsiteY0" fmla="*/ 657212 h 657212"/>
              <a:gd name="connsiteX1" fmla="*/ 21794 w 2061948"/>
              <a:gd name="connsiteY1" fmla="*/ 190638 h 657212"/>
              <a:gd name="connsiteX2" fmla="*/ 454529 w 2061948"/>
              <a:gd name="connsiteY2" fmla="*/ 12320 h 657212"/>
              <a:gd name="connsiteX3" fmla="*/ 2061948 w 2061948"/>
              <a:gd name="connsiteY3" fmla="*/ 31570 h 657212"/>
              <a:gd name="connsiteX0" fmla="*/ 6573 w 2047128"/>
              <a:gd name="connsiteY0" fmla="*/ 657916 h 657916"/>
              <a:gd name="connsiteX1" fmla="*/ 45074 w 2047128"/>
              <a:gd name="connsiteY1" fmla="*/ 200867 h 657916"/>
              <a:gd name="connsiteX2" fmla="*/ 439709 w 2047128"/>
              <a:gd name="connsiteY2" fmla="*/ 13024 h 657916"/>
              <a:gd name="connsiteX3" fmla="*/ 2047128 w 2047128"/>
              <a:gd name="connsiteY3" fmla="*/ 32274 h 657916"/>
              <a:gd name="connsiteX0" fmla="*/ 6573 w 2047128"/>
              <a:gd name="connsiteY0" fmla="*/ 657916 h 657916"/>
              <a:gd name="connsiteX1" fmla="*/ 45074 w 2047128"/>
              <a:gd name="connsiteY1" fmla="*/ 200867 h 657916"/>
              <a:gd name="connsiteX2" fmla="*/ 439709 w 2047128"/>
              <a:gd name="connsiteY2" fmla="*/ 13024 h 657916"/>
              <a:gd name="connsiteX3" fmla="*/ 2047128 w 2047128"/>
              <a:gd name="connsiteY3" fmla="*/ 32274 h 657916"/>
              <a:gd name="connsiteX0" fmla="*/ 6573 w 2042365"/>
              <a:gd name="connsiteY0" fmla="*/ 674481 h 674481"/>
              <a:gd name="connsiteX1" fmla="*/ 45074 w 2042365"/>
              <a:gd name="connsiteY1" fmla="*/ 217432 h 674481"/>
              <a:gd name="connsiteX2" fmla="*/ 439709 w 2042365"/>
              <a:gd name="connsiteY2" fmla="*/ 29589 h 674481"/>
              <a:gd name="connsiteX3" fmla="*/ 2042365 w 2042365"/>
              <a:gd name="connsiteY3" fmla="*/ 15502 h 674481"/>
              <a:gd name="connsiteX0" fmla="*/ 6573 w 2042365"/>
              <a:gd name="connsiteY0" fmla="*/ 663401 h 663401"/>
              <a:gd name="connsiteX1" fmla="*/ 45074 w 2042365"/>
              <a:gd name="connsiteY1" fmla="*/ 206352 h 663401"/>
              <a:gd name="connsiteX2" fmla="*/ 439709 w 2042365"/>
              <a:gd name="connsiteY2" fmla="*/ 18509 h 663401"/>
              <a:gd name="connsiteX3" fmla="*/ 2042365 w 2042365"/>
              <a:gd name="connsiteY3" fmla="*/ 4422 h 66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365" h="663401">
                <a:moveTo>
                  <a:pt x="6573" y="663401"/>
                </a:moveTo>
                <a:cubicBezTo>
                  <a:pt x="-10271" y="495761"/>
                  <a:pt x="6222" y="251921"/>
                  <a:pt x="45074" y="206352"/>
                </a:cubicBezTo>
                <a:cubicBezTo>
                  <a:pt x="83926" y="160783"/>
                  <a:pt x="106827" y="52164"/>
                  <a:pt x="439709" y="18509"/>
                </a:cubicBezTo>
                <a:cubicBezTo>
                  <a:pt x="772591" y="-15146"/>
                  <a:pt x="1410256" y="8132"/>
                  <a:pt x="2042365" y="44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9610" y="1884821"/>
            <a:ext cx="467602" cy="89470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6273" y="514575"/>
            <a:ext cx="9469651" cy="1247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Подивись </a:t>
            </a:r>
            <a:r>
              <a:rPr lang="ru-RU" sz="36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великої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рукописної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3600" b="1" dirty="0" smtClean="0">
                <a:solidFill>
                  <a:schemeClr val="bg1"/>
                </a:solidFill>
              </a:rPr>
              <a:t> Г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2" y="2966030"/>
            <a:ext cx="3246088" cy="334890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3 -0.0875 L 0.03502 0.08101 L 0.00065 0.20509 L -0.01654 0.24953 L -0.02852 0.27083 L -0.04154 0.28009 L -0.05352 0.27824 L -0.06394 0.2699 L -0.07435 0.24027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18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00182 -0.0426 L 0.00572 -0.06806 L 0.01849 -0.08149 L 0.04635 -0.09074 L 0.16822 -0.09167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34131" b="80798"/>
          <a:stretch/>
        </p:blipFill>
        <p:spPr>
          <a:xfrm>
            <a:off x="864000" y="2152319"/>
            <a:ext cx="10440000" cy="2376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937334" y="2203195"/>
            <a:ext cx="882348" cy="94385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8" t="1347" r="51742" b="53738"/>
          <a:stretch/>
        </p:blipFill>
        <p:spPr>
          <a:xfrm>
            <a:off x="6577204" y="3289027"/>
            <a:ext cx="1089891" cy="120996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1984805" y="2203195"/>
            <a:ext cx="882348" cy="94385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3032276" y="2203195"/>
            <a:ext cx="882348" cy="94385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4041088" y="2210427"/>
            <a:ext cx="882348" cy="94385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5088559" y="2205828"/>
            <a:ext cx="882348" cy="94385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6136030" y="2205828"/>
            <a:ext cx="882348" cy="94385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7144842" y="2213060"/>
            <a:ext cx="882348" cy="94385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8288623" y="2195963"/>
            <a:ext cx="882348" cy="94385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9336094" y="2195963"/>
            <a:ext cx="882348" cy="94385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9163" r="85843" b="48177"/>
          <a:stretch/>
        </p:blipFill>
        <p:spPr>
          <a:xfrm>
            <a:off x="10344906" y="2203195"/>
            <a:ext cx="882348" cy="94385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8" t="1347" r="51742" b="53738"/>
          <a:stretch/>
        </p:blipFill>
        <p:spPr>
          <a:xfrm>
            <a:off x="7881593" y="3289173"/>
            <a:ext cx="1089891" cy="12099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56548" r="78695" b="-1463"/>
          <a:stretch/>
        </p:blipFill>
        <p:spPr>
          <a:xfrm>
            <a:off x="3867788" y="3078026"/>
            <a:ext cx="792641" cy="11730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56548" r="78695" b="-1463"/>
          <a:stretch/>
        </p:blipFill>
        <p:spPr>
          <a:xfrm>
            <a:off x="5202508" y="3081773"/>
            <a:ext cx="792641" cy="1173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9865" r="84848" b="45051"/>
          <a:stretch/>
        </p:blipFill>
        <p:spPr>
          <a:xfrm>
            <a:off x="909507" y="3139822"/>
            <a:ext cx="1129469" cy="12402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9865" r="84848" b="45051"/>
          <a:stretch/>
        </p:blipFill>
        <p:spPr>
          <a:xfrm>
            <a:off x="2225903" y="3154286"/>
            <a:ext cx="1129469" cy="12402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1264" r="84535" b="43879"/>
          <a:stretch/>
        </p:blipFill>
        <p:spPr>
          <a:xfrm>
            <a:off x="9095191" y="3197930"/>
            <a:ext cx="927933" cy="117058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1264" r="84535" b="43879"/>
          <a:stretch/>
        </p:blipFill>
        <p:spPr>
          <a:xfrm>
            <a:off x="10218442" y="3189092"/>
            <a:ext cx="927933" cy="1170587"/>
          </a:xfrm>
          <a:prstGeom prst="rect">
            <a:avLst/>
          </a:prstGeom>
        </p:spPr>
      </p:pic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819" y="537289"/>
            <a:ext cx="8952778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8819" y="539116"/>
            <a:ext cx="9105178" cy="1316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 у наступному рядку. Які слова починаються з таких складів?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777268" y="329574"/>
            <a:ext cx="2168921" cy="200601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097954" y="4721534"/>
            <a:ext cx="7878255" cy="751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Гена, Генічеськ, Галинка, </a:t>
            </a:r>
            <a:r>
              <a:rPr lang="uk-UA" sz="3200" b="1" dirty="0" err="1" smtClean="0">
                <a:solidFill>
                  <a:schemeClr val="bg1"/>
                </a:solidFill>
              </a:rPr>
              <a:t>Гулівер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Гоша</a:t>
            </a:r>
            <a:r>
              <a:rPr lang="uk-UA" sz="3200" b="1" dirty="0" smtClean="0">
                <a:solidFill>
                  <a:schemeClr val="bg1"/>
                </a:solidFill>
              </a:rPr>
              <a:t>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9098" y="494529"/>
            <a:ext cx="8732066" cy="616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1771067" y="1456402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1771067" y="4180748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838067" y="1947086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35943" y="4669870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77579" b="59589"/>
          <a:stretch/>
        </p:blipFill>
        <p:spPr>
          <a:xfrm>
            <a:off x="3454894" y="1938557"/>
            <a:ext cx="1461218" cy="1897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" t="61368" r="75927"/>
          <a:stretch/>
        </p:blipFill>
        <p:spPr>
          <a:xfrm>
            <a:off x="3355596" y="4751794"/>
            <a:ext cx="1555486" cy="1798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5515" b="59284"/>
          <a:stretch/>
        </p:blipFill>
        <p:spPr>
          <a:xfrm>
            <a:off x="4986251" y="1873579"/>
            <a:ext cx="1395696" cy="1891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758" t="62226" r="76074" b="1"/>
          <a:stretch/>
        </p:blipFill>
        <p:spPr>
          <a:xfrm>
            <a:off x="4911082" y="4795034"/>
            <a:ext cx="1206631" cy="17548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8226" t="1958" r="49614" b="59893"/>
          <a:stretch/>
        </p:blipFill>
        <p:spPr>
          <a:xfrm>
            <a:off x="6670821" y="1970550"/>
            <a:ext cx="1263192" cy="1772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8391" t="62835" r="49449"/>
          <a:stretch/>
        </p:blipFill>
        <p:spPr>
          <a:xfrm>
            <a:off x="6381947" y="4751794"/>
            <a:ext cx="1263192" cy="1726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9988" b="59284"/>
          <a:stretch/>
        </p:blipFill>
        <p:spPr>
          <a:xfrm>
            <a:off x="8148428" y="1851287"/>
            <a:ext cx="1140733" cy="1891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80650" t="59385"/>
          <a:stretch/>
        </p:blipFill>
        <p:spPr>
          <a:xfrm>
            <a:off x="8027343" y="4666464"/>
            <a:ext cx="1103026" cy="1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44122</TotalTime>
  <Words>440</Words>
  <Application>Microsoft Office PowerPoint</Application>
  <PresentationFormat>Произвольный</PresentationFormat>
  <Paragraphs>62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2825</cp:revision>
  <dcterms:created xsi:type="dcterms:W3CDTF">2018-01-05T16:38:53Z</dcterms:created>
  <dcterms:modified xsi:type="dcterms:W3CDTF">2024-01-06T10:06:11Z</dcterms:modified>
</cp:coreProperties>
</file>