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20" r:id="rId3"/>
    <p:sldId id="321" r:id="rId4"/>
    <p:sldId id="300" r:id="rId5"/>
    <p:sldId id="284" r:id="rId6"/>
    <p:sldId id="309" r:id="rId7"/>
    <p:sldId id="304" r:id="rId8"/>
    <p:sldId id="310" r:id="rId9"/>
    <p:sldId id="308" r:id="rId10"/>
    <p:sldId id="311" r:id="rId11"/>
    <p:sldId id="285" r:id="rId12"/>
    <p:sldId id="322" r:id="rId13"/>
    <p:sldId id="315" r:id="rId14"/>
    <p:sldId id="314" r:id="rId15"/>
    <p:sldId id="312" r:id="rId16"/>
    <p:sldId id="32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FFF"/>
    <a:srgbClr val="2F3242"/>
    <a:srgbClr val="722651"/>
    <a:srgbClr val="DED231"/>
    <a:srgbClr val="C31D58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7171" y="4120580"/>
            <a:ext cx="9525000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i="1" dirty="0">
                <a:solidFill>
                  <a:schemeClr val="bg1"/>
                </a:solidFill>
              </a:rPr>
              <a:t>Урок-екскурсія.</a:t>
            </a:r>
            <a:r>
              <a:rPr lang="uk-UA" sz="4800" b="1" dirty="0">
                <a:solidFill>
                  <a:schemeClr val="bg1"/>
                </a:solidFill>
              </a:rPr>
              <a:t> 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Подорож </a:t>
            </a:r>
            <a:r>
              <a:rPr lang="uk-UA" sz="4800" b="1" dirty="0">
                <a:solidFill>
                  <a:schemeClr val="bg1"/>
                </a:solidFill>
              </a:rPr>
              <a:t>у природу взимку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8585" y="1473012"/>
            <a:ext cx="3031497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світ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5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D725C79-169E-4689-8478-A2BA78D0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0" b="3594"/>
          <a:stretch/>
        </p:blipFill>
        <p:spPr>
          <a:xfrm>
            <a:off x="1317171" y="1240971"/>
            <a:ext cx="4431771" cy="247105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2561" y="1319027"/>
            <a:ext cx="6617691" cy="94610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Готуючись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деякі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звірі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міняють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своє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літнє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хутро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зимове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густіше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пухнастіше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80" y="3866591"/>
            <a:ext cx="3154556" cy="236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3859144"/>
            <a:ext cx="2274090" cy="250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203543" y="2316785"/>
            <a:ext cx="4456493" cy="13260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Заєць-біляк</a:t>
            </a:r>
            <a:r>
              <a:rPr lang="ru-RU" sz="2400" b="1" dirty="0"/>
              <a:t> «</a:t>
            </a:r>
            <a:r>
              <a:rPr lang="ru-RU" sz="2400" b="1" dirty="0" err="1"/>
              <a:t>переодягається</a:t>
            </a:r>
            <a:r>
              <a:rPr lang="ru-RU" sz="2400" b="1" dirty="0"/>
              <a:t>» в </a:t>
            </a:r>
            <a:r>
              <a:rPr lang="ru-RU" sz="2400" b="1" dirty="0" err="1"/>
              <a:t>білу</a:t>
            </a:r>
            <a:r>
              <a:rPr lang="ru-RU" sz="2400" b="1" dirty="0"/>
              <a:t> </a:t>
            </a:r>
            <a:r>
              <a:rPr lang="ru-RU" sz="2400" b="1" dirty="0" smtClean="0"/>
              <a:t>шубу. В </a:t>
            </a:r>
            <a:r>
              <a:rPr lang="ru-RU" sz="2400" b="1" dirty="0" err="1"/>
              <a:t>ній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майже</a:t>
            </a:r>
            <a:r>
              <a:rPr lang="ru-RU" sz="2400" b="1" dirty="0"/>
              <a:t> </a:t>
            </a:r>
            <a:r>
              <a:rPr lang="ru-RU" sz="2400" b="1" dirty="0" err="1"/>
              <a:t>непомітний</a:t>
            </a:r>
            <a:r>
              <a:rPr lang="ru-RU" sz="2400" b="1" dirty="0"/>
              <a:t> на </a:t>
            </a:r>
            <a:r>
              <a:rPr lang="ru-RU" sz="2400" b="1" dirty="0" err="1"/>
              <a:t>білому</a:t>
            </a:r>
            <a:r>
              <a:rPr lang="ru-RU" sz="2400" b="1" dirty="0"/>
              <a:t> </a:t>
            </a:r>
            <a:r>
              <a:rPr lang="ru-RU" sz="2400" b="1" dirty="0" err="1"/>
              <a:t>снігу</a:t>
            </a:r>
            <a:r>
              <a:rPr lang="ru-RU" sz="24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5517" y="484233"/>
            <a:ext cx="9491780" cy="908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Тварини, що </a:t>
            </a:r>
            <a:r>
              <a:rPr lang="uk-UA" sz="4000" b="1" dirty="0" err="1" smtClean="0">
                <a:solidFill>
                  <a:schemeClr val="bg1"/>
                </a:solidFill>
              </a:rPr>
              <a:t>ліняють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6803" y="2316785"/>
            <a:ext cx="6052458" cy="12863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Білочка</a:t>
            </a:r>
            <a:r>
              <a:rPr lang="ru-RU" sz="2400" b="1" dirty="0"/>
              <a:t> </a:t>
            </a:r>
            <a:r>
              <a:rPr lang="ru-RU" sz="2400" b="1" dirty="0" err="1"/>
              <a:t>змінює</a:t>
            </a:r>
            <a:r>
              <a:rPr lang="ru-RU" sz="2400" b="1" dirty="0"/>
              <a:t> руду шубу на </a:t>
            </a:r>
            <a:r>
              <a:rPr lang="ru-RU" sz="2400" b="1" dirty="0" err="1"/>
              <a:t>сіру</a:t>
            </a:r>
            <a:r>
              <a:rPr lang="ru-RU" sz="2400" b="1" dirty="0"/>
              <a:t> — </a:t>
            </a:r>
            <a:r>
              <a:rPr lang="ru-RU" sz="2400" b="1" dirty="0" err="1"/>
              <a:t>теплішу</a:t>
            </a:r>
            <a:r>
              <a:rPr lang="ru-RU" sz="2400" b="1" dirty="0"/>
              <a:t>, </a:t>
            </a:r>
            <a:r>
              <a:rPr lang="ru-RU" sz="2400" b="1" dirty="0" err="1"/>
              <a:t>пухнастішу</a:t>
            </a:r>
            <a:r>
              <a:rPr lang="ru-RU" sz="2400" b="1" dirty="0"/>
              <a:t>, </a:t>
            </a:r>
            <a:r>
              <a:rPr lang="ru-RU" sz="2400" b="1" dirty="0" err="1"/>
              <a:t>м’якшу</a:t>
            </a:r>
            <a:r>
              <a:rPr lang="ru-RU" sz="2400" b="1" dirty="0"/>
              <a:t>, так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майже</a:t>
            </a:r>
            <a:r>
              <a:rPr lang="ru-RU" sz="2400" b="1" dirty="0"/>
              <a:t> не </a:t>
            </a:r>
            <a:r>
              <a:rPr lang="ru-RU" sz="2400" b="1" dirty="0" err="1"/>
              <a:t>помітно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стовбурами</a:t>
            </a:r>
            <a:r>
              <a:rPr lang="ru-RU" sz="2400" b="1" dirty="0"/>
              <a:t> дерев.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520"/>
          <a:stretch/>
        </p:blipFill>
        <p:spPr>
          <a:xfrm>
            <a:off x="3775177" y="3707309"/>
            <a:ext cx="2037794" cy="273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3" y="4041764"/>
            <a:ext cx="3168374" cy="210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9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78" y="1478653"/>
            <a:ext cx="3612354" cy="270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 r="1519" b="16343"/>
          <a:stretch/>
        </p:blipFill>
        <p:spPr>
          <a:xfrm>
            <a:off x="647951" y="1680873"/>
            <a:ext cx="3523467" cy="237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5236" r="7318" b="2958"/>
          <a:stretch/>
        </p:blipFill>
        <p:spPr>
          <a:xfrm>
            <a:off x="4469334" y="1640840"/>
            <a:ext cx="3117600" cy="266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9"/>
          <a:stretch/>
        </p:blipFill>
        <p:spPr>
          <a:xfrm>
            <a:off x="647949" y="4289204"/>
            <a:ext cx="3782211" cy="225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r="11650"/>
          <a:stretch/>
        </p:blipFill>
        <p:spPr>
          <a:xfrm>
            <a:off x="4404197" y="4295092"/>
            <a:ext cx="3329177" cy="224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79" y="4295093"/>
            <a:ext cx="3338532" cy="208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05543" y="484232"/>
            <a:ext cx="10526486" cy="963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Тварини, що </a:t>
            </a:r>
            <a:r>
              <a:rPr lang="uk-UA" sz="3600" b="1" dirty="0" smtClean="0">
                <a:solidFill>
                  <a:schemeClr val="bg1"/>
                </a:solidFill>
              </a:rPr>
              <a:t>ведуть активний спосіб життя взимку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951" y="3599136"/>
            <a:ext cx="1571614" cy="460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Заєць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19018" y="3843444"/>
            <a:ext cx="1919957" cy="460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Лось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123305" y="3704792"/>
            <a:ext cx="1640145" cy="460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Олен</a:t>
            </a:r>
            <a:r>
              <a:rPr lang="uk-UA" sz="3200" b="1" dirty="0" smtClean="0"/>
              <a:t>ь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5171" y="6081048"/>
            <a:ext cx="1664394" cy="460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Кабан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24246" y="6081048"/>
            <a:ext cx="1919957" cy="460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Лисиця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305187" y="5850742"/>
            <a:ext cx="1638190" cy="460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Вовки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513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1941" y="1514895"/>
            <a:ext cx="8689964" cy="78199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Познач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٧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. Чи світло надворі о 8.00, коли ти зранку йдеш до школи? Домалюй, що ти бачиш за своїм вікном у цей час.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21690" y="5812971"/>
            <a:ext cx="1203719" cy="10304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 </a:t>
            </a:r>
            <a:r>
              <a:rPr lang="uk-UA" sz="2800" b="1" dirty="0" smtClean="0">
                <a:solidFill>
                  <a:schemeClr val="bg1"/>
                </a:solidFill>
              </a:rPr>
              <a:t>№2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90890" y="512101"/>
            <a:ext cx="8732066" cy="883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018049" y="3870655"/>
            <a:ext cx="1349297" cy="588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3600" b="1" dirty="0" smtClean="0"/>
              <a:t>Ліс</a:t>
            </a:r>
            <a:endParaRPr lang="en-US" sz="3600" b="1" dirty="0"/>
          </a:p>
        </p:txBody>
      </p:sp>
      <p:pic>
        <p:nvPicPr>
          <p:cNvPr id="2050" name="Picture 2" descr="D:\1 клас\3 Я досліджую світ\1 УРОКИ 2023\3 Людина і світ\№59 Урок-екскурсія. Подорож у природу взимку\2024-02-06_1951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6" b="976"/>
          <a:stretch/>
        </p:blipFill>
        <p:spPr bwMode="auto">
          <a:xfrm>
            <a:off x="1741961" y="2481941"/>
            <a:ext cx="8763460" cy="333102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80315" y="1659301"/>
            <a:ext cx="4533999" cy="120364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Розглянь зимовий пейзаж?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робить зиму такою неповторною?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9" y="1659301"/>
            <a:ext cx="5199196" cy="41645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D:\1 клас\3 Я досліджую світ\1 УРОКИ 2023\3 Людина і світ\№59 Урок-екскурсія. Подорож у природу взимку\2024-02-06_195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45" y="3991258"/>
            <a:ext cx="4960582" cy="18396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21690" y="5812971"/>
            <a:ext cx="1203719" cy="10304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 №3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25860" y="2990903"/>
            <a:ext cx="3442908" cy="87352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Домалюй зимовий пейзаж.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0890" y="512101"/>
            <a:ext cx="8732066" cy="883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9029" y="2065113"/>
            <a:ext cx="2827060" cy="226422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Підкресли назви тільки тих тварин,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взимку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 ведуть активний спосіб життя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21690" y="5812971"/>
            <a:ext cx="1203719" cy="10304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 №4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1 клас\3 Я досліджую світ\1 УРОКИ 2023\3 Людина і світ\№59 Урок-екскурсія. Подорож у природу взимку\2024-02-06_2001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17253" r="1313" b="-415"/>
          <a:stretch/>
        </p:blipFill>
        <p:spPr bwMode="auto">
          <a:xfrm>
            <a:off x="3692957" y="1542969"/>
            <a:ext cx="7777884" cy="450933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690890" y="512101"/>
            <a:ext cx="8732066" cy="883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043055" y="3089272"/>
            <a:ext cx="1077687" cy="71845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191498" y="3152624"/>
            <a:ext cx="1567542" cy="662859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611583" y="3722121"/>
            <a:ext cx="1469572" cy="71845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499" y="3796734"/>
            <a:ext cx="1077687" cy="56526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3460" y="495119"/>
            <a:ext cx="8732066" cy="8438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2822" y="1439490"/>
            <a:ext cx="3266328" cy="10341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горностай змінює свою шубку?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53" y="1388144"/>
            <a:ext cx="3087711" cy="2059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86" y="3447647"/>
            <a:ext cx="3364446" cy="2833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86879" y="4162488"/>
            <a:ext cx="4000806" cy="9102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Розкажи вдома </a:t>
            </a:r>
          </a:p>
          <a:p>
            <a:pPr algn="ctr"/>
            <a:r>
              <a:rPr lang="uk-UA" sz="2400" b="1" dirty="0" smtClean="0"/>
              <a:t>про зимову екскурсію.</a:t>
            </a:r>
            <a:endParaRPr lang="ru-RU" sz="2400" b="1" dirty="0"/>
          </a:p>
        </p:txBody>
      </p:sp>
      <p:pic>
        <p:nvPicPr>
          <p:cNvPr id="12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955" y="1534274"/>
            <a:ext cx="2984551" cy="426364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4286" y="2568374"/>
            <a:ext cx="4343400" cy="147022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Готуючись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зими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горностай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міняє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своє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літнє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хутро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біле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зимове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густіше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пухнастіше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ній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майже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непомітний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білому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снігу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8778" y="5217865"/>
            <a:ext cx="4000807" cy="8988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Склади розповідь на тему «Чому я люблю зиму?»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312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671148" y="494530"/>
            <a:ext cx="8732067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6641" y="4857877"/>
            <a:ext cx="2401288" cy="78319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Цікаво, про що дізнаюсь далі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37334" y="4852181"/>
            <a:ext cx="2577465" cy="78319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 новими знаннями рухаюсь вперед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3798" y="4857877"/>
            <a:ext cx="2279600" cy="78319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Нові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знання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були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нецікаві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395649" y="1440731"/>
            <a:ext cx="9283065" cy="68198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ілюстрації. Яка з них передає твої відчуття в кінці уроку?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68" y="2397528"/>
            <a:ext cx="2284234" cy="228423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26" y="2397528"/>
            <a:ext cx="2284234" cy="228423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65" y="2442859"/>
            <a:ext cx="2284234" cy="228423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537335" y="494530"/>
            <a:ext cx="9022870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9297" y="4839033"/>
            <a:ext cx="1858508" cy="78319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Щодня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чищу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зуби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D:\Картинки до тестів\!!!!_ЭСМИРА_Супергерой\_free_2024-01-08-11-18-00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9" y="2339667"/>
            <a:ext cx="2360313" cy="236031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артинки до тестів\!!!!_ЭСМИРА_Супергерой\_free_2024-01-08-11-34-40_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89" y="2339666"/>
            <a:ext cx="2499367" cy="249936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247215" y="5064198"/>
            <a:ext cx="2117628" cy="442674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Щодня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читаю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4" name="Picture 4" descr="D:\Картинки до тестів\!!!!_ЭСМИРА_Супергерой\_free_2024-01-08-11-40-28_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7" y="2299040"/>
            <a:ext cx="2441565" cy="244156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094967" y="4893938"/>
            <a:ext cx="2279600" cy="78319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Щодня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прибираю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свої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речі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6" name="Picture 6" descr="D:\Картинки до тестів\!!!!_ЭСМИРА_Супергерой\_free_2024-01-08-11-12-00_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56" y="2299040"/>
            <a:ext cx="2469721" cy="246972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759556" y="4927284"/>
            <a:ext cx="2202093" cy="78319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Щодня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вживаю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корисну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їжу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2196078" y="1372809"/>
            <a:ext cx="7664523" cy="7938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супергероїв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з різними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суперсилами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Подумай, в чому твоя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суперсила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місяць?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число?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036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5206" y="515828"/>
            <a:ext cx="8732066" cy="9003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="" xmlns:a16="http://schemas.microsoft.com/office/drawing/2014/main" id="{F131AE77-E9CE-45EA-A175-5B240116A8C8}"/>
              </a:ext>
            </a:extLst>
          </p:cNvPr>
          <p:cNvSpPr/>
          <p:nvPr/>
        </p:nvSpPr>
        <p:spPr>
          <a:xfrm>
            <a:off x="1321226" y="1603513"/>
            <a:ext cx="4366033" cy="24555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Прийшла</a:t>
            </a:r>
            <a:r>
              <a:rPr lang="ru-RU" sz="2400" b="1" dirty="0"/>
              <a:t> до нас бабуся</a:t>
            </a:r>
            <a:br>
              <a:rPr lang="ru-RU" sz="2400" b="1" dirty="0"/>
            </a:br>
            <a:r>
              <a:rPr lang="ru-RU" sz="2400" b="1" dirty="0"/>
              <a:t>у </a:t>
            </a:r>
            <a:r>
              <a:rPr lang="ru-RU" sz="2400" b="1" dirty="0" err="1"/>
              <a:t>білому</a:t>
            </a:r>
            <a:r>
              <a:rPr lang="ru-RU" sz="2400" b="1" dirty="0"/>
              <a:t> </a:t>
            </a:r>
            <a:r>
              <a:rPr lang="ru-RU" sz="2400" b="1" dirty="0" err="1"/>
              <a:t>кожусі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Поля </a:t>
            </a:r>
            <a:r>
              <a:rPr lang="ru-RU" sz="2400" b="1" dirty="0" err="1"/>
              <a:t>причепурила</a:t>
            </a:r>
            <a:r>
              <a:rPr lang="ru-RU" sz="2400" b="1" dirty="0"/>
              <a:t> –</a:t>
            </a:r>
            <a:br>
              <a:rPr lang="ru-RU" sz="2400" b="1" dirty="0"/>
            </a:br>
            <a:r>
              <a:rPr lang="ru-RU" sz="2400" b="1" dirty="0" err="1"/>
              <a:t>Пухнастим</a:t>
            </a:r>
            <a:r>
              <a:rPr lang="ru-RU" sz="2400" b="1" dirty="0"/>
              <a:t> </a:t>
            </a:r>
            <a:r>
              <a:rPr lang="ru-RU" sz="2400" b="1" dirty="0" err="1"/>
              <a:t>снігом</a:t>
            </a:r>
            <a:r>
              <a:rPr lang="ru-RU" sz="2400" b="1" dirty="0"/>
              <a:t> </a:t>
            </a:r>
            <a:r>
              <a:rPr lang="ru-RU" sz="2400" b="1" dirty="0" err="1"/>
              <a:t>вкрила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 err="1" smtClean="0"/>
              <a:t>Відгадай</a:t>
            </a:r>
            <a:r>
              <a:rPr lang="ru-RU" sz="2400" b="1" dirty="0" smtClean="0"/>
              <a:t>-ка, </a:t>
            </a:r>
            <a:r>
              <a:rPr lang="ru-RU" sz="2400" b="1" dirty="0" err="1"/>
              <a:t>хто</a:t>
            </a:r>
            <a:r>
              <a:rPr lang="ru-RU" sz="2400" b="1" dirty="0"/>
              <a:t> вона,</a:t>
            </a:r>
            <a:br>
              <a:rPr lang="ru-RU" sz="2400" b="1" dirty="0"/>
            </a:br>
            <a:r>
              <a:rPr lang="ru-RU" sz="2400" b="1" dirty="0" err="1"/>
              <a:t>Ця</a:t>
            </a:r>
            <a:r>
              <a:rPr lang="ru-RU" sz="2400" b="1" dirty="0"/>
              <a:t> бабуся </a:t>
            </a:r>
            <a:r>
              <a:rPr lang="ru-RU" sz="2400" b="1" dirty="0" err="1"/>
              <a:t>чепурна</a:t>
            </a:r>
            <a:r>
              <a:rPr lang="ru-RU" sz="2400" b="1" dirty="0"/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FA7B81B-392C-45F5-8376-BD77BDAF0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1"/>
          <a:stretch/>
        </p:blipFill>
        <p:spPr>
          <a:xfrm>
            <a:off x="7002967" y="1603513"/>
            <a:ext cx="3934306" cy="340503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321226" y="1839294"/>
            <a:ext cx="5352585" cy="991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Назви зимові місяці  в правильному порядку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16842" y="2896140"/>
            <a:ext cx="2225993" cy="1065926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3600" b="1" dirty="0"/>
              <a:t>Лютий</a:t>
            </a:r>
            <a:endParaRPr lang="en-US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2925" y="2956386"/>
            <a:ext cx="2258986" cy="1076346"/>
          </a:xfrm>
          <a:prstGeom prst="roundRect">
            <a:avLst/>
          </a:prstGeom>
          <a:solidFill>
            <a:srgbClr val="295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3600" b="1" dirty="0"/>
              <a:t>Січень</a:t>
            </a:r>
            <a:endParaRPr lang="en-US" sz="3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55073" y="4027946"/>
            <a:ext cx="2327464" cy="1076346"/>
          </a:xfrm>
          <a:prstGeom prst="round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3600" b="1" dirty="0"/>
              <a:t>Грудень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01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7502E-8 -7.40741E-7 L -0.22975 0.089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7" y="44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10325 0.246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233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415E-6 0 L 0.01836 0.25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1" animBg="1"/>
      <p:bldP spid="13" grpId="2" animBg="1"/>
      <p:bldP spid="14" grpId="1" animBg="1"/>
      <p:bldP spid="14" grpId="2" animBg="1"/>
      <p:bldP spid="15" grpId="1" animBg="1"/>
      <p:bldP spid="1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1239" y="494527"/>
            <a:ext cx="9812814" cy="9774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світлини. Охарактеризуй періоди зими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571" y="1596078"/>
            <a:ext cx="4011025" cy="267401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4" y="1663493"/>
            <a:ext cx="3690763" cy="26066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75" y="3486570"/>
            <a:ext cx="4136914" cy="21654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69072" y="4424697"/>
            <a:ext cx="2898395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Грудень - початок зими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5961" y="2187649"/>
            <a:ext cx="3007942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Січень -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середина зими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3594" y="4424697"/>
            <a:ext cx="3013185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Лютий –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злам зими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4499" y="5769683"/>
            <a:ext cx="6750865" cy="6311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 ти дізнаєшся що наближається зима?</a:t>
            </a:r>
          </a:p>
        </p:txBody>
      </p:sp>
    </p:spTree>
    <p:extLst>
      <p:ext uri="{BB962C8B-B14F-4D97-AF65-F5344CB8AC3E}">
        <p14:creationId xmlns:p14="http://schemas.microsoft.com/office/powerpoint/2010/main" val="339086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59001" y="1829046"/>
            <a:ext cx="5031592" cy="4102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Сонце розташовано низько над землею.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День </a:t>
            </a:r>
            <a:r>
              <a:rPr lang="uk-UA" sz="2800" b="1" dirty="0">
                <a:solidFill>
                  <a:schemeClr val="bg1"/>
                </a:solidFill>
              </a:rPr>
              <a:t>стає </a:t>
            </a:r>
            <a:r>
              <a:rPr lang="uk-UA" sz="2800" b="1" dirty="0" smtClean="0">
                <a:solidFill>
                  <a:schemeClr val="bg1"/>
                </a:solidFill>
              </a:rPr>
              <a:t>короткий, </a:t>
            </a:r>
            <a:r>
              <a:rPr lang="uk-UA" sz="2800" b="1" dirty="0">
                <a:solidFill>
                  <a:schemeClr val="bg1"/>
                </a:solidFill>
              </a:rPr>
              <a:t>а ніч </a:t>
            </a:r>
            <a:r>
              <a:rPr lang="uk-UA" sz="2800" b="1" dirty="0" smtClean="0">
                <a:solidFill>
                  <a:schemeClr val="bg1"/>
                </a:solidFill>
              </a:rPr>
              <a:t>довга.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Повітря морозне.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Водойми замерзають.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Випадає сніг.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Дують холодні вітри.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7" y="1829046"/>
            <a:ext cx="5469906" cy="41024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36587" y="561809"/>
            <a:ext cx="10671642" cy="10057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Які </a:t>
            </a:r>
            <a:r>
              <a:rPr lang="uk-UA" sz="3600" b="1" dirty="0">
                <a:solidFill>
                  <a:schemeClr val="bg1"/>
                </a:solidFill>
              </a:rPr>
              <a:t>зміни в </a:t>
            </a:r>
            <a:r>
              <a:rPr lang="uk-UA" sz="3600" b="1" dirty="0">
                <a:solidFill>
                  <a:schemeClr val="bg1"/>
                </a:solidFill>
              </a:rPr>
              <a:t>неживій природі </a:t>
            </a:r>
            <a:r>
              <a:rPr lang="uk-UA" sz="3600" b="1" dirty="0">
                <a:solidFill>
                  <a:schemeClr val="bg1"/>
                </a:solidFill>
              </a:rPr>
              <a:t>відбуваються </a:t>
            </a:r>
            <a:r>
              <a:rPr lang="uk-UA" sz="3600" b="1" dirty="0" smtClean="0">
                <a:solidFill>
                  <a:schemeClr val="bg1"/>
                </a:solidFill>
              </a:rPr>
              <a:t>взимку?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7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3933" y="486630"/>
            <a:ext cx="10295271" cy="8147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Які </a:t>
            </a:r>
            <a:r>
              <a:rPr lang="uk-UA" sz="3600" b="1" dirty="0">
                <a:solidFill>
                  <a:schemeClr val="bg1"/>
                </a:solidFill>
              </a:rPr>
              <a:t>зміни в </a:t>
            </a:r>
            <a:r>
              <a:rPr lang="uk-UA" sz="3600" b="1" dirty="0" smtClean="0">
                <a:solidFill>
                  <a:schemeClr val="bg1"/>
                </a:solidFill>
              </a:rPr>
              <a:t>живій природі </a:t>
            </a:r>
            <a:r>
              <a:rPr lang="uk-UA" sz="3600" b="1" dirty="0">
                <a:solidFill>
                  <a:schemeClr val="bg1"/>
                </a:solidFill>
              </a:rPr>
              <a:t>відбуваються взимку?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CA0F515-36CF-4315-BD30-F3A2FD675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29" y="1515843"/>
            <a:ext cx="2566868" cy="2907496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5CA5A96-64A5-4443-B80A-EB853BDBFD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85" b="9024"/>
          <a:stretch/>
        </p:blipFill>
        <p:spPr>
          <a:xfrm>
            <a:off x="4717577" y="1515843"/>
            <a:ext cx="2021365" cy="287710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4782692B-5749-4F47-A224-231E7C37968B}"/>
              </a:ext>
            </a:extLst>
          </p:cNvPr>
          <p:cNvSpPr/>
          <p:nvPr/>
        </p:nvSpPr>
        <p:spPr>
          <a:xfrm>
            <a:off x="1208314" y="4548354"/>
            <a:ext cx="9622973" cy="16238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Більшість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 </a:t>
            </a:r>
            <a:r>
              <a:rPr lang="ru-RU" sz="2400" b="1" dirty="0" err="1"/>
              <a:t>взимку</a:t>
            </a:r>
            <a:r>
              <a:rPr lang="ru-RU" sz="2400" b="1" dirty="0"/>
              <a:t>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стані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спокою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накопичують</a:t>
            </a:r>
            <a:r>
              <a:rPr lang="ru-RU" sz="2400" b="1" dirty="0" smtClean="0"/>
              <a:t> </a:t>
            </a:r>
            <a:r>
              <a:rPr lang="ru-RU" sz="2400" b="1" dirty="0" err="1"/>
              <a:t>сили</a:t>
            </a:r>
            <a:r>
              <a:rPr lang="ru-RU" sz="2400" b="1" dirty="0"/>
              <a:t> і </a:t>
            </a:r>
            <a:r>
              <a:rPr lang="ru-RU" sz="2400" b="1" dirty="0" err="1"/>
              <a:t>енергію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рости</a:t>
            </a:r>
            <a:r>
              <a:rPr lang="ru-RU" sz="2400" b="1" dirty="0"/>
              <a:t> і </a:t>
            </a:r>
            <a:r>
              <a:rPr lang="ru-RU" sz="2400" b="1" dirty="0" err="1"/>
              <a:t>покриватися</a:t>
            </a:r>
            <a:r>
              <a:rPr lang="ru-RU" sz="2400" b="1" dirty="0"/>
              <a:t> молодим </a:t>
            </a:r>
            <a:r>
              <a:rPr lang="ru-RU" sz="2400" b="1" dirty="0" err="1"/>
              <a:t>листям</a:t>
            </a:r>
            <a:r>
              <a:rPr lang="ru-RU" sz="2400" b="1" dirty="0"/>
              <a:t> </a:t>
            </a:r>
            <a:r>
              <a:rPr lang="ru-RU" sz="2400" b="1" dirty="0" err="1"/>
              <a:t>навесні</a:t>
            </a:r>
            <a:r>
              <a:rPr lang="ru-RU" sz="2400" b="1" dirty="0" smtClean="0"/>
              <a:t>.</a:t>
            </a:r>
            <a:r>
              <a:rPr lang="ru-RU" sz="2400" dirty="0"/>
              <a:t> </a:t>
            </a:r>
            <a:r>
              <a:rPr lang="ru-RU" sz="2400" b="1" dirty="0" err="1"/>
              <a:t>Сніговий</a:t>
            </a:r>
            <a:r>
              <a:rPr lang="ru-RU" sz="2400" b="1" dirty="0"/>
              <a:t> </a:t>
            </a:r>
            <a:r>
              <a:rPr lang="ru-RU" sz="2400" b="1" dirty="0" err="1"/>
              <a:t>покрив</a:t>
            </a:r>
            <a:r>
              <a:rPr lang="ru-RU" sz="2400" b="1" dirty="0"/>
              <a:t> </a:t>
            </a:r>
            <a:r>
              <a:rPr lang="ru-RU" sz="2400" b="1" dirty="0" err="1"/>
              <a:t>має</a:t>
            </a:r>
            <a:r>
              <a:rPr lang="ru-RU" sz="2400" b="1" dirty="0"/>
              <a:t> для них </a:t>
            </a:r>
            <a:r>
              <a:rPr lang="ru-RU" sz="2400" b="1" dirty="0" err="1"/>
              <a:t>важливе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. </a:t>
            </a:r>
            <a:r>
              <a:rPr lang="ru-RU" sz="2400" b="1" dirty="0" err="1" smtClean="0"/>
              <a:t>Сніг</a:t>
            </a:r>
            <a:r>
              <a:rPr lang="ru-RU" sz="2400" b="1" dirty="0" smtClean="0"/>
              <a:t> </a:t>
            </a:r>
            <a:r>
              <a:rPr lang="ru-RU" sz="2400" b="1" dirty="0" err="1"/>
              <a:t>захищає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 smtClean="0"/>
              <a:t>переохолодження</a:t>
            </a:r>
            <a:r>
              <a:rPr lang="ru-RU" sz="2400" b="1" dirty="0" smtClean="0"/>
              <a:t>.</a:t>
            </a:r>
            <a:r>
              <a:rPr lang="ru-RU" sz="2400" b="1" dirty="0"/>
              <a:t> </a:t>
            </a:r>
            <a:r>
              <a:rPr lang="uk-UA" sz="2400" b="1" dirty="0" smtClean="0"/>
              <a:t>На сосні та ялині достигають шишки.</a:t>
            </a:r>
            <a:endParaRPr lang="en-US" sz="24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56DDDA6-1623-4330-B511-7655ED54B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61" y="1485450"/>
            <a:ext cx="3088126" cy="28771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263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r="-932" b="17183"/>
          <a:stretch/>
        </p:blipFill>
        <p:spPr>
          <a:xfrm>
            <a:off x="803391" y="3936027"/>
            <a:ext cx="4258687" cy="255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81" y="1476456"/>
            <a:ext cx="4031098" cy="269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53337" y="4243427"/>
            <a:ext cx="2017482" cy="69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Снігур</a:t>
            </a:r>
            <a:r>
              <a:rPr lang="uk-UA" sz="3200" b="1" dirty="0"/>
              <a:t>і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73886" y="3010950"/>
            <a:ext cx="2295362" cy="717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Омелюхи</a:t>
            </a:r>
            <a:endParaRPr lang="ru-RU" sz="3200" b="1" dirty="0"/>
          </a:p>
        </p:txBody>
      </p:sp>
      <p:pic>
        <p:nvPicPr>
          <p:cNvPr id="2050" name="Picture 2" descr="https://pernatidruzi.org.ua/pictures/czeczzvsv/sp2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93" y="3936027"/>
            <a:ext cx="4485938" cy="2467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371113" y="1476456"/>
            <a:ext cx="3385457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Кочові</a:t>
            </a:r>
            <a:r>
              <a:rPr lang="ru-RU" sz="2400" b="1" dirty="0" smtClean="0">
                <a:solidFill>
                  <a:srgbClr val="0070C0"/>
                </a:solidFill>
              </a:rPr>
              <a:t> птахи </a:t>
            </a:r>
            <a:r>
              <a:rPr lang="ru-RU" sz="2400" b="1" dirty="0" err="1" smtClean="0">
                <a:solidFill>
                  <a:srgbClr val="0070C0"/>
                </a:solidFill>
              </a:rPr>
              <a:t>взимку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переміщуються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на </a:t>
            </a:r>
            <a:r>
              <a:rPr lang="ru-RU" sz="2400" b="1" dirty="0" err="1">
                <a:solidFill>
                  <a:srgbClr val="0070C0"/>
                </a:solidFill>
              </a:rPr>
              <a:t>невеликі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відстані</a:t>
            </a:r>
            <a:r>
              <a:rPr lang="ru-RU" sz="2400" b="1" dirty="0">
                <a:solidFill>
                  <a:srgbClr val="0070C0"/>
                </a:solidFill>
              </a:rPr>
              <a:t> в </a:t>
            </a:r>
            <a:r>
              <a:rPr lang="ru-RU" sz="2400" b="1" dirty="0" err="1">
                <a:solidFill>
                  <a:srgbClr val="0070C0"/>
                </a:solidFill>
              </a:rPr>
              <a:t>пошуках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їжі</a:t>
            </a:r>
            <a:r>
              <a:rPr lang="ru-RU" sz="2400" b="1" dirty="0">
                <a:solidFill>
                  <a:srgbClr val="0070C0"/>
                </a:solidFill>
              </a:rPr>
              <a:t>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41009" y="3551817"/>
            <a:ext cx="1983049" cy="69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Чечітки</a:t>
            </a:r>
            <a:endParaRPr lang="ru-RU" sz="3200" b="1" dirty="0"/>
          </a:p>
        </p:txBody>
      </p:sp>
      <p:sp>
        <p:nvSpPr>
          <p:cNvPr id="12" name="Прямокутник: округлені кути 7">
            <a:extLst>
              <a:ext uri="{FF2B5EF4-FFF2-40B4-BE49-F238E27FC236}">
                <a16:creationId xmlns="" xmlns:a16="http://schemas.microsoft.com/office/drawing/2014/main" id="{E70C960B-4C29-4D88-A9A8-DF12CEA4EFFB}"/>
              </a:ext>
            </a:extLst>
          </p:cNvPr>
          <p:cNvSpPr/>
          <p:nvPr/>
        </p:nvSpPr>
        <p:spPr>
          <a:xfrm>
            <a:off x="403935" y="1476456"/>
            <a:ext cx="3431603" cy="23407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>
                <a:solidFill>
                  <a:schemeClr val="bg1"/>
                </a:solidFill>
              </a:rPr>
              <a:t>Деякі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тварини</a:t>
            </a:r>
            <a:r>
              <a:rPr lang="ru-RU" sz="2400" b="1" dirty="0">
                <a:solidFill>
                  <a:schemeClr val="bg1"/>
                </a:solidFill>
              </a:rPr>
              <a:t> не </a:t>
            </a:r>
            <a:r>
              <a:rPr lang="ru-RU" sz="2400" b="1" dirty="0" err="1">
                <a:solidFill>
                  <a:schemeClr val="bg1"/>
                </a:solidFill>
              </a:rPr>
              <a:t>витримують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низьких</a:t>
            </a:r>
            <a:r>
              <a:rPr lang="ru-RU" sz="2400" b="1" dirty="0">
                <a:solidFill>
                  <a:schemeClr val="bg1"/>
                </a:solidFill>
              </a:rPr>
              <a:t> температур і </a:t>
            </a:r>
            <a:r>
              <a:rPr lang="ru-RU" sz="2400" b="1" dirty="0" err="1">
                <a:solidFill>
                  <a:schemeClr val="bg1"/>
                </a:solidFill>
              </a:rPr>
              <a:t>відправляються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теплі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країни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або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впадають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сплячку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9200" y="451832"/>
            <a:ext cx="9742713" cy="82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змінюється життя тварин взимку?</a:t>
            </a:r>
          </a:p>
        </p:txBody>
      </p:sp>
    </p:spTree>
    <p:extLst>
      <p:ext uri="{BB962C8B-B14F-4D97-AF65-F5344CB8AC3E}">
        <p14:creationId xmlns:p14="http://schemas.microsoft.com/office/powerpoint/2010/main" val="22803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5517" y="484233"/>
            <a:ext cx="9491780" cy="7131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Тварини, що впадають в сплячку</a:t>
            </a:r>
          </a:p>
        </p:txBody>
      </p:sp>
      <p:pic>
        <p:nvPicPr>
          <p:cNvPr id="10" name="Picture 9" descr="ёж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15181" r="8986" b="4724"/>
          <a:stretch/>
        </p:blipFill>
        <p:spPr>
          <a:xfrm>
            <a:off x="7962018" y="1436985"/>
            <a:ext cx="2822551" cy="221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хомя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3876" y="1436985"/>
            <a:ext cx="2739583" cy="2140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barsuk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9938" r="25269" b="23893"/>
          <a:stretch/>
        </p:blipFill>
        <p:spPr>
          <a:xfrm>
            <a:off x="883174" y="3849628"/>
            <a:ext cx="3306284" cy="2204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76436" y="5817024"/>
            <a:ext cx="2100909" cy="4735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Борсук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39005" y="3414025"/>
            <a:ext cx="2100909" cy="460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Хом’як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024805" y="1405293"/>
            <a:ext cx="1519528" cy="460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Їжак</a:t>
            </a:r>
            <a:endParaRPr lang="ru-RU" sz="3200" b="1" dirty="0"/>
          </a:p>
        </p:txBody>
      </p:sp>
      <p:pic>
        <p:nvPicPr>
          <p:cNvPr id="24" name="Picture 7" descr="ено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1244" y="3903426"/>
            <a:ext cx="3176432" cy="228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6089459" y="5632365"/>
            <a:ext cx="1504001" cy="4735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Єнот</a:t>
            </a:r>
            <a:endParaRPr lang="ru-RU" sz="3200" b="1" dirty="0"/>
          </a:p>
        </p:txBody>
      </p:sp>
      <p:pic>
        <p:nvPicPr>
          <p:cNvPr id="25" name="Picture 9" descr="медвежоно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t="42905" r="23379" b="-847"/>
          <a:stretch/>
        </p:blipFill>
        <p:spPr>
          <a:xfrm>
            <a:off x="883174" y="1412935"/>
            <a:ext cx="3663377" cy="219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Де зимують змії? - Dovidka.biz.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87" y="3701816"/>
            <a:ext cx="2304411" cy="2485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717893" y="3775658"/>
            <a:ext cx="1396923" cy="4735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Змії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12557" y="1464076"/>
            <a:ext cx="2100909" cy="460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Ведмідь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77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476</Words>
  <Application>Microsoft Office PowerPoint</Application>
  <PresentationFormat>Произвольный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</cp:revision>
  <dcterms:created xsi:type="dcterms:W3CDTF">2018-01-05T16:38:53Z</dcterms:created>
  <dcterms:modified xsi:type="dcterms:W3CDTF">2024-02-06T19:20:05Z</dcterms:modified>
</cp:coreProperties>
</file>