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810" r:id="rId3"/>
    <p:sldId id="811" r:id="rId4"/>
    <p:sldId id="799" r:id="rId5"/>
    <p:sldId id="801" r:id="rId6"/>
    <p:sldId id="739" r:id="rId7"/>
    <p:sldId id="816" r:id="rId8"/>
    <p:sldId id="622" r:id="rId9"/>
    <p:sldId id="630" r:id="rId10"/>
    <p:sldId id="807" r:id="rId11"/>
    <p:sldId id="808" r:id="rId12"/>
    <p:sldId id="794" r:id="rId13"/>
    <p:sldId id="750" r:id="rId14"/>
    <p:sldId id="817" r:id="rId15"/>
    <p:sldId id="802" r:id="rId16"/>
    <p:sldId id="803" r:id="rId17"/>
    <p:sldId id="814" r:id="rId18"/>
    <p:sldId id="815" r:id="rId19"/>
    <p:sldId id="352" r:id="rId20"/>
    <p:sldId id="812" r:id="rId21"/>
    <p:sldId id="81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FFFFFF"/>
    <a:srgbClr val="295FFF"/>
    <a:srgbClr val="E838BA"/>
    <a:srgbClr val="FF5050"/>
    <a:srgbClr val="EF71CE"/>
    <a:srgbClr val="463EDE"/>
    <a:srgbClr val="FF3300"/>
    <a:srgbClr val="322ADA"/>
    <a:srgbClr val="F6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666" y="-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5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v18siuw222" TargetMode="External"/><Relationship Id="rId5" Type="http://schemas.microsoft.com/office/2007/relationships/hdphoto" Target="../media/hdphoto3.wdp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551" y="4194359"/>
            <a:ext cx="9921240" cy="1634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500" b="1" dirty="0">
                <a:solidFill>
                  <a:schemeClr val="bg1"/>
                </a:solidFill>
              </a:rPr>
              <a:t>Велика буква Г. </a:t>
            </a:r>
            <a:r>
              <a:rPr lang="ru-RU" sz="4500" b="1" dirty="0" err="1">
                <a:solidFill>
                  <a:schemeClr val="bg1"/>
                </a:solidFill>
              </a:rPr>
              <a:t>Читання</a:t>
            </a:r>
            <a:r>
              <a:rPr lang="ru-RU" sz="4500" b="1" dirty="0">
                <a:solidFill>
                  <a:schemeClr val="bg1"/>
                </a:solidFill>
              </a:rPr>
              <a:t> </a:t>
            </a:r>
            <a:r>
              <a:rPr lang="ru-RU" sz="4500" b="1" dirty="0" err="1">
                <a:solidFill>
                  <a:schemeClr val="bg1"/>
                </a:solidFill>
              </a:rPr>
              <a:t>слів</a:t>
            </a:r>
            <a:r>
              <a:rPr lang="ru-RU" sz="4500" b="1" dirty="0">
                <a:solidFill>
                  <a:schemeClr val="bg1"/>
                </a:solidFill>
              </a:rPr>
              <a:t>, </a:t>
            </a:r>
            <a:r>
              <a:rPr lang="ru-RU" sz="4500" b="1" dirty="0" err="1">
                <a:solidFill>
                  <a:schemeClr val="bg1"/>
                </a:solidFill>
              </a:rPr>
              <a:t>діалогу</a:t>
            </a:r>
            <a:r>
              <a:rPr lang="ru-RU" sz="4500" b="1" dirty="0">
                <a:solidFill>
                  <a:schemeClr val="bg1"/>
                </a:solidFill>
              </a:rPr>
              <a:t> і тексту з </a:t>
            </a:r>
            <a:r>
              <a:rPr lang="ru-RU" sz="4500" b="1" dirty="0" err="1">
                <a:solidFill>
                  <a:schemeClr val="bg1"/>
                </a:solidFill>
              </a:rPr>
              <a:t>вивченими</a:t>
            </a:r>
            <a:r>
              <a:rPr lang="ru-RU" sz="4500" b="1" dirty="0">
                <a:solidFill>
                  <a:schemeClr val="bg1"/>
                </a:solidFill>
              </a:rPr>
              <a:t> </a:t>
            </a:r>
            <a:r>
              <a:rPr lang="ru-RU" sz="4500" b="1" dirty="0" err="1">
                <a:solidFill>
                  <a:schemeClr val="bg1"/>
                </a:solidFill>
              </a:rPr>
              <a:t>літерами</a:t>
            </a:r>
            <a:endParaRPr lang="uk-UA" sz="4500" b="1" i="1" dirty="0">
              <a:solidFill>
                <a:schemeClr val="bg1"/>
              </a:solidFill>
            </a:endParaRPr>
          </a:p>
        </p:txBody>
      </p:sp>
      <p:pic>
        <p:nvPicPr>
          <p:cNvPr id="10" name="Picture 8" descr="История буквы Г. ~ Стихи и проза (Литературоведение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r="13031"/>
          <a:stretch/>
        </p:blipFill>
        <p:spPr bwMode="auto">
          <a:xfrm>
            <a:off x="1322892" y="821190"/>
            <a:ext cx="2300418" cy="317321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01279" y="1403269"/>
            <a:ext cx="4191512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59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4016" y="549003"/>
            <a:ext cx="8732066" cy="9158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 smtClean="0">
                <a:solidFill>
                  <a:schemeClr val="bg1"/>
                </a:solidFill>
              </a:rPr>
              <a:t>діалог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Детские тигренка - векторные изображения, Детские тигренка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03190" y="1628209"/>
            <a:ext cx="5413718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5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4500" b="1" dirty="0" smtClean="0">
                <a:solidFill>
                  <a:schemeClr val="accent2">
                    <a:lumMod val="75000"/>
                  </a:schemeClr>
                </a:solidFill>
              </a:rPr>
              <a:t>У кого </a:t>
            </a:r>
            <a:r>
              <a:rPr lang="ru-RU" sz="4500" b="1" dirty="0" err="1" smtClean="0">
                <a:solidFill>
                  <a:schemeClr val="accent2">
                    <a:lumMod val="75000"/>
                  </a:schemeClr>
                </a:solidFill>
              </a:rPr>
              <a:t>годинник</a:t>
            </a:r>
            <a:r>
              <a:rPr lang="ru-RU" sz="45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sz="4500" b="1" dirty="0">
                <a:solidFill>
                  <a:schemeClr val="accent2">
                    <a:lumMod val="75000"/>
                  </a:schemeClr>
                </a:solidFill>
              </a:rPr>
              <a:t>— У </a:t>
            </a:r>
            <a:r>
              <a:rPr lang="ru-RU" sz="4500" b="1" dirty="0" err="1">
                <a:solidFill>
                  <a:schemeClr val="accent2">
                    <a:lumMod val="75000"/>
                  </a:schemeClr>
                </a:solidFill>
              </a:rPr>
              <a:t>Гени</a:t>
            </a:r>
            <a:r>
              <a:rPr lang="ru-RU" sz="45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45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4500" b="1" dirty="0" err="1">
                <a:solidFill>
                  <a:schemeClr val="accent2">
                    <a:lumMod val="75000"/>
                  </a:schemeClr>
                </a:solidFill>
              </a:rPr>
              <a:t>Котра</a:t>
            </a:r>
            <a:r>
              <a:rPr lang="ru-RU" sz="4500" b="1" dirty="0">
                <a:solidFill>
                  <a:schemeClr val="accent2">
                    <a:lumMod val="75000"/>
                  </a:schemeClr>
                </a:solidFill>
              </a:rPr>
              <a:t> година?</a:t>
            </a:r>
          </a:p>
          <a:p>
            <a:r>
              <a:rPr lang="ru-RU" sz="45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4500" b="1" dirty="0" err="1">
                <a:solidFill>
                  <a:schemeClr val="accent2">
                    <a:lumMod val="75000"/>
                  </a:schemeClr>
                </a:solidFill>
              </a:rPr>
              <a:t>Пів</a:t>
            </a:r>
            <a:r>
              <a:rPr lang="ru-RU" sz="4500" b="1" dirty="0">
                <a:solidFill>
                  <a:schemeClr val="accent2">
                    <a:lumMod val="75000"/>
                  </a:schemeClr>
                </a:solidFill>
              </a:rPr>
              <a:t> на другу.</a:t>
            </a:r>
          </a:p>
          <a:p>
            <a:r>
              <a:rPr lang="ru-RU" sz="45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4500" b="1" dirty="0" err="1">
                <a:solidFill>
                  <a:schemeClr val="accent2">
                    <a:lumMod val="75000"/>
                  </a:schemeClr>
                </a:solidFill>
              </a:rPr>
              <a:t>Спасибі</a:t>
            </a:r>
            <a:r>
              <a:rPr lang="ru-RU" sz="4500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45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4500" b="1" dirty="0" smtClean="0">
                <a:solidFill>
                  <a:schemeClr val="accent2">
                    <a:lumMod val="75000"/>
                  </a:schemeClr>
                </a:solidFill>
              </a:rPr>
              <a:t>Будь </a:t>
            </a:r>
            <a:r>
              <a:rPr lang="ru-RU" sz="4500" b="1" dirty="0">
                <a:solidFill>
                  <a:schemeClr val="accent2">
                    <a:lumMod val="75000"/>
                  </a:schemeClr>
                </a:solidFill>
              </a:rPr>
              <a:t>ласка!</a:t>
            </a:r>
          </a:p>
        </p:txBody>
      </p:sp>
      <p:pic>
        <p:nvPicPr>
          <p:cNvPr id="3074" name="Picture 2" descr="Пин на доске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881" y="3751868"/>
            <a:ext cx="3153120" cy="307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89868" y="5270866"/>
            <a:ext cx="356656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Уживання числівників на позначення часу і да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9" t="15134" r="16339" b="18490"/>
          <a:stretch/>
        </p:blipFill>
        <p:spPr bwMode="auto">
          <a:xfrm>
            <a:off x="460375" y="1815629"/>
            <a:ext cx="3132000" cy="30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5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03985" y="445746"/>
            <a:ext cx="8756193" cy="8687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разом зі Щебетунчиком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0879" y="1512909"/>
            <a:ext cx="7309299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4000" b="1" dirty="0" err="1">
                <a:solidFill>
                  <a:srgbClr val="FFFF00"/>
                </a:solidFill>
              </a:rPr>
              <a:t>Ег-ег-ег</a:t>
            </a:r>
            <a:r>
              <a:rPr lang="ru-RU" sz="4000" b="1" dirty="0">
                <a:solidFill>
                  <a:srgbClr val="FFFF00"/>
                </a:solidFill>
              </a:rPr>
              <a:t> — </a:t>
            </a:r>
            <a:r>
              <a:rPr lang="ru-RU" sz="4000" b="1" dirty="0" err="1">
                <a:solidFill>
                  <a:srgbClr val="FFFF00"/>
                </a:solidFill>
              </a:rPr>
              <a:t>вибігли</a:t>
            </a:r>
            <a:r>
              <a:rPr lang="ru-RU" sz="4000" b="1" dirty="0">
                <a:solidFill>
                  <a:srgbClr val="FFFF00"/>
                </a:solidFill>
              </a:rPr>
              <a:t> на берег.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 err="1">
                <a:solidFill>
                  <a:srgbClr val="FFFF00"/>
                </a:solidFill>
              </a:rPr>
              <a:t>Іг-іг-іг</a:t>
            </a:r>
            <a:r>
              <a:rPr lang="ru-RU" sz="4000" b="1" dirty="0">
                <a:solidFill>
                  <a:srgbClr val="FFFF00"/>
                </a:solidFill>
              </a:rPr>
              <a:t> — </a:t>
            </a:r>
            <a:r>
              <a:rPr lang="ru-RU" sz="4000" b="1" dirty="0" err="1">
                <a:solidFill>
                  <a:srgbClr val="FFFF00"/>
                </a:solidFill>
              </a:rPr>
              <a:t>випав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b="1" dirty="0" err="1">
                <a:solidFill>
                  <a:srgbClr val="FFFF00"/>
                </a:solidFill>
              </a:rPr>
              <a:t>білий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b="1" dirty="0" err="1">
                <a:solidFill>
                  <a:srgbClr val="FFFF00"/>
                </a:solidFill>
              </a:rPr>
              <a:t>сніг</a:t>
            </a:r>
            <a:r>
              <a:rPr lang="ru-RU" sz="4000" b="1" dirty="0">
                <a:solidFill>
                  <a:srgbClr val="FFFF00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 err="1">
                <a:solidFill>
                  <a:srgbClr val="FFFF00"/>
                </a:solidFill>
              </a:rPr>
              <a:t>Уг-уг-уг</a:t>
            </a:r>
            <a:r>
              <a:rPr lang="ru-RU" sz="4000" b="1" dirty="0">
                <a:solidFill>
                  <a:srgbClr val="FFFF00"/>
                </a:solidFill>
              </a:rPr>
              <a:t> — у мене </a:t>
            </a:r>
            <a:r>
              <a:rPr lang="ru-RU" sz="4000" b="1" dirty="0" err="1">
                <a:solidFill>
                  <a:srgbClr val="FFFF00"/>
                </a:solidFill>
              </a:rPr>
              <a:t>гарний</a:t>
            </a:r>
            <a:r>
              <a:rPr lang="ru-RU" sz="4000" b="1" dirty="0">
                <a:solidFill>
                  <a:srgbClr val="FFFF00"/>
                </a:solidFill>
              </a:rPr>
              <a:t> друг.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>
                <a:solidFill>
                  <a:srgbClr val="FFFF00"/>
                </a:solidFill>
              </a:rPr>
              <a:t>Ги-</a:t>
            </a:r>
            <a:r>
              <a:rPr lang="ru-RU" sz="4000" b="1" dirty="0" err="1">
                <a:solidFill>
                  <a:srgbClr val="FFFF00"/>
                </a:solidFill>
              </a:rPr>
              <a:t>ги</a:t>
            </a:r>
            <a:r>
              <a:rPr lang="ru-RU" sz="4000" b="1" dirty="0">
                <a:solidFill>
                  <a:srgbClr val="FFFF00"/>
                </a:solidFill>
              </a:rPr>
              <a:t>-</a:t>
            </a:r>
            <a:r>
              <a:rPr lang="ru-RU" sz="4000" b="1" dirty="0" err="1">
                <a:solidFill>
                  <a:srgbClr val="FFFF00"/>
                </a:solidFill>
              </a:rPr>
              <a:t>ги</a:t>
            </a:r>
            <a:r>
              <a:rPr lang="ru-RU" sz="4000" b="1" dirty="0">
                <a:solidFill>
                  <a:srgbClr val="FFFF00"/>
                </a:solidFill>
              </a:rPr>
              <a:t> — з грибами пироги.</a:t>
            </a:r>
            <a:endParaRPr lang="uk-UA" sz="4000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07975" y="1839501"/>
            <a:ext cx="2867670" cy="3459060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1979" y="563108"/>
            <a:ext cx="8732066" cy="682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Вправа «</a:t>
            </a:r>
            <a:r>
              <a:rPr lang="ru-RU" sz="4000" b="1" dirty="0" err="1" smtClean="0">
                <a:solidFill>
                  <a:schemeClr val="bg1"/>
                </a:solidFill>
              </a:rPr>
              <a:t>Входження</a:t>
            </a:r>
            <a:r>
              <a:rPr lang="ru-RU" sz="4000" b="1" dirty="0" smtClean="0">
                <a:solidFill>
                  <a:schemeClr val="bg1"/>
                </a:solidFill>
              </a:rPr>
              <a:t> в </a:t>
            </a:r>
            <a:r>
              <a:rPr lang="ru-RU" sz="4000" b="1" dirty="0" err="1" smtClean="0">
                <a:solidFill>
                  <a:schemeClr val="bg1"/>
                </a:solidFill>
              </a:rPr>
              <a:t>малюнок</a:t>
            </a:r>
            <a:r>
              <a:rPr lang="ru-RU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7261" y="1520941"/>
            <a:ext cx="6755130" cy="4460796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зображений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малюнку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Коли відбувається подія?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Що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роблять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діти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овочі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ростуть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городі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Які кольори використав художник?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Що ти відчуваєш від картини: позитивні чи негативні емоції?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6012" t="20835" r="38684" b="37495"/>
          <a:stretch/>
        </p:blipFill>
        <p:spPr>
          <a:xfrm>
            <a:off x="8077940" y="1520942"/>
            <a:ext cx="2850206" cy="4365508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54101" y="436833"/>
            <a:ext cx="9987280" cy="8776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текст. Придумай </a:t>
            </a:r>
            <a:r>
              <a:rPr lang="ru-RU" sz="4000" b="1" dirty="0" err="1">
                <a:solidFill>
                  <a:schemeClr val="bg1"/>
                </a:solidFill>
              </a:rPr>
              <a:t>свій</a:t>
            </a:r>
            <a:r>
              <a:rPr lang="ru-RU" sz="4000" b="1" dirty="0">
                <a:solidFill>
                  <a:schemeClr val="bg1"/>
                </a:solidFill>
              </a:rPr>
              <a:t> заголовок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7050" y="1473872"/>
            <a:ext cx="1106424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    На городі</a:t>
            </a:r>
          </a:p>
          <a:p>
            <a:pPr indent="361950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    У діда Богдана і бабусі Ганни великий город. Вони добрі господарі.</a:t>
            </a:r>
          </a:p>
          <a:p>
            <a:pPr indent="361950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    На городі гарно вродила городина. Он помідори і зелені огірки. А там — морква, круглі гарбузи, головки капусти.</a:t>
            </a:r>
          </a:p>
          <a:p>
            <a:pPr indent="361950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    До діда Богдана й бабусі Ганни завітали онуки Сергійко і Галинка. На городі Галинка ласувала огірками. А  Сергійко сидів у 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</a:rPr>
              <a:t>горосі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361950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    Городина корисна. Вона багата на вітаміни.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03020" y="5875020"/>
            <a:ext cx="3337560" cy="2286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1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618236" y="597399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тексту»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64821" y="1927270"/>
            <a:ext cx="5638895" cy="2478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 algn="just">
              <a:buAutoNum type="arabicPeriod"/>
            </a:pPr>
            <a:r>
              <a:rPr lang="ru-RU" sz="2400" b="1" dirty="0"/>
              <a:t>До кого </a:t>
            </a:r>
            <a:r>
              <a:rPr lang="ru-RU" sz="2400" b="1" dirty="0" err="1"/>
              <a:t>завітали</a:t>
            </a:r>
            <a:r>
              <a:rPr lang="ru-RU" sz="2400" b="1" dirty="0"/>
              <a:t> </a:t>
            </a:r>
            <a:r>
              <a:rPr lang="ru-RU" sz="2400" b="1" dirty="0" err="1"/>
              <a:t>Сергійко</a:t>
            </a:r>
            <a:r>
              <a:rPr lang="ru-RU" sz="2400" b="1" dirty="0"/>
              <a:t> і </a:t>
            </a:r>
            <a:r>
              <a:rPr lang="ru-RU" sz="2400" b="1" dirty="0" err="1"/>
              <a:t>Галинка</a:t>
            </a:r>
            <a:r>
              <a:rPr lang="ru-RU" sz="2400" b="1" dirty="0"/>
              <a:t>?</a:t>
            </a:r>
          </a:p>
          <a:p>
            <a:pPr marL="354013" indent="-354013" algn="just">
              <a:buAutoNum type="arabicPeriod"/>
            </a:pPr>
            <a:r>
              <a:rPr lang="ru-RU" sz="2400" b="1" dirty="0" err="1"/>
              <a:t>Куди</a:t>
            </a:r>
            <a:r>
              <a:rPr lang="ru-RU" sz="2400" b="1" dirty="0"/>
              <a:t> вони </a:t>
            </a:r>
            <a:r>
              <a:rPr lang="ru-RU" sz="2400" b="1" dirty="0" err="1"/>
              <a:t>потрапили</a:t>
            </a:r>
            <a:r>
              <a:rPr lang="ru-RU" sz="2400" b="1" dirty="0"/>
              <a:t>?</a:t>
            </a:r>
          </a:p>
          <a:p>
            <a:pPr marL="354013" indent="-354013" algn="just">
              <a:buAutoNum type="arabicPeriod"/>
            </a:pPr>
            <a:r>
              <a:rPr lang="ru-RU" sz="2400" b="1" dirty="0"/>
              <a:t>Яка </a:t>
            </a:r>
            <a:r>
              <a:rPr lang="ru-RU" sz="2400" b="1" dirty="0" err="1"/>
              <a:t>городина</a:t>
            </a:r>
            <a:r>
              <a:rPr lang="ru-RU" sz="2400" b="1" dirty="0"/>
              <a:t> </a:t>
            </a:r>
            <a:r>
              <a:rPr lang="ru-RU" sz="2400" b="1" dirty="0" err="1"/>
              <a:t>вродила</a:t>
            </a:r>
            <a:r>
              <a:rPr lang="ru-RU" sz="2400" b="1" dirty="0"/>
              <a:t> на </a:t>
            </a:r>
            <a:r>
              <a:rPr lang="ru-RU" sz="2400" b="1" dirty="0" err="1"/>
              <a:t>городі</a:t>
            </a:r>
            <a:r>
              <a:rPr lang="ru-RU" sz="2400" b="1" dirty="0"/>
              <a:t>?</a:t>
            </a:r>
          </a:p>
          <a:p>
            <a:pPr marL="354013" indent="-354013" algn="just">
              <a:buAutoNum type="arabicPeriod"/>
            </a:pPr>
            <a:r>
              <a:rPr lang="ru-RU" sz="2400" b="1" dirty="0"/>
              <a:t>Чим </a:t>
            </a:r>
            <a:r>
              <a:rPr lang="ru-RU" sz="2400" b="1" dirty="0" err="1"/>
              <a:t>ласували</a:t>
            </a:r>
            <a:r>
              <a:rPr lang="ru-RU" sz="2400" b="1" dirty="0"/>
              <a:t> </a:t>
            </a:r>
            <a:r>
              <a:rPr lang="ru-RU" sz="2400" b="1" dirty="0" err="1" smtClean="0"/>
              <a:t>діти</a:t>
            </a:r>
            <a:r>
              <a:rPr lang="ru-RU" sz="2400" b="1" dirty="0" smtClean="0"/>
              <a:t>?</a:t>
            </a:r>
          </a:p>
          <a:p>
            <a:pPr marL="354013" indent="-354013" algn="just">
              <a:buAutoNum type="arabicPeriod"/>
            </a:pPr>
            <a:r>
              <a:rPr lang="ru-RU" sz="2400" b="1" dirty="0" err="1" smtClean="0"/>
              <a:t>Чому</a:t>
            </a:r>
            <a:r>
              <a:rPr lang="ru-RU" sz="2400" b="1" dirty="0" smtClean="0"/>
              <a:t> </a:t>
            </a:r>
            <a:r>
              <a:rPr lang="ru-RU" sz="2400" b="1" dirty="0" err="1"/>
              <a:t>городина</a:t>
            </a:r>
            <a:r>
              <a:rPr lang="ru-RU" sz="2400" b="1" dirty="0"/>
              <a:t> </a:t>
            </a:r>
            <a:r>
              <a:rPr lang="ru-RU" sz="2400" b="1" dirty="0" err="1"/>
              <a:t>корисна</a:t>
            </a:r>
            <a:r>
              <a:rPr lang="ru-RU" sz="2400" b="1" dirty="0"/>
              <a:t>?</a:t>
            </a:r>
          </a:p>
        </p:txBody>
      </p:sp>
      <p:pic>
        <p:nvPicPr>
          <p:cNvPr id="5122" name="Picture 2" descr="D:\Картинки до тестів\Людина\Дівчинка запиту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2" y="3018397"/>
            <a:ext cx="2463547" cy="313542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6012" t="20835" r="38684" b="37495"/>
          <a:stretch/>
        </p:blipFill>
        <p:spPr>
          <a:xfrm>
            <a:off x="9142098" y="2554865"/>
            <a:ext cx="2416408" cy="3701082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9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8870" y="1084835"/>
            <a:ext cx="844533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Назви усі картинки. На яку літеру починаються майже усі тобою названі слова? Скажи, яка картинка зайва? Чому?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71543" y="4636502"/>
            <a:ext cx="2693091" cy="163121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500" b="1" dirty="0" smtClean="0">
                <a:solidFill>
                  <a:schemeClr val="bg1"/>
                </a:solidFill>
              </a:rPr>
              <a:t>«Зайве»  </a:t>
            </a:r>
            <a:r>
              <a:rPr lang="uk-UA" sz="2500" b="1" i="1" dirty="0">
                <a:solidFill>
                  <a:schemeClr val="bg1"/>
                </a:solidFill>
              </a:rPr>
              <a:t>віяло</a:t>
            </a:r>
            <a:r>
              <a:rPr lang="uk-UA" sz="2500" b="1" dirty="0">
                <a:solidFill>
                  <a:schemeClr val="bg1"/>
                </a:solidFill>
              </a:rPr>
              <a:t> –  бо воно починається на букву В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33674" y="391659"/>
            <a:ext cx="8732066" cy="6782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«Картинка заблукала»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864" y="2133181"/>
            <a:ext cx="3243843" cy="1846724"/>
          </a:xfrm>
          <a:prstGeom prst="rect">
            <a:avLst/>
          </a:prstGeom>
        </p:spPr>
      </p:pic>
      <p:pic>
        <p:nvPicPr>
          <p:cNvPr id="10242" name="Picture 2" descr="гитара PNG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4432">
            <a:off x="1729847" y="3841060"/>
            <a:ext cx="2064796" cy="255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Гном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981"/>
            <a:ext cx="3270652" cy="32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670" y="4202019"/>
            <a:ext cx="2363868" cy="2050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2077" y="2557688"/>
            <a:ext cx="2830574" cy="2894422"/>
          </a:xfrm>
          <a:prstGeom prst="rect">
            <a:avLst/>
          </a:prstGeom>
        </p:spPr>
      </p:pic>
      <p:pic>
        <p:nvPicPr>
          <p:cNvPr id="10250" name="Picture 10" descr="Горобець: векторна графіка, зображення, Горобець малюнки | Скачати з  Depositphotos®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94" y="2219110"/>
            <a:ext cx="2521424" cy="176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5376" y="585969"/>
            <a:ext cx="8732066" cy="7170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Гра «Так — </a:t>
            </a:r>
            <a:r>
              <a:rPr lang="ru-RU" sz="4000" b="1" dirty="0" err="1">
                <a:solidFill>
                  <a:schemeClr val="bg1"/>
                </a:solidFill>
              </a:rPr>
              <a:t>ні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21056" y="1727759"/>
            <a:ext cx="6931404" cy="34386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/>
              <a:t>  </a:t>
            </a:r>
            <a:r>
              <a:rPr lang="ru-RU" sz="2800" b="1" dirty="0" smtClean="0"/>
              <a:t>Слово </a:t>
            </a:r>
            <a:r>
              <a:rPr lang="ru-RU" sz="2800" b="1" dirty="0" smtClean="0">
                <a:solidFill>
                  <a:srgbClr val="FFFF00"/>
                </a:solidFill>
              </a:rPr>
              <a:t>подруга </a:t>
            </a:r>
            <a:r>
              <a:rPr lang="ru-RU" sz="2800" b="1" dirty="0" smtClean="0"/>
              <a:t>треба </a:t>
            </a:r>
            <a:r>
              <a:rPr lang="ru-RU" sz="2800" b="1" dirty="0" err="1"/>
              <a:t>писати</a:t>
            </a:r>
            <a:r>
              <a:rPr lang="ru-RU" sz="2800" b="1" dirty="0"/>
              <a:t> з </a:t>
            </a:r>
            <a:r>
              <a:rPr lang="ru-RU" sz="2800" b="1" dirty="0" err="1"/>
              <a:t>великої</a:t>
            </a:r>
            <a:r>
              <a:rPr lang="ru-RU" sz="2800" b="1" dirty="0"/>
              <a:t> </a:t>
            </a:r>
            <a:r>
              <a:rPr lang="ru-RU" sz="2800" b="1" dirty="0" err="1"/>
              <a:t>літери</a:t>
            </a:r>
            <a:r>
              <a:rPr lang="ru-RU" sz="2800" b="1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/>
              <a:t>  У </a:t>
            </a:r>
            <a:r>
              <a:rPr lang="ru-RU" sz="2800" b="1" dirty="0" err="1"/>
              <a:t>слові</a:t>
            </a:r>
            <a:r>
              <a:rPr lang="ru-RU" sz="2800" b="1" dirty="0"/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гроза </a:t>
            </a:r>
            <a:r>
              <a:rPr lang="ru-RU" sz="2800" b="1" dirty="0" smtClean="0"/>
              <a:t>п</a:t>
            </a:r>
            <a:r>
              <a:rPr lang="en-US" sz="2800" b="1" dirty="0" smtClean="0"/>
              <a:t>’</a:t>
            </a:r>
            <a:r>
              <a:rPr lang="ru-RU" sz="2800" b="1" dirty="0" smtClean="0"/>
              <a:t>ять </a:t>
            </a:r>
            <a:r>
              <a:rPr lang="ru-RU" sz="2800" b="1" dirty="0" err="1" smtClean="0"/>
              <a:t>звуків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/>
              <a:t>  У </a:t>
            </a:r>
            <a:r>
              <a:rPr lang="ru-RU" sz="2800" b="1" dirty="0" err="1"/>
              <a:t>слові</a:t>
            </a:r>
            <a:r>
              <a:rPr lang="ru-RU" sz="2800" b="1" dirty="0"/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Ганна </a:t>
            </a:r>
            <a:r>
              <a:rPr lang="ru-RU" sz="2800" b="1" dirty="0" smtClean="0"/>
              <a:t>три </a:t>
            </a:r>
            <a:r>
              <a:rPr lang="ru-RU" sz="2800" b="1" dirty="0" err="1"/>
              <a:t>склади</a:t>
            </a:r>
            <a:r>
              <a:rPr lang="ru-RU" sz="2800" b="1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/>
              <a:t>  </a:t>
            </a:r>
            <a:r>
              <a:rPr lang="ru-RU" sz="2800" b="1" dirty="0" err="1" smtClean="0"/>
              <a:t>Сьогодні</a:t>
            </a:r>
            <a:r>
              <a:rPr lang="ru-RU" sz="2800" b="1" dirty="0" smtClean="0"/>
              <a:t> </a:t>
            </a:r>
            <a:r>
              <a:rPr lang="ru-RU" sz="2800" b="1" dirty="0"/>
              <a:t>у нас </a:t>
            </a:r>
            <a:r>
              <a:rPr lang="ru-RU" sz="2800" b="1" dirty="0" err="1" smtClean="0">
                <a:solidFill>
                  <a:srgbClr val="FFFF00"/>
                </a:solidFill>
              </a:rPr>
              <a:t>понеділок</a:t>
            </a:r>
            <a:r>
              <a:rPr lang="ru-RU" sz="2800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 smtClean="0"/>
              <a:t> В слові </a:t>
            </a:r>
            <a:r>
              <a:rPr lang="uk-UA" sz="2800" b="1" dirty="0" smtClean="0">
                <a:solidFill>
                  <a:srgbClr val="FFFF00"/>
                </a:solidFill>
              </a:rPr>
              <a:t>горох</a:t>
            </a:r>
            <a:r>
              <a:rPr lang="uk-UA" sz="2800" b="1" dirty="0" smtClean="0">
                <a:solidFill>
                  <a:srgbClr val="F2B800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наголошений перший склад.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Людина\Дівчинка мірку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551" y="1520190"/>
            <a:ext cx="2903769" cy="449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75" y="1224692"/>
            <a:ext cx="2563902" cy="313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770" y="4482431"/>
            <a:ext cx="2513330" cy="10783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Надрукуй велику букву Г і ім’я у клітинках.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1. Навчання грамоти\1 УРОКИ 2023\Читання\5 Блок г ґ ж ш ь х ч\059 - Велика буква Г. Читання слів, діалогу і тексту з вивченими літерами\2024-01-03_1738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98" y="1475122"/>
            <a:ext cx="6701224" cy="286827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 клас\1. Навчання грамоти\1 УРОКИ 2023\Читання\5 Блок г ґ ж ш ь х ч\059 - Велика буква Г. Читання слів, діалогу і тексту з вивченими літерами\2024-01-03_1739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69" y="4453031"/>
            <a:ext cx="7377052" cy="113717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1 клас\1. Навчання грамоти\1 УРОКИ 2023\Читання\5 Блок г ґ ж ш ь х ч\059 - Велика буква Г. Читання слів, діалогу і тексту з вивченими літерами\2024-01-03_174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50" y="2031757"/>
            <a:ext cx="7456274" cy="149415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59244" y="4545712"/>
            <a:ext cx="776221" cy="707886"/>
          </a:xfrm>
          <a:prstGeom prst="rect">
            <a:avLst/>
          </a:prstGeom>
          <a:solidFill>
            <a:srgbClr val="EF71CE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го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725740" y="4788168"/>
            <a:ext cx="1721952" cy="91226"/>
          </a:xfrm>
          <a:prstGeom prst="straightConnector1">
            <a:avLst/>
          </a:prstGeom>
          <a:ln w="57150">
            <a:solidFill>
              <a:srgbClr val="E838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609888" y="4597312"/>
            <a:ext cx="2009831" cy="907882"/>
          </a:xfrm>
          <a:prstGeom prst="straightConnector1">
            <a:avLst/>
          </a:prstGeom>
          <a:ln w="57150">
            <a:solidFill>
              <a:srgbClr val="F2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703673" y="4834176"/>
            <a:ext cx="1916046" cy="796591"/>
          </a:xfrm>
          <a:prstGeom prst="straightConnector1">
            <a:avLst/>
          </a:prstGeom>
          <a:ln w="57150">
            <a:solidFill>
              <a:srgbClr val="E838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737083" y="4163005"/>
            <a:ext cx="1448386" cy="473729"/>
          </a:xfrm>
          <a:prstGeom prst="rect">
            <a:avLst/>
          </a:prstGeom>
          <a:solidFill>
            <a:srgbClr val="F2B8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зон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83096" y="4597312"/>
            <a:ext cx="1402373" cy="473729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лка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801362" y="5016734"/>
            <a:ext cx="1365840" cy="4737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зета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59242" y="5373385"/>
            <a:ext cx="776221" cy="707886"/>
          </a:xfrm>
          <a:prstGeom prst="rect">
            <a:avLst/>
          </a:prstGeom>
          <a:solidFill>
            <a:srgbClr val="F2B8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26069" y="3577322"/>
            <a:ext cx="7760067" cy="5934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З’єднай стрілочками склади так, щоб утворилися слова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01362" y="5445984"/>
            <a:ext cx="1402373" cy="473729"/>
          </a:xfrm>
          <a:prstGeom prst="rect">
            <a:avLst/>
          </a:prstGeom>
          <a:solidFill>
            <a:srgbClr val="E838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род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06102" y="5846530"/>
            <a:ext cx="1402373" cy="473729"/>
          </a:xfrm>
          <a:prstGeom prst="rect">
            <a:avLst/>
          </a:prstGeom>
          <a:solidFill>
            <a:srgbClr val="295FFF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луб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4703673" y="5253598"/>
            <a:ext cx="1987426" cy="377170"/>
          </a:xfrm>
          <a:prstGeom prst="straightConnector1">
            <a:avLst/>
          </a:prstGeom>
          <a:ln w="57150">
            <a:solidFill>
              <a:srgbClr val="F2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609888" y="4933094"/>
            <a:ext cx="2009831" cy="1076621"/>
          </a:xfrm>
          <a:prstGeom prst="straightConnector1">
            <a:avLst/>
          </a:prstGeom>
          <a:ln w="57150">
            <a:solidFill>
              <a:srgbClr val="E838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3355545" y="2519138"/>
            <a:ext cx="4036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</a:rPr>
              <a:t>з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863442" y="2545761"/>
            <a:ext cx="4036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</a:rPr>
              <a:t>г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445758" y="2311302"/>
            <a:ext cx="4036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dirty="0" smtClean="0">
                <a:solidFill>
                  <a:srgbClr val="002060"/>
                </a:solidFill>
              </a:rPr>
              <a:t>Г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48335" y="2545761"/>
            <a:ext cx="4036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</a:rPr>
              <a:t>д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08465" y="2393362"/>
            <a:ext cx="403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solidFill>
                  <a:srgbClr val="002060"/>
                </a:solidFill>
              </a:rPr>
              <a:t>З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112868" y="2519138"/>
            <a:ext cx="4036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</a:rPr>
              <a:t>й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91099" y="2388695"/>
            <a:ext cx="403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solidFill>
                  <a:srgbClr val="002060"/>
                </a:solidFill>
              </a:rPr>
              <a:t>Й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48013" y="2357468"/>
            <a:ext cx="403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solidFill>
                  <a:srgbClr val="002060"/>
                </a:solidFill>
              </a:rPr>
              <a:t>Д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212533" y="2282726"/>
            <a:ext cx="4036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dirty="0" smtClean="0">
                <a:solidFill>
                  <a:srgbClr val="002060"/>
                </a:solidFill>
              </a:rPr>
              <a:t>Б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83845" y="2639546"/>
            <a:ext cx="403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002060"/>
                </a:solidFill>
              </a:rPr>
              <a:t>Б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830188" y="2566755"/>
            <a:ext cx="4036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</a:rPr>
              <a:t>т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346003" y="2545761"/>
            <a:ext cx="4036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</a:rPr>
              <a:t>г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932158" y="2357468"/>
            <a:ext cx="4036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dirty="0" smtClean="0">
                <a:solidFill>
                  <a:srgbClr val="002060"/>
                </a:solidFill>
              </a:rPr>
              <a:t>Г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1 клас\1. Навчання грамоти\1 УРОКИ 2023\Читання\5 Блок г ґ ж ш ь х ч\059 - Велика буква Г. Читання слів, діалогу і тексту з вивченими літерами\2024-01-03_1743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40" y="2289139"/>
            <a:ext cx="9405257" cy="403111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3183850" y="1337504"/>
            <a:ext cx="7502286" cy="6942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зима, голубий, Галина, Захар, дихати, йод, Йосип, Бердянськ, Дніпро, близько, три, горобець, Генічеськ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1897" y="1337504"/>
            <a:ext cx="7484239" cy="9452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речення за малюнком і схемами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693" y="1312430"/>
            <a:ext cx="2943762" cy="359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49" grpId="0" animBg="1"/>
      <p:bldP spid="51" grpId="0" animBg="1"/>
      <p:bldP spid="28" grpId="0" animBg="1"/>
      <p:bldP spid="31" grpId="0" animBg="1"/>
      <p:bldP spid="32" grpId="0" animBg="1"/>
      <p:bldP spid="33" grpId="0" animBg="1"/>
      <p:bldP spid="42" grpId="0"/>
      <p:bldP spid="43" grpId="0"/>
      <p:bldP spid="44" grpId="0"/>
      <p:bldP spid="46" grpId="0"/>
      <p:bldP spid="47" grpId="0"/>
      <p:bldP spid="50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3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3380636" y="407565"/>
            <a:ext cx="8811364" cy="5871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2000" b="1" dirty="0">
                <a:solidFill>
                  <a:schemeClr val="bg1"/>
                </a:solidFill>
              </a:rPr>
              <a:t>Online </a:t>
            </a:r>
            <a:r>
              <a:rPr lang="uk-UA" altLang="uk-UA" sz="2000" b="1" dirty="0">
                <a:solidFill>
                  <a:schemeClr val="bg1"/>
                </a:solidFill>
              </a:rPr>
              <a:t>завдання</a:t>
            </a:r>
            <a:endParaRPr lang="en-US" altLang="uk-UA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71977" y="1821424"/>
            <a:ext cx="4265586" cy="4587906"/>
          </a:xfrm>
          <a:prstGeom prst="rect">
            <a:avLst/>
          </a:prstGeom>
        </p:spPr>
      </p:pic>
      <p:sp>
        <p:nvSpPr>
          <p:cNvPr id="9" name="Дата 1">
            <a:extLst>
              <a:ext uri="{FF2B5EF4-FFF2-40B4-BE49-F238E27FC236}">
                <a16:creationId xmlns:a16="http://schemas.microsoft.com/office/drawing/2014/main" xmlns="" id="{AD4BB2F5-94AD-B733-5DCD-86B17E4F8DE1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06.01.2024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BD6050-452F-1002-8DC6-F690CE395B2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3016" y="2212910"/>
            <a:ext cx="1248747" cy="124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9760" y="529658"/>
            <a:ext cx="8732066" cy="879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1113693" y="1479690"/>
            <a:ext cx="2658208" cy="764212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впораюсь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7666892" y="1495285"/>
            <a:ext cx="3415631" cy="726521"/>
          </a:xfrm>
          <a:prstGeom prst="plaque">
            <a:avLst/>
          </a:prstGeom>
          <a:solidFill>
            <a:srgbClr val="322AD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Очікую на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753211" y="1543729"/>
            <a:ext cx="2499155" cy="704967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втомлюсь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8821770" y="4801691"/>
            <a:ext cx="2485279" cy="1071571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Маю гарний настрій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738943" y="5147240"/>
            <a:ext cx="2324297" cy="1057481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Мені </a:t>
            </a:r>
            <a:r>
              <a:rPr lang="uk-UA" sz="2800" b="1" dirty="0" smtClean="0">
                <a:solidFill>
                  <a:schemeClr val="bg1"/>
                </a:solidFill>
              </a:rPr>
              <a:t>все байдуже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47" y="2520291"/>
            <a:ext cx="2269007" cy="2269008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52" y="4136700"/>
            <a:ext cx="2142939" cy="214293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31" y="2370767"/>
            <a:ext cx="2124725" cy="21247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45" y="4061262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70" y="2303147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1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3912736" y="1830718"/>
            <a:ext cx="4962078" cy="2304052"/>
          </a:xfrm>
          <a:prstGeom prst="roundRect">
            <a:avLst/>
          </a:prstGeom>
          <a:solidFill>
            <a:srgbClr val="78B64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6822" y="2052784"/>
            <a:ext cx="4917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букву вивчали на </a:t>
            </a:r>
            <a:r>
              <a:rPr lang="uk-UA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чого потрібно вміти друкувати велику букву?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Добери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слова, які пишуться з великої букви Г?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01845" y="1925048"/>
            <a:ext cx="3428736" cy="41358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96647" y="2253627"/>
            <a:ext cx="2773126" cy="34786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16213" y="549242"/>
            <a:ext cx="8755124" cy="845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7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3944493" y="4397660"/>
            <a:ext cx="4898564" cy="12487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Гром</a:t>
            </a:r>
            <a:r>
              <a:rPr lang="uk-UA" sz="2400" b="1" dirty="0" smtClean="0">
                <a:solidFill>
                  <a:schemeClr val="bg1"/>
                </a:solidFill>
              </a:rPr>
              <a:t> і Граф (клички), Генічеськ, Греція, Грузія, Гренландія (острів) 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9805" y="483853"/>
            <a:ext cx="9143999" cy="9879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Оціни свою роботу сніжинкою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761569" y="1538935"/>
            <a:ext cx="3215428" cy="808754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з усім впорався!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7937776" y="1538935"/>
            <a:ext cx="3042773" cy="726521"/>
          </a:xfrm>
          <a:prstGeom prst="plaque">
            <a:avLst/>
          </a:prstGeom>
          <a:solidFill>
            <a:srgbClr val="295FF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Відчув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644401" y="1538935"/>
            <a:ext cx="2499155" cy="704967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втомився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8915554" y="4950283"/>
            <a:ext cx="2889583" cy="981887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було легко та просто!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346720" y="4964460"/>
            <a:ext cx="2714811" cy="967710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складно та незрозуміло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79" y="2497015"/>
            <a:ext cx="2269007" cy="2269008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66" y="3878720"/>
            <a:ext cx="2142939" cy="214293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48" y="2303147"/>
            <a:ext cx="2124725" cy="21247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14" y="3878720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47" y="2347688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1136" y="536323"/>
            <a:ext cx="8732066" cy="8238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Дихальна вправа</a:t>
            </a:r>
          </a:p>
        </p:txBody>
      </p:sp>
      <p:sp>
        <p:nvSpPr>
          <p:cNvPr id="6" name="Прямокутник: округлені кути 11">
            <a:extLst>
              <a:ext uri="{FF2B5EF4-FFF2-40B4-BE49-F238E27FC236}">
                <a16:creationId xmlns:a16="http://schemas.microsoft.com/office/drawing/2014/main" xmlns="" id="{D888C40D-FD34-4564-9E62-0116B8C1DD37}"/>
              </a:ext>
            </a:extLst>
          </p:cNvPr>
          <p:cNvSpPr/>
          <p:nvPr/>
        </p:nvSpPr>
        <p:spPr>
          <a:xfrm>
            <a:off x="1961136" y="1437695"/>
            <a:ext cx="8732066" cy="92831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Швидко і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глибоко вдихн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носом повітря, спокійно повільно видихаючи ротом,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вимов,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співаючи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голосні звуки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EEEB75F5-3D4A-4A3F-860A-B16B5AF0B71D}"/>
              </a:ext>
            </a:extLst>
          </p:cNvPr>
          <p:cNvSpPr/>
          <p:nvPr/>
        </p:nvSpPr>
        <p:spPr>
          <a:xfrm>
            <a:off x="1961136" y="2640330"/>
            <a:ext cx="8732066" cy="12650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uk-UA" sz="6600" b="1" dirty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</a:rPr>
              <a:t>],[</a:t>
            </a:r>
            <a:r>
              <a:rPr lang="uk-UA" sz="66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</a:rPr>
              <a:t>],[</a:t>
            </a:r>
            <a:r>
              <a:rPr lang="uk-UA" sz="6600" b="1" dirty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</a:rPr>
              <a:t>],[</a:t>
            </a:r>
            <a:r>
              <a:rPr lang="uk-UA" sz="6600" b="1" dirty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</a:rPr>
              <a:t>],[</a:t>
            </a:r>
            <a:r>
              <a:rPr lang="uk-UA" sz="6600" b="1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</a:rPr>
              <a:t>],[</a:t>
            </a:r>
            <a:r>
              <a:rPr lang="uk-UA" sz="6600" b="1" dirty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</a:rPr>
              <a:t>].</a:t>
            </a:r>
            <a:endParaRPr lang="uk-UA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9A2EAED-4814-4E81-9308-19800BEA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1" b="34444"/>
          <a:stretch/>
        </p:blipFill>
        <p:spPr>
          <a:xfrm>
            <a:off x="321756" y="4211032"/>
            <a:ext cx="4616004" cy="2029748"/>
          </a:xfrm>
          <a:prstGeom prst="round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кутник: округлені кути 12">
            <a:extLst>
              <a:ext uri="{FF2B5EF4-FFF2-40B4-BE49-F238E27FC236}">
                <a16:creationId xmlns:a16="http://schemas.microsoft.com/office/drawing/2014/main" xmlns="" id="{9ACB34C6-F399-4E84-98DF-349132089B93}"/>
              </a:ext>
            </a:extLst>
          </p:cNvPr>
          <p:cNvSpPr/>
          <p:nvPr/>
        </p:nvSpPr>
        <p:spPr>
          <a:xfrm>
            <a:off x="5063490" y="4440852"/>
            <a:ext cx="5383530" cy="919401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Глибоко вдихни та на видиху назви дні тижня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7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888247" y="514713"/>
            <a:ext cx="8732066" cy="8428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Пригадай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11952" y="1783080"/>
            <a:ext cx="7023338" cy="25743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/>
              <a:t>—Яку </a:t>
            </a:r>
            <a:r>
              <a:rPr lang="ru-RU" sz="2400" b="1" dirty="0" err="1"/>
              <a:t>нову</a:t>
            </a:r>
            <a:r>
              <a:rPr lang="ru-RU" sz="2400" b="1" dirty="0"/>
              <a:t> букву ми </a:t>
            </a:r>
            <a:r>
              <a:rPr lang="ru-RU" sz="2400" b="1" dirty="0" err="1" smtClean="0"/>
              <a:t>вивчили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минулого</a:t>
            </a:r>
            <a:r>
              <a:rPr lang="ru-RU" sz="2400" b="1" dirty="0" smtClean="0"/>
              <a:t> уроку</a:t>
            </a:r>
            <a:r>
              <a:rPr lang="ru-RU" sz="2400" b="1" dirty="0"/>
              <a:t>?</a:t>
            </a:r>
          </a:p>
          <a:p>
            <a:pPr algn="just"/>
            <a:r>
              <a:rPr lang="ru-RU" sz="2400" b="1" dirty="0"/>
              <a:t>—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/>
              <a:t>про </a:t>
            </a:r>
            <a:r>
              <a:rPr lang="ru-RU" sz="2400" b="1" dirty="0" err="1"/>
              <a:t>неї</a:t>
            </a:r>
            <a:r>
              <a:rPr lang="ru-RU" sz="2400" b="1" dirty="0"/>
              <a:t> </a:t>
            </a:r>
            <a:r>
              <a:rPr lang="ru-RU" sz="2400" b="1" dirty="0" err="1" smtClean="0"/>
              <a:t>знаєш</a:t>
            </a:r>
            <a:r>
              <a:rPr lang="ru-RU" sz="2400" b="1" dirty="0" smtClean="0"/>
              <a:t>?</a:t>
            </a:r>
            <a:endParaRPr lang="ru-RU" sz="2400" b="1" dirty="0"/>
          </a:p>
          <a:p>
            <a:pPr algn="just"/>
            <a:r>
              <a:rPr lang="ru-RU" sz="2400" b="1" dirty="0"/>
              <a:t>— </a:t>
            </a:r>
            <a:r>
              <a:rPr lang="ru-RU" sz="2400" b="1" dirty="0" err="1" smtClean="0"/>
              <a:t>Назви</a:t>
            </a:r>
            <a:r>
              <a:rPr lang="ru-RU" sz="2400" b="1" dirty="0" smtClean="0"/>
              <a:t> </a:t>
            </a:r>
            <a:r>
              <a:rPr lang="ru-RU" sz="2400" b="1" dirty="0"/>
              <a:t>слова,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починаються</a:t>
            </a:r>
            <a:r>
              <a:rPr lang="ru-RU" sz="2400" b="1" dirty="0"/>
              <a:t> на букву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ге</a:t>
            </a:r>
            <a:r>
              <a:rPr lang="ru-RU" sz="2400" b="1" dirty="0"/>
              <a:t>».</a:t>
            </a:r>
          </a:p>
          <a:p>
            <a:pPr algn="just"/>
            <a:r>
              <a:rPr lang="ru-RU" sz="2400" b="1" dirty="0"/>
              <a:t>— А у </a:t>
            </a:r>
            <a:r>
              <a:rPr lang="ru-RU" sz="2400" b="1" dirty="0" err="1"/>
              <a:t>яких</a:t>
            </a:r>
            <a:r>
              <a:rPr lang="ru-RU" sz="2400" b="1" dirty="0"/>
              <a:t> словах </a:t>
            </a:r>
            <a:r>
              <a:rPr lang="ru-RU" sz="2400" b="1" dirty="0" err="1"/>
              <a:t>ця</a:t>
            </a:r>
            <a:r>
              <a:rPr lang="ru-RU" sz="2400" b="1" dirty="0"/>
              <a:t> буква </a:t>
            </a:r>
            <a:r>
              <a:rPr lang="ru-RU" sz="2400" b="1" dirty="0" err="1"/>
              <a:t>стоїть</a:t>
            </a:r>
            <a:r>
              <a:rPr lang="ru-RU" sz="2400" b="1" dirty="0"/>
              <a:t> у </a:t>
            </a:r>
            <a:r>
              <a:rPr lang="ru-RU" sz="2400" b="1" dirty="0" err="1"/>
              <a:t>кінці</a:t>
            </a:r>
            <a:r>
              <a:rPr lang="ru-RU" sz="2400" b="1" dirty="0"/>
              <a:t> слова?</a:t>
            </a:r>
          </a:p>
          <a:p>
            <a:pPr algn="just"/>
            <a:r>
              <a:rPr lang="ru-RU" sz="2400" b="1" dirty="0"/>
              <a:t>— А </a:t>
            </a:r>
            <a:r>
              <a:rPr lang="ru-RU" sz="2400" b="1" dirty="0" err="1"/>
              <a:t>тепер</a:t>
            </a:r>
            <a:r>
              <a:rPr lang="ru-RU" sz="2400" b="1" dirty="0"/>
              <a:t> </a:t>
            </a:r>
            <a:r>
              <a:rPr lang="ru-RU" sz="2400" b="1" dirty="0" smtClean="0"/>
              <a:t>наведи </a:t>
            </a:r>
            <a:r>
              <a:rPr lang="ru-RU" sz="2400" b="1" dirty="0" err="1"/>
              <a:t>приклади</a:t>
            </a:r>
            <a:r>
              <a:rPr lang="ru-RU" sz="2400" b="1" dirty="0"/>
              <a:t> </a:t>
            </a:r>
            <a:r>
              <a:rPr lang="ru-RU" sz="2400" b="1" dirty="0" err="1"/>
              <a:t>слів</a:t>
            </a:r>
            <a:r>
              <a:rPr lang="ru-RU" sz="2400" b="1" dirty="0"/>
              <a:t>, у </a:t>
            </a:r>
            <a:r>
              <a:rPr lang="ru-RU" sz="2400" b="1" dirty="0" err="1"/>
              <a:t>яких</a:t>
            </a:r>
            <a:r>
              <a:rPr lang="ru-RU" sz="2400" b="1" dirty="0"/>
              <a:t> буква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ге</a:t>
            </a:r>
            <a:r>
              <a:rPr lang="ru-RU" sz="2400" b="1" dirty="0"/>
              <a:t>» </a:t>
            </a:r>
            <a:r>
              <a:rPr lang="ru-RU" sz="2400" b="1" dirty="0" err="1"/>
              <a:t>заховалась</a:t>
            </a:r>
            <a:r>
              <a:rPr lang="ru-RU" sz="2400" b="1" dirty="0"/>
              <a:t> у </a:t>
            </a:r>
            <a:r>
              <a:rPr lang="ru-RU" sz="2400" b="1" dirty="0" err="1"/>
              <a:t>середині</a:t>
            </a:r>
            <a:r>
              <a:rPr lang="ru-RU" sz="2400" b="1" dirty="0"/>
              <a:t> слова.</a:t>
            </a:r>
            <a:endParaRPr lang="uk-UA" sz="2400" b="1" dirty="0"/>
          </a:p>
        </p:txBody>
      </p:sp>
      <p:pic>
        <p:nvPicPr>
          <p:cNvPr id="3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69" y="1691640"/>
            <a:ext cx="3112389" cy="444626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1870" y="2378531"/>
            <a:ext cx="34259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>
                <a:ln w="0">
                  <a:noFill/>
                </a:ln>
                <a:solidFill>
                  <a:srgbClr val="FF33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гамір</a:t>
            </a:r>
            <a:endParaRPr lang="ru-RU" sz="9600" b="1" cap="all" dirty="0">
              <a:ln w="0">
                <a:noFill/>
              </a:ln>
              <a:solidFill>
                <a:srgbClr val="FF33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0448" y="2968548"/>
            <a:ext cx="36483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 smtClean="0">
                <a:ln w="0">
                  <a:noFill/>
                </a:ln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група</a:t>
            </a:r>
            <a:endParaRPr lang="ru-RU" sz="9600" b="1" cap="all" dirty="0">
              <a:ln w="0">
                <a:noFill/>
              </a:ln>
              <a:solidFill>
                <a:srgbClr val="FFC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1640" y="961462"/>
            <a:ext cx="27226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>
                <a:ln w="0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рагу</a:t>
            </a:r>
            <a:endParaRPr lang="ru-RU" sz="9600" b="1" cap="all" dirty="0">
              <a:ln w="0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7617" y="4853529"/>
            <a:ext cx="28985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>
                <a:ln w="0">
                  <a:noFill/>
                </a:ln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гімн</a:t>
            </a:r>
            <a:endParaRPr lang="ru-RU" sz="9600" b="1" cap="all" dirty="0">
              <a:ln w="0">
                <a:noFill/>
              </a:ln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2821" y="1500947"/>
            <a:ext cx="28464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гора</a:t>
            </a:r>
            <a:endParaRPr lang="ru-RU" sz="9600" b="1" cap="all" dirty="0">
              <a:ln w="0">
                <a:noFill/>
              </a:ln>
              <a:solidFill>
                <a:schemeClr val="accent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62739" y="1672817"/>
            <a:ext cx="28600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>
                <a:ln w="0">
                  <a:noFill/>
                </a:ln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гриб</a:t>
            </a:r>
            <a:endParaRPr lang="ru-RU" sz="9600" b="1" cap="all" dirty="0">
              <a:ln w="0">
                <a:noFill/>
              </a:ln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36432" y="2911214"/>
            <a:ext cx="28055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>
                <a:ln w="0">
                  <a:noFill/>
                </a:ln>
                <a:solidFill>
                  <a:srgbClr val="E838B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губа</a:t>
            </a:r>
            <a:endParaRPr lang="ru-RU" sz="9600" b="1" cap="all" dirty="0">
              <a:ln w="0">
                <a:noFill/>
              </a:ln>
              <a:solidFill>
                <a:srgbClr val="E838BA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74575" y="1124808"/>
            <a:ext cx="65443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 smtClean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дорога</a:t>
            </a:r>
            <a:endParaRPr lang="ru-RU" sz="9600" b="1" cap="all" dirty="0">
              <a:ln w="0">
                <a:noFill/>
              </a:ln>
              <a:solidFill>
                <a:schemeClr val="accent6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97157" y="4480874"/>
            <a:ext cx="28679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>
                <a:ln w="0">
                  <a:noFill/>
                </a:ln>
                <a:solidFill>
                  <a:srgbClr val="F2B8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друг</a:t>
            </a:r>
            <a:endParaRPr lang="ru-RU" sz="9600" b="1" cap="all" dirty="0">
              <a:ln w="0">
                <a:noFill/>
              </a:ln>
              <a:solidFill>
                <a:srgbClr val="F2B8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18933" y="3948191"/>
            <a:ext cx="35782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 smtClean="0">
                <a:ln w="0">
                  <a:noFill/>
                </a:ln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галка</a:t>
            </a:r>
            <a:endParaRPr lang="ru-RU" sz="9600" b="1" cap="all" dirty="0">
              <a:ln w="0">
                <a:noFill/>
              </a:ln>
              <a:solidFill>
                <a:schemeClr val="accent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91175" y="1179366"/>
            <a:ext cx="28167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>
                <a:ln w="0">
                  <a:noFill/>
                </a:ln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нуга</a:t>
            </a:r>
            <a:endParaRPr lang="ru-RU" sz="9600" b="1" cap="all" dirty="0">
              <a:ln w="0">
                <a:noFill/>
              </a:ln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43101" y="2204930"/>
            <a:ext cx="37030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>
                <a:ln w="0">
                  <a:noFill/>
                </a:ln>
                <a:solidFill>
                  <a:srgbClr val="00B0F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гирло</a:t>
            </a:r>
            <a:endParaRPr lang="ru-RU" sz="9600" b="1" cap="all" dirty="0">
              <a:ln w="0">
                <a:noFill/>
              </a:ln>
              <a:solidFill>
                <a:srgbClr val="00B0F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608369" y="3772812"/>
            <a:ext cx="10454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 err="1">
                <a:ln w="0">
                  <a:noFill/>
                </a:ln>
                <a:solidFill>
                  <a:srgbClr val="00B0F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гі</a:t>
            </a:r>
            <a:endParaRPr lang="ru-RU" sz="9600" b="1" cap="all" dirty="0">
              <a:ln w="0">
                <a:noFill/>
              </a:ln>
              <a:solidFill>
                <a:srgbClr val="00B0F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110732" y="4080232"/>
            <a:ext cx="34018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гном</a:t>
            </a:r>
            <a:endParaRPr lang="ru-RU" sz="9600" b="1" cap="all" dirty="0">
              <a:ln w="0">
                <a:noFill/>
              </a:ln>
              <a:solidFill>
                <a:schemeClr val="accent6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05642" y="3696044"/>
            <a:ext cx="50924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подруга</a:t>
            </a:r>
            <a:endParaRPr lang="ru-RU" sz="9600" b="1" cap="all" dirty="0">
              <a:ln w="0">
                <a:noFill/>
              </a:ln>
              <a:solidFill>
                <a:schemeClr val="accent2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96990" y="1909638"/>
            <a:ext cx="29754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>
                <a:ln w="0">
                  <a:noFill/>
                </a:ln>
                <a:solidFill>
                  <a:srgbClr val="7030A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нога</a:t>
            </a:r>
            <a:endParaRPr lang="ru-RU" sz="9600" b="1" cap="all" dirty="0">
              <a:ln w="0">
                <a:noFill/>
              </a:ln>
              <a:solidFill>
                <a:srgbClr val="7030A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47528" y="2126384"/>
            <a:ext cx="28470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>
                <a:ln w="0">
                  <a:noFill/>
                </a:ln>
                <a:solidFill>
                  <a:schemeClr val="accent4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дуга</a:t>
            </a:r>
            <a:endParaRPr lang="ru-RU" sz="9600" b="1" cap="all" dirty="0">
              <a:ln w="0">
                <a:noFill/>
              </a:ln>
              <a:solidFill>
                <a:schemeClr val="accent4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65038" y="3274488"/>
            <a:ext cx="28540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горб</a:t>
            </a:r>
            <a:endParaRPr lang="ru-RU" sz="9600" b="1" cap="all" dirty="0">
              <a:ln w="0">
                <a:noFill/>
              </a:ln>
              <a:solidFill>
                <a:schemeClr val="accent2">
                  <a:lumMod val="7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12942" y="1124808"/>
            <a:ext cx="4846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носоріг</a:t>
            </a:r>
            <a:endParaRPr lang="ru-RU" sz="9600" b="1" cap="all" dirty="0">
              <a:ln w="0">
                <a:noFill/>
              </a:ln>
              <a:solidFill>
                <a:schemeClr val="accent4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549139" y="3163361"/>
            <a:ext cx="32800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 smtClean="0">
                <a:ln w="0">
                  <a:noFill/>
                </a:ln>
                <a:solidFill>
                  <a:srgbClr val="463ED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пиріг</a:t>
            </a:r>
            <a:endParaRPr lang="ru-RU" sz="9600" b="1" cap="all" dirty="0">
              <a:ln w="0">
                <a:noFill/>
              </a:ln>
              <a:solidFill>
                <a:srgbClr val="463ED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7600" y="2285777"/>
            <a:ext cx="31390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>
                <a:ln w="0">
                  <a:noFill/>
                </a:ln>
                <a:solidFill>
                  <a:srgbClr val="463ED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гірка</a:t>
            </a:r>
            <a:endParaRPr lang="ru-RU" sz="9600" b="1" cap="all" dirty="0">
              <a:ln w="0">
                <a:noFill/>
              </a:ln>
              <a:solidFill>
                <a:srgbClr val="463ED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38150" y="1964196"/>
            <a:ext cx="36134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 smtClean="0">
                <a:ln w="0">
                  <a:noFill/>
                </a:ln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голуб</a:t>
            </a:r>
            <a:endParaRPr lang="ru-RU" sz="9600" b="1" cap="all" dirty="0">
              <a:ln w="0">
                <a:noFill/>
              </a:ln>
              <a:solidFill>
                <a:schemeClr val="accent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Сочинение по картине Зимние забавы 2, 3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4" y="3890978"/>
            <a:ext cx="2915945" cy="292464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726031" y="405852"/>
            <a:ext cx="8732066" cy="8400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«Словарні </a:t>
            </a:r>
            <a:r>
              <a:rPr lang="uk-UA" sz="4000" b="1" dirty="0" err="1" smtClean="0">
                <a:solidFill>
                  <a:schemeClr val="bg1"/>
                </a:solidFill>
              </a:rPr>
              <a:t>доганялки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9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250"/>
                            </p:stCondLst>
                            <p:childTnLst>
                              <p:par>
                                <p:cTn id="4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750"/>
                            </p:stCondLst>
                            <p:childTnLst>
                              <p:par>
                                <p:cTn id="5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250"/>
                            </p:stCondLst>
                            <p:childTnLst>
                              <p:par>
                                <p:cTn id="7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750"/>
                            </p:stCondLst>
                            <p:childTnLst>
                              <p:par>
                                <p:cTn id="8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250"/>
                            </p:stCondLst>
                            <p:childTnLst>
                              <p:par>
                                <p:cTn id="9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750"/>
                            </p:stCondLst>
                            <p:childTnLst>
                              <p:par>
                                <p:cTn id="10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250"/>
                            </p:stCondLst>
                            <p:childTnLst>
                              <p:par>
                                <p:cTn id="11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4750"/>
                            </p:stCondLst>
                            <p:childTnLst>
                              <p:par>
                                <p:cTn id="13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250"/>
                            </p:stCondLst>
                            <p:childTnLst>
                              <p:par>
                                <p:cTn id="14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1750"/>
                            </p:stCondLst>
                            <p:childTnLst>
                              <p:par>
                                <p:cTn id="15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5250"/>
                            </p:stCondLst>
                            <p:childTnLst>
                              <p:par>
                                <p:cTn id="16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8750"/>
                            </p:stCondLst>
                            <p:childTnLst>
                              <p:par>
                                <p:cTn id="17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2250"/>
                            </p:stCondLst>
                            <p:childTnLst>
                              <p:par>
                                <p:cTn id="19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5750"/>
                            </p:stCondLst>
                            <p:childTnLst>
                              <p:par>
                                <p:cTn id="20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9250"/>
                            </p:stCondLst>
                            <p:childTnLst>
                              <p:par>
                                <p:cTn id="21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2750"/>
                            </p:stCondLst>
                            <p:childTnLst>
                              <p:par>
                                <p:cTn id="22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3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6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7750"/>
                            </p:stCondLst>
                            <p:childTnLst>
                              <p:par>
                                <p:cTn id="25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1250"/>
                            </p:stCondLst>
                            <p:childTnLst>
                              <p:par>
                                <p:cTn id="26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3" grpId="0"/>
      <p:bldP spid="13" grpId="1"/>
      <p:bldP spid="19" grpId="0"/>
      <p:bldP spid="19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22" grpId="0"/>
      <p:bldP spid="22" grpId="1"/>
      <p:bldP spid="23" grpId="0"/>
      <p:bldP spid="23" grpId="1"/>
      <p:bldP spid="24" grpId="0"/>
      <p:bldP spid="24" grpId="1"/>
      <p:bldP spid="39" grpId="0"/>
      <p:bldP spid="39" grpId="1"/>
      <p:bldP spid="40" grpId="0"/>
      <p:bldP spid="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06.01.2024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Гімнастика для очей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EF70354-AC86-4451-9374-B0ECE2C699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19029" r="4683" b="16505"/>
          <a:stretch/>
        </p:blipFill>
        <p:spPr>
          <a:xfrm>
            <a:off x="683579" y="1678981"/>
            <a:ext cx="10955045" cy="44210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E9EF476-82D4-43B3-AE2B-35C11B1548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13334" r="91845" b="74110"/>
          <a:stretch/>
        </p:blipFill>
        <p:spPr>
          <a:xfrm>
            <a:off x="84922" y="994737"/>
            <a:ext cx="889961" cy="86113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B75EE9E-5970-4B0B-8CE6-90C38836E6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5" t="16156" r="79686" b="74110"/>
          <a:stretch/>
        </p:blipFill>
        <p:spPr>
          <a:xfrm>
            <a:off x="2545966" y="1170555"/>
            <a:ext cx="889961" cy="6675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BC785B1-C6C8-413B-A06B-F8A6303C51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3" t="16156" r="62305" b="74110"/>
          <a:stretch/>
        </p:blipFill>
        <p:spPr>
          <a:xfrm>
            <a:off x="4834332" y="1297240"/>
            <a:ext cx="1326769" cy="6675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DD879D9-742B-4C30-AD99-1676CEC463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8" t="14023" r="48280" b="76243"/>
          <a:stretch/>
        </p:blipFill>
        <p:spPr>
          <a:xfrm>
            <a:off x="7480204" y="1047751"/>
            <a:ext cx="1326769" cy="6675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34BDB6-5777-4128-9D6C-71ED898723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27489" r="86147" b="62493"/>
          <a:stretch/>
        </p:blipFill>
        <p:spPr>
          <a:xfrm>
            <a:off x="10172473" y="1196418"/>
            <a:ext cx="1326769" cy="6870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431D62C-03FD-40A1-8C4E-BCB2832B74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25383" r="71147" b="62785"/>
          <a:stretch/>
        </p:blipFill>
        <p:spPr>
          <a:xfrm>
            <a:off x="10569540" y="3705658"/>
            <a:ext cx="1326769" cy="81147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E18D3F6-490A-4110-B448-E5E39ABA1A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3" t="25383" r="55945" b="62785"/>
          <a:stretch/>
        </p:blipFill>
        <p:spPr>
          <a:xfrm>
            <a:off x="9051636" y="5816026"/>
            <a:ext cx="1326769" cy="8114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44BD13F-B057-4F2B-9C2D-C391D49050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3" t="25383" r="45295" b="62785"/>
          <a:stretch/>
        </p:blipFill>
        <p:spPr>
          <a:xfrm>
            <a:off x="6464648" y="5816026"/>
            <a:ext cx="1326769" cy="81147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32C2FA8-B135-41AC-B440-801A008F91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6" t="26050" r="34532" b="62118"/>
          <a:stretch/>
        </p:blipFill>
        <p:spPr>
          <a:xfrm>
            <a:off x="4343625" y="6014121"/>
            <a:ext cx="1326769" cy="81147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AAA58F0-F4B7-4AD4-899B-9EF2E8E51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1" t="26050" r="18907" b="62118"/>
          <a:stretch/>
        </p:blipFill>
        <p:spPr>
          <a:xfrm>
            <a:off x="946115" y="5992671"/>
            <a:ext cx="1326769" cy="8114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008EE52-A5F1-4D33-B36B-23EB6CA70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8" t="26050" r="5240" b="62118"/>
          <a:stretch/>
        </p:blipFill>
        <p:spPr>
          <a:xfrm>
            <a:off x="20194" y="4367541"/>
            <a:ext cx="1326769" cy="8114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47DF2B3-9F46-4E8F-B9C7-7F44632F89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49358" r="34075" b="38810"/>
          <a:stretch/>
        </p:blipFill>
        <p:spPr>
          <a:xfrm>
            <a:off x="1361636" y="3567617"/>
            <a:ext cx="1052628" cy="6438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59883E8-FE86-4865-BD44-07468E48FA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1" t="49358" r="46240" b="40509"/>
          <a:stretch/>
        </p:blipFill>
        <p:spPr>
          <a:xfrm>
            <a:off x="4316418" y="3613837"/>
            <a:ext cx="827931" cy="5513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5B505AF-A426-4CDE-8BB9-0138108C43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t="50590" r="72488" b="39277"/>
          <a:stretch/>
        </p:blipFill>
        <p:spPr>
          <a:xfrm>
            <a:off x="6499238" y="3613837"/>
            <a:ext cx="1096830" cy="55136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E977F35-CB4E-4B02-B455-686FF88D30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t="62228" r="60425" b="27639"/>
          <a:stretch/>
        </p:blipFill>
        <p:spPr>
          <a:xfrm>
            <a:off x="10874836" y="5716987"/>
            <a:ext cx="1096830" cy="551368"/>
          </a:xfrm>
          <a:prstGeom prst="rect">
            <a:avLst/>
          </a:prstGeom>
        </p:spPr>
      </p:pic>
      <p:pic>
        <p:nvPicPr>
          <p:cNvPr id="2" name="Пес Патрон очі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994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3360159" y="1620043"/>
            <a:ext cx="4378096" cy="17403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Глянь, </a:t>
            </a:r>
            <a:r>
              <a:rPr lang="ru-RU" sz="2400" b="1" dirty="0" err="1"/>
              <a:t>Галинко</a:t>
            </a:r>
            <a:r>
              <a:rPr lang="ru-RU" sz="2400" b="1" dirty="0"/>
              <a:t>! </a:t>
            </a:r>
            <a:r>
              <a:rPr lang="ru-RU" sz="2400" b="1" dirty="0" err="1"/>
              <a:t>Гнате</a:t>
            </a:r>
            <a:r>
              <a:rPr lang="ru-RU" sz="2400" b="1" dirty="0"/>
              <a:t>, </a:t>
            </a:r>
            <a:r>
              <a:rPr lang="ru-RU" sz="2400" b="1" dirty="0" smtClean="0"/>
              <a:t>глянь! </a:t>
            </a:r>
            <a:r>
              <a:rPr lang="ru-RU" sz="2400" b="1" dirty="0"/>
              <a:t>Подивись, </a:t>
            </a:r>
            <a:r>
              <a:rPr lang="ru-RU" sz="2400" b="1" dirty="0" err="1"/>
              <a:t>Ганнусю</a:t>
            </a:r>
            <a:r>
              <a:rPr lang="ru-RU" sz="2400" b="1" dirty="0"/>
              <a:t> ,</a:t>
            </a:r>
          </a:p>
          <a:p>
            <a:r>
              <a:rPr lang="ru-RU" sz="2400" b="1" dirty="0" smtClean="0"/>
              <a:t>- </a:t>
            </a:r>
            <a:r>
              <a:rPr lang="ru-RU" sz="2400" b="1" dirty="0"/>
              <a:t>Буква ”г” </a:t>
            </a:r>
            <a:r>
              <a:rPr lang="ru-RU" sz="2400" b="1" dirty="0" err="1"/>
              <a:t>гачком</a:t>
            </a:r>
            <a:r>
              <a:rPr lang="ru-RU" sz="2400" b="1" dirty="0"/>
              <a:t> </a:t>
            </a:r>
            <a:r>
              <a:rPr lang="ru-RU" sz="2400" b="1" dirty="0" err="1"/>
              <a:t>зігнулась</a:t>
            </a:r>
            <a:r>
              <a:rPr lang="ru-RU" sz="2400" b="1" dirty="0"/>
              <a:t>, Як на </a:t>
            </a:r>
            <a:r>
              <a:rPr lang="ru-RU" sz="2400" b="1" dirty="0" err="1"/>
              <a:t>груші</a:t>
            </a:r>
            <a:r>
              <a:rPr lang="ru-RU" sz="2400" b="1" dirty="0"/>
              <a:t> </a:t>
            </a:r>
            <a:r>
              <a:rPr lang="ru-RU" sz="2400" b="1" dirty="0" err="1"/>
              <a:t>гусінь</a:t>
            </a:r>
            <a:r>
              <a:rPr lang="ru-RU" sz="2400" b="1" dirty="0"/>
              <a:t>!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50738" y="445746"/>
            <a:ext cx="8756193" cy="7913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Повідомлення теми </a:t>
            </a:r>
            <a:r>
              <a:rPr lang="uk-UA" sz="3600" b="1" dirty="0" smtClean="0"/>
              <a:t>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79824"/>
            <a:ext cx="3041015" cy="37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360158" y="3389682"/>
            <a:ext cx="4157295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Послухай </a:t>
            </a:r>
            <a:r>
              <a:rPr lang="uk-UA" sz="2000" b="1" dirty="0" err="1" smtClean="0">
                <a:solidFill>
                  <a:schemeClr val="bg1"/>
                </a:solidFill>
              </a:rPr>
              <a:t>віршік</a:t>
            </a:r>
            <a:r>
              <a:rPr lang="uk-UA" sz="2000" b="1" dirty="0" smtClean="0">
                <a:solidFill>
                  <a:schemeClr val="bg1"/>
                </a:solidFill>
              </a:rPr>
              <a:t>. Які імена зустрілись в ньому? Якою буквою на письмі позначимо перші букви імен? Порівняй кількість букв і звуків у слові Ганнуся.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213879" y="507304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118786" y="508727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45253" y="4960396"/>
            <a:ext cx="2841428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655929" y="5161190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9569905" y="4928895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7" name="Овал 16"/>
          <p:cNvSpPr/>
          <p:nvPr/>
        </p:nvSpPr>
        <p:spPr>
          <a:xfrm>
            <a:off x="9267514" y="507886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38255" y="5183498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678011" y="5078868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010273" y="5517596"/>
            <a:ext cx="2229113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Га-</a:t>
            </a:r>
            <a:r>
              <a:rPr lang="uk-UA" sz="3200" b="1" dirty="0" err="1" smtClean="0">
                <a:solidFill>
                  <a:schemeClr val="bg1"/>
                </a:solidFill>
              </a:rPr>
              <a:t>нну</a:t>
            </a:r>
            <a:r>
              <a:rPr lang="uk-UA" sz="3200" b="1" dirty="0" smtClean="0">
                <a:solidFill>
                  <a:schemeClr val="bg1"/>
                </a:solidFill>
              </a:rPr>
              <a:t>-ся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45736" y="1364383"/>
            <a:ext cx="5282457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познайомимося з друкованою великою буквою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sz="2400" dirty="0" smtClean="0"/>
              <a:t>.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вчитися читати слова,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речення з вивченими буквами.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Повправляємось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читанні діалогу. Напишемо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слуховий диктант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678012" y="5217120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9160357" y="4755581"/>
            <a:ext cx="214314" cy="71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8538210" y="4961366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l="12080" t="45929" r="72673" b="19042"/>
          <a:stretch/>
        </p:blipFill>
        <p:spPr>
          <a:xfrm>
            <a:off x="9112828" y="1620043"/>
            <a:ext cx="1707489" cy="2206603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961657" y="4871265"/>
            <a:ext cx="311304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28193" y="4176795"/>
            <a:ext cx="3199711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6 звуків, 7 букв, 3 склади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21" grpId="0" animBg="1"/>
      <p:bldP spid="24" grpId="0" animBg="1"/>
      <p:bldP spid="2" grpId="0" animBg="1"/>
      <p:bldP spid="26" grpId="0" animBg="1"/>
      <p:bldP spid="4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4440" y="405157"/>
            <a:ext cx="9841231" cy="14922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Чим </a:t>
            </a:r>
            <a:r>
              <a:rPr lang="ru-RU" sz="2800" b="1" dirty="0" err="1">
                <a:solidFill>
                  <a:schemeClr val="bg1"/>
                </a:solidFill>
              </a:rPr>
              <a:t>зайняті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дівчатка</a:t>
            </a:r>
            <a:r>
              <a:rPr lang="ru-RU" sz="2800" b="1" dirty="0" smtClean="0">
                <a:solidFill>
                  <a:schemeClr val="bg1"/>
                </a:solidFill>
              </a:rPr>
              <a:t>? </a:t>
            </a:r>
            <a:r>
              <a:rPr lang="ru-RU" sz="2800" b="1" dirty="0" err="1" smtClean="0">
                <a:solidFill>
                  <a:schemeClr val="bg1"/>
                </a:solidFill>
              </a:rPr>
              <a:t>Який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у них </a:t>
            </a:r>
            <a:r>
              <a:rPr lang="ru-RU" sz="2800" b="1" dirty="0" err="1" smtClean="0">
                <a:solidFill>
                  <a:schemeClr val="bg1"/>
                </a:solidFill>
              </a:rPr>
              <a:t>настрій</a:t>
            </a:r>
            <a:r>
              <a:rPr lang="ru-RU" sz="2800" b="1" dirty="0" smtClean="0">
                <a:solidFill>
                  <a:schemeClr val="bg1"/>
                </a:solidFill>
              </a:rPr>
              <a:t>? У </a:t>
            </a:r>
            <a:r>
              <a:rPr lang="ru-RU" sz="2800" b="1" dirty="0">
                <a:solidFill>
                  <a:schemeClr val="bg1"/>
                </a:solidFill>
              </a:rPr>
              <a:t>яку пору року </a:t>
            </a:r>
            <a:r>
              <a:rPr lang="ru-RU" sz="2800" b="1" dirty="0" err="1">
                <a:solidFill>
                  <a:schemeClr val="bg1"/>
                </a:solidFill>
              </a:rPr>
              <a:t>це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відбувається</a:t>
            </a:r>
            <a:r>
              <a:rPr lang="ru-RU" sz="2800" b="1" dirty="0" smtClean="0">
                <a:solidFill>
                  <a:schemeClr val="bg1"/>
                </a:solidFill>
              </a:rPr>
              <a:t>? </a:t>
            </a:r>
            <a:r>
              <a:rPr lang="ru-RU" sz="2800" b="1" dirty="0" err="1" smtClean="0">
                <a:solidFill>
                  <a:schemeClr val="bg1"/>
                </a:solidFill>
              </a:rPr>
              <a:t>Чи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любиш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гойдатися</a:t>
            </a:r>
            <a:r>
              <a:rPr lang="ru-RU" sz="2800" b="1" dirty="0">
                <a:solidFill>
                  <a:schemeClr val="bg1"/>
                </a:solidFill>
              </a:rPr>
              <a:t>, як </a:t>
            </a:r>
            <a:r>
              <a:rPr lang="ru-RU" sz="2800" b="1" dirty="0" smtClean="0">
                <a:solidFill>
                  <a:schemeClr val="bg1"/>
                </a:solidFill>
              </a:rPr>
              <a:t>часто </a:t>
            </a:r>
            <a:r>
              <a:rPr lang="ru-RU" sz="2800" b="1" dirty="0" err="1">
                <a:solidFill>
                  <a:schemeClr val="bg1"/>
                </a:solidFill>
              </a:rPr>
              <a:t>це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робиш</a:t>
            </a:r>
            <a:r>
              <a:rPr lang="ru-RU" sz="2800" b="1" dirty="0" smtClean="0">
                <a:solidFill>
                  <a:schemeClr val="bg1"/>
                </a:solidFill>
              </a:rPr>
              <a:t>?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ще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розваги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тобі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подобаються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 flipH="1">
            <a:off x="713013" y="2368819"/>
            <a:ext cx="2411736" cy="30253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8389" t="28960" r="31132" b="25882"/>
          <a:stretch/>
        </p:blipFill>
        <p:spPr>
          <a:xfrm>
            <a:off x="3207182" y="1997105"/>
            <a:ext cx="6866967" cy="2884126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749" y="5727328"/>
            <a:ext cx="7261128" cy="707886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</a:rPr>
              <a:t>Г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               і   </a:t>
            </a: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</a:rPr>
              <a:t>Г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. 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348296" y="6343328"/>
            <a:ext cx="1218152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59761" y="6367125"/>
            <a:ext cx="1147948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755313" y="6367125"/>
            <a:ext cx="1171054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839150" y="6367125"/>
            <a:ext cx="1171054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155638" y="6370934"/>
            <a:ext cx="475861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770060" y="4963413"/>
            <a:ext cx="5475298" cy="5442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Склади </a:t>
            </a:r>
            <a:r>
              <a:rPr lang="uk-UA" sz="2000" b="1" dirty="0">
                <a:solidFill>
                  <a:schemeClr val="bg1"/>
                </a:solidFill>
              </a:rPr>
              <a:t>речення за </a:t>
            </a:r>
            <a:r>
              <a:rPr lang="uk-UA" sz="2000" b="1" dirty="0" smtClean="0">
                <a:solidFill>
                  <a:schemeClr val="bg1"/>
                </a:solidFill>
              </a:rPr>
              <a:t>малюнком </a:t>
            </a:r>
            <a:r>
              <a:rPr lang="uk-UA" sz="2000" b="1" dirty="0">
                <a:solidFill>
                  <a:schemeClr val="bg1"/>
                </a:solidFill>
              </a:rPr>
              <a:t>і </a:t>
            </a:r>
            <a:r>
              <a:rPr lang="uk-UA" sz="2000" b="1" dirty="0" smtClean="0">
                <a:solidFill>
                  <a:schemeClr val="bg1"/>
                </a:solidFill>
              </a:rPr>
              <a:t>схемою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4157" y="468606"/>
            <a:ext cx="8756193" cy="777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завдання </a:t>
            </a:r>
            <a:r>
              <a:rPr lang="uk-UA" sz="4000" b="1" dirty="0" err="1" smtClean="0">
                <a:solidFill>
                  <a:schemeClr val="bg1"/>
                </a:solidFill>
              </a:rPr>
              <a:t>Читалочки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1" y="1024273"/>
            <a:ext cx="2017184" cy="21259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8417" t="37475" r="36790" b="40211"/>
          <a:stretch/>
        </p:blipFill>
        <p:spPr>
          <a:xfrm>
            <a:off x="1688889" y="1501208"/>
            <a:ext cx="7500831" cy="210188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54100" y="3754739"/>
            <a:ext cx="7266939" cy="2299338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Гени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новий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годинник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Котра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година? — запитала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Галинка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Уже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пів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на другу, —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відповів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Гена.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Спасибі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! —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сказала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Галинка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45250" y="4958410"/>
            <a:ext cx="356656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26781" y="3754739"/>
            <a:ext cx="2256534" cy="4857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Прочитай текст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126730" y="4325967"/>
            <a:ext cx="3520439" cy="16604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Font typeface="Wingdings" panose="05000000000000000000" pitchFamily="2" charset="2"/>
              <a:buChar char="§"/>
            </a:pPr>
            <a:r>
              <a:rPr lang="ru-RU" sz="2400" b="1" dirty="0" smtClean="0"/>
              <a:t>Про </a:t>
            </a:r>
            <a:r>
              <a:rPr lang="ru-RU" sz="2400" b="1" dirty="0"/>
              <a:t>кого </a:t>
            </a:r>
            <a:r>
              <a:rPr lang="ru-RU" sz="2400" b="1" dirty="0" err="1"/>
              <a:t>цей</a:t>
            </a:r>
            <a:r>
              <a:rPr lang="ru-RU" sz="2400" b="1" dirty="0"/>
              <a:t> </a:t>
            </a:r>
            <a:r>
              <a:rPr lang="ru-RU" sz="2400" b="1" dirty="0" smtClean="0"/>
              <a:t>текст?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Яка </a:t>
            </a:r>
            <a:r>
              <a:rPr lang="ru-RU" sz="2400" b="1" dirty="0" err="1"/>
              <a:t>розмова</a:t>
            </a:r>
            <a:r>
              <a:rPr lang="ru-RU" sz="2400" b="1" dirty="0"/>
              <a:t> </a:t>
            </a:r>
            <a:r>
              <a:rPr lang="ru-RU" sz="2400" b="1" dirty="0" err="1"/>
              <a:t>відбулася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Геною та </a:t>
            </a:r>
            <a:r>
              <a:rPr lang="ru-RU" sz="2400" b="1" dirty="0" err="1" smtClean="0"/>
              <a:t>Галинкою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920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52420</TotalTime>
  <Words>841</Words>
  <Application>Microsoft Office PowerPoint</Application>
  <PresentationFormat>Произвольный</PresentationFormat>
  <Paragraphs>169</Paragraphs>
  <Slides>21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3266</cp:revision>
  <dcterms:created xsi:type="dcterms:W3CDTF">2018-01-05T16:38:53Z</dcterms:created>
  <dcterms:modified xsi:type="dcterms:W3CDTF">2024-01-06T11:43:25Z</dcterms:modified>
</cp:coreProperties>
</file>