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798" r:id="rId3"/>
    <p:sldId id="816" r:id="rId4"/>
    <p:sldId id="817" r:id="rId5"/>
    <p:sldId id="802" r:id="rId6"/>
    <p:sldId id="818" r:id="rId7"/>
    <p:sldId id="819" r:id="rId8"/>
    <p:sldId id="806" r:id="rId9"/>
    <p:sldId id="804" r:id="rId10"/>
    <p:sldId id="622" r:id="rId11"/>
    <p:sldId id="630" r:id="rId12"/>
    <p:sldId id="808" r:id="rId13"/>
    <p:sldId id="810" r:id="rId14"/>
    <p:sldId id="793" r:id="rId15"/>
    <p:sldId id="794" r:id="rId16"/>
    <p:sldId id="750" r:id="rId17"/>
    <p:sldId id="795" r:id="rId18"/>
    <p:sldId id="820" r:id="rId19"/>
    <p:sldId id="821" r:id="rId20"/>
    <p:sldId id="352" r:id="rId21"/>
    <p:sldId id="822" r:id="rId22"/>
    <p:sldId id="81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1CE"/>
    <a:srgbClr val="E838BA"/>
    <a:srgbClr val="322ADA"/>
    <a:srgbClr val="295FFF"/>
    <a:srgbClr val="463EDE"/>
    <a:srgbClr val="FF3300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666" y="-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5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9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kj8zkywj22" TargetMode="External"/><Relationship Id="rId5" Type="http://schemas.microsoft.com/office/2007/relationships/hdphoto" Target="../media/hdphoto4.wdp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0100" y="4312932"/>
            <a:ext cx="10347730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Звук [ґ]. Мала і велика </a:t>
            </a:r>
            <a:r>
              <a:rPr lang="ru-RU" sz="4000" b="1" dirty="0" err="1">
                <a:solidFill>
                  <a:schemeClr val="bg1"/>
                </a:solidFill>
              </a:rPr>
              <a:t>букви</a:t>
            </a:r>
            <a:r>
              <a:rPr lang="ru-RU" sz="4000" b="1" dirty="0">
                <a:solidFill>
                  <a:schemeClr val="bg1"/>
                </a:solidFill>
              </a:rPr>
              <a:t> Ґ </a:t>
            </a:r>
            <a:r>
              <a:rPr lang="ru-RU" sz="4000" b="1" dirty="0" err="1">
                <a:solidFill>
                  <a:schemeClr val="bg1"/>
                </a:solidFill>
              </a:rPr>
              <a:t>ґ</a:t>
            </a:r>
            <a:r>
              <a:rPr lang="ru-RU" sz="4000" b="1" dirty="0">
                <a:solidFill>
                  <a:schemeClr val="bg1"/>
                </a:solidFill>
              </a:rPr>
              <a:t>.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Читання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слів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речень</a:t>
            </a:r>
            <a:r>
              <a:rPr lang="ru-RU" sz="4000" b="1" dirty="0">
                <a:solidFill>
                  <a:schemeClr val="bg1"/>
                </a:solidFill>
              </a:rPr>
              <a:t> і тексту з </a:t>
            </a:r>
            <a:r>
              <a:rPr lang="ru-RU" sz="4000" b="1" dirty="0" err="1">
                <a:solidFill>
                  <a:schemeClr val="bg1"/>
                </a:solidFill>
              </a:rPr>
              <a:t>вивченими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літерами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Картинки буква Ґ (20 фото) • Прикольные картинки и позитив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4" r="24407"/>
          <a:stretch/>
        </p:blipFill>
        <p:spPr bwMode="auto">
          <a:xfrm>
            <a:off x="1243206" y="1062989"/>
            <a:ext cx="2917757" cy="294133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61298" y="1371599"/>
            <a:ext cx="4191512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60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4370" y="555618"/>
            <a:ext cx="10659696" cy="1271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Чи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впізнаєш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персоніфіковані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літери</a:t>
            </a:r>
            <a:r>
              <a:rPr lang="ru-RU" sz="2800" b="1" dirty="0">
                <a:solidFill>
                  <a:schemeClr val="bg1"/>
                </a:solidFill>
              </a:rPr>
              <a:t> на малюнку? На </a:t>
            </a:r>
            <a:r>
              <a:rPr lang="ru-RU" sz="2800" b="1" dirty="0" err="1">
                <a:solidFill>
                  <a:schemeClr val="bg1"/>
                </a:solidFill>
              </a:rPr>
              <a:t>які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букви</a:t>
            </a:r>
            <a:r>
              <a:rPr lang="ru-RU" sz="2800" b="1" dirty="0">
                <a:solidFill>
                  <a:schemeClr val="bg1"/>
                </a:solidFill>
              </a:rPr>
              <a:t> вони </a:t>
            </a:r>
            <a:r>
              <a:rPr lang="ru-RU" sz="2800" b="1" dirty="0" err="1">
                <a:solidFill>
                  <a:schemeClr val="bg1"/>
                </a:solidFill>
              </a:rPr>
              <a:t>схожі</a:t>
            </a:r>
            <a:r>
              <a:rPr lang="ru-RU" sz="2800" b="1" dirty="0">
                <a:solidFill>
                  <a:schemeClr val="bg1"/>
                </a:solidFill>
              </a:rPr>
              <a:t>? Чим </a:t>
            </a:r>
            <a:r>
              <a:rPr lang="ru-RU" sz="2800" b="1" dirty="0" err="1">
                <a:solidFill>
                  <a:schemeClr val="bg1"/>
                </a:solidFill>
              </a:rPr>
              <a:t>відрізняються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</a:t>
            </a:r>
            <a:r>
              <a:rPr lang="ru-RU" sz="2800" b="1" dirty="0">
                <a:solidFill>
                  <a:schemeClr val="bg1"/>
                </a:solidFill>
              </a:rPr>
              <a:t> букв Г </a:t>
            </a:r>
            <a:r>
              <a:rPr lang="ru-RU" sz="2800" b="1" dirty="0" err="1">
                <a:solidFill>
                  <a:schemeClr val="bg1"/>
                </a:solidFill>
              </a:rPr>
              <a:t>г</a:t>
            </a:r>
            <a:r>
              <a:rPr lang="ru-RU" sz="2800" b="1" dirty="0">
                <a:solidFill>
                  <a:schemeClr val="bg1"/>
                </a:solidFill>
              </a:rPr>
              <a:t>? Чим </a:t>
            </a:r>
            <a:r>
              <a:rPr lang="ru-RU" sz="2800" b="1" dirty="0" err="1">
                <a:solidFill>
                  <a:schemeClr val="bg1"/>
                </a:solidFill>
              </a:rPr>
              <a:t>зайняті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букви</a:t>
            </a:r>
            <a:r>
              <a:rPr lang="ru-RU" sz="2800" b="1" dirty="0">
                <a:solidFill>
                  <a:schemeClr val="bg1"/>
                </a:solidFill>
              </a:rPr>
              <a:t> Ґ </a:t>
            </a:r>
            <a:r>
              <a:rPr lang="ru-RU" sz="2800" b="1" dirty="0" err="1" smtClean="0">
                <a:solidFill>
                  <a:schemeClr val="bg1"/>
                </a:solidFill>
              </a:rPr>
              <a:t>ґ</a:t>
            </a:r>
            <a:r>
              <a:rPr lang="ru-RU" sz="2800" b="1" dirty="0" smtClean="0">
                <a:solidFill>
                  <a:schemeClr val="bg1"/>
                </a:solidFill>
              </a:rPr>
              <a:t>? </a:t>
            </a:r>
            <a:r>
              <a:rPr lang="ru-RU" sz="2800" b="1" dirty="0" err="1" smtClean="0">
                <a:solidFill>
                  <a:schemeClr val="bg1"/>
                </a:solidFill>
              </a:rPr>
              <a:t>Чи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знаєш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ти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таке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ґанок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 flipH="1">
            <a:off x="1387612" y="3266922"/>
            <a:ext cx="2411736" cy="3025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5123" t="24374" r="35269" b="32114"/>
          <a:stretch/>
        </p:blipFill>
        <p:spPr>
          <a:xfrm>
            <a:off x="4098066" y="1943483"/>
            <a:ext cx="7236000" cy="35698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917194" y="1943483"/>
            <a:ext cx="288215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Ганок – </a:t>
            </a:r>
            <a:r>
              <a:rPr lang="ru-RU" sz="2000" b="1" dirty="0" err="1" smtClean="0">
                <a:solidFill>
                  <a:schemeClr val="bg1"/>
                </a:solidFill>
              </a:rPr>
              <a:t>це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прибудова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з </a:t>
            </a:r>
            <a:r>
              <a:rPr lang="ru-RU" sz="2000" b="1" dirty="0" err="1">
                <a:solidFill>
                  <a:schemeClr val="bg1"/>
                </a:solidFill>
              </a:rPr>
              <a:t>площадкою</a:t>
            </a:r>
            <a:r>
              <a:rPr lang="ru-RU" sz="2000" b="1" dirty="0">
                <a:solidFill>
                  <a:schemeClr val="bg1"/>
                </a:solidFill>
              </a:rPr>
              <a:t> і </a:t>
            </a:r>
            <a:r>
              <a:rPr lang="ru-RU" sz="2000" b="1" dirty="0" err="1">
                <a:solidFill>
                  <a:schemeClr val="bg1"/>
                </a:solidFill>
              </a:rPr>
              <a:t>східцями</a:t>
            </a:r>
            <a:r>
              <a:rPr lang="ru-RU" sz="2000" b="1" dirty="0">
                <a:solidFill>
                  <a:schemeClr val="bg1"/>
                </a:solidFill>
              </a:rPr>
              <a:t>, а часто з </a:t>
            </a:r>
            <a:r>
              <a:rPr lang="ru-RU" sz="2000" b="1" dirty="0" err="1">
                <a:solidFill>
                  <a:schemeClr val="bg1"/>
                </a:solidFill>
              </a:rPr>
              <a:t>покрівлею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біля</a:t>
            </a:r>
            <a:r>
              <a:rPr lang="ru-RU" sz="2000" b="1" dirty="0">
                <a:solidFill>
                  <a:schemeClr val="bg1"/>
                </a:solidFill>
              </a:rPr>
              <a:t> входу в </a:t>
            </a:r>
            <a:r>
              <a:rPr lang="ru-RU" sz="2000" b="1" dirty="0" err="1" smtClean="0">
                <a:solidFill>
                  <a:schemeClr val="bg1"/>
                </a:solidFill>
              </a:rPr>
              <a:t>будинок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3955" y="451473"/>
            <a:ext cx="8756193" cy="7715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завдання </a:t>
            </a:r>
            <a:r>
              <a:rPr lang="uk-UA" sz="4000" b="1" dirty="0" err="1">
                <a:solidFill>
                  <a:schemeClr val="bg1"/>
                </a:solidFill>
              </a:rPr>
              <a:t>Читалочки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954726"/>
            <a:ext cx="2017184" cy="21259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658" t="40392" r="45958" b="42316"/>
          <a:stretch/>
        </p:blipFill>
        <p:spPr>
          <a:xfrm>
            <a:off x="1482369" y="1406709"/>
            <a:ext cx="7250151" cy="248457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Агрус | НОВИЙ СА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67" y="4162794"/>
            <a:ext cx="2915227" cy="197293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Як вибрати варіант ганку до будинку і як його виготовити своїми руками,  матеріали і форми, нюанси монтажу - Stroyr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155" y="1667420"/>
            <a:ext cx="2888245" cy="2173405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граріям радять провести агрохімічне дослідження ґрунту взимку — АГРОПОЛІ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42" y="4162794"/>
            <a:ext cx="3858178" cy="197293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9408" y="524232"/>
            <a:ext cx="10091292" cy="8473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склади, слова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9408" y="1650180"/>
            <a:ext cx="2461032" cy="376021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ка    </a:t>
            </a:r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</a:rPr>
              <a:t>ґа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ко    </a:t>
            </a:r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</a:rPr>
              <a:t>ґо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ку    </a:t>
            </a:r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</a:rPr>
              <a:t>ґу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</a:rPr>
              <a:t>ки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</a:rPr>
              <a:t>ґи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</a:rPr>
              <a:t>ке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</a:rPr>
              <a:t>ґе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AutoShape 2" descr="Детские тигренка - векторные изображения, Детские тигренка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046" y="1929345"/>
            <a:ext cx="2953183" cy="3481047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9249138" y="1629710"/>
            <a:ext cx="2132346" cy="4051000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000" b="1" dirty="0">
                <a:solidFill>
                  <a:schemeClr val="accent2">
                    <a:lumMod val="75000"/>
                  </a:schemeClr>
                </a:solidFill>
              </a:rPr>
              <a:t>ґава</a:t>
            </a:r>
          </a:p>
          <a:p>
            <a:pPr algn="ctr"/>
            <a:r>
              <a:rPr lang="ru-RU" sz="5000" b="1" dirty="0">
                <a:solidFill>
                  <a:schemeClr val="accent2">
                    <a:lumMod val="75000"/>
                  </a:schemeClr>
                </a:solidFill>
              </a:rPr>
              <a:t>ґанок</a:t>
            </a:r>
          </a:p>
          <a:p>
            <a:pPr algn="ctr"/>
            <a:r>
              <a:rPr lang="ru-RU" sz="5000" b="1" dirty="0" err="1">
                <a:solidFill>
                  <a:schemeClr val="accent2">
                    <a:lumMod val="75000"/>
                  </a:schemeClr>
                </a:solidFill>
              </a:rPr>
              <a:t>ґрунт</a:t>
            </a:r>
            <a:endParaRPr lang="ru-RU" sz="5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5000" b="1" dirty="0" err="1">
                <a:solidFill>
                  <a:schemeClr val="accent2">
                    <a:lumMod val="75000"/>
                  </a:schemeClr>
                </a:solidFill>
              </a:rPr>
              <a:t>ґвалт</a:t>
            </a:r>
            <a:endParaRPr lang="ru-RU" sz="5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5000" b="1" dirty="0" err="1">
                <a:solidFill>
                  <a:schemeClr val="accent2">
                    <a:lumMod val="75000"/>
                  </a:schemeClr>
                </a:solidFill>
              </a:rPr>
              <a:t>аґрус</a:t>
            </a:r>
            <a:endParaRPr lang="ru-RU" sz="5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2" descr="19 Равлики ideas | равлик, тварини, абет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842" y="1929345"/>
            <a:ext cx="1997427" cy="201004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80710" y="520226"/>
            <a:ext cx="8732066" cy="8856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Словарні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доганялки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67344" y="2333312"/>
            <a:ext cx="30658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ґрати</a:t>
            </a:r>
            <a:endParaRPr lang="ru-RU" sz="9600" b="1" dirty="0">
              <a:ln w="22225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0003" y="1099004"/>
            <a:ext cx="42198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>
                <a:ln w="22225">
                  <a:noFill/>
                  <a:prstDash val="solid"/>
                </a:ln>
                <a:solidFill>
                  <a:srgbClr val="00B0F0"/>
                </a:solidFill>
              </a:rPr>
              <a:t>ґалаґан</a:t>
            </a:r>
            <a:endParaRPr lang="ru-RU" sz="9600" b="1" dirty="0">
              <a:ln w="22225">
                <a:noFill/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46743" y="2151618"/>
            <a:ext cx="30189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>
                <a:ln w="22225">
                  <a:noFill/>
                  <a:prstDash val="solid"/>
                </a:ln>
                <a:solidFill>
                  <a:srgbClr val="EF71CE"/>
                </a:solidFill>
              </a:rPr>
              <a:t>ґрунт</a:t>
            </a:r>
            <a:endParaRPr lang="ru-RU" sz="9600" b="1" dirty="0">
              <a:ln w="22225">
                <a:noFill/>
                <a:prstDash val="solid"/>
              </a:ln>
              <a:solidFill>
                <a:srgbClr val="EF71C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92953" y="1771992"/>
            <a:ext cx="32956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err="1">
                <a:ln w="22225">
                  <a:noFill/>
                  <a:prstDash val="solid"/>
                </a:ln>
                <a:solidFill>
                  <a:srgbClr val="002060"/>
                </a:solidFill>
              </a:rPr>
              <a:t>ґніт</a:t>
            </a:r>
            <a:endParaRPr lang="ru-RU" sz="9600" b="1" dirty="0">
              <a:ln w="22225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98616" y="1115344"/>
            <a:ext cx="38808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ґердан</a:t>
            </a:r>
            <a:endParaRPr lang="ru-RU" sz="9600" b="1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82060" y="3902972"/>
            <a:ext cx="44468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ґаздиня</a:t>
            </a:r>
            <a:endParaRPr lang="ru-RU" sz="9600" b="1" dirty="0">
              <a:ln w="22225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10325" y="1395202"/>
            <a:ext cx="30827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>
                <a:ln w="22225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ґазда</a:t>
            </a:r>
            <a:endParaRPr lang="ru-RU" sz="9600" b="1" dirty="0">
              <a:ln w="22225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15424" y="3118142"/>
            <a:ext cx="31817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22225">
                  <a:noFill/>
                  <a:prstDash val="solid"/>
                </a:ln>
                <a:solidFill>
                  <a:srgbClr val="322ADA"/>
                </a:solidFill>
              </a:rPr>
              <a:t>ґанок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153168" y="1939410"/>
            <a:ext cx="32928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>
                <a:ln w="22225">
                  <a:noFill/>
                  <a:prstDash val="solid"/>
                </a:ln>
                <a:solidFill>
                  <a:srgbClr val="00B050"/>
                </a:solidFill>
              </a:rPr>
              <a:t>ґроно</a:t>
            </a:r>
            <a:endParaRPr lang="ru-RU" sz="9600" b="1" dirty="0">
              <a:ln w="22225">
                <a:noFill/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97128" y="3340576"/>
            <a:ext cx="24384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ґуля</a:t>
            </a:r>
            <a:endParaRPr lang="ru-RU" sz="9600" b="1" dirty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28918" y="3907313"/>
            <a:ext cx="24555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22225">
                  <a:noFill/>
                  <a:prstDash val="solid"/>
                </a:ln>
                <a:solidFill>
                  <a:srgbClr val="7030A0"/>
                </a:solidFill>
              </a:rPr>
              <a:t>ґава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628918" y="2936448"/>
            <a:ext cx="29822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>
                <a:ln w="22225">
                  <a:noFill/>
                  <a:prstDash val="solid"/>
                </a:ln>
                <a:solidFill>
                  <a:srgbClr val="295FFF"/>
                </a:solidFill>
              </a:rPr>
              <a:t>аґрус</a:t>
            </a:r>
            <a:endParaRPr lang="ru-RU" sz="9600" b="1" dirty="0">
              <a:ln w="22225">
                <a:noFill/>
                <a:prstDash val="solid"/>
              </a:ln>
              <a:solidFill>
                <a:srgbClr val="295FFF"/>
              </a:solidFill>
            </a:endParaRPr>
          </a:p>
        </p:txBody>
      </p:sp>
      <p:pic>
        <p:nvPicPr>
          <p:cNvPr id="18" name="Picture 2" descr="Відокремлені члени речення - це що таке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" y="3668835"/>
            <a:ext cx="2737873" cy="311855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28446" y="445745"/>
            <a:ext cx="8756193" cy="7340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текст. Придумай заголовок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1814" y="1527373"/>
            <a:ext cx="7842146" cy="4188381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   Галинка купила бісер — дрібні барвисті намистинки. Із бісеру вона зробила </a:t>
            </a:r>
            <a:r>
              <a:rPr lang="uk-UA" sz="4000" b="1" dirty="0" err="1">
                <a:solidFill>
                  <a:schemeClr val="accent2">
                    <a:lumMod val="75000"/>
                  </a:schemeClr>
                </a:solidFill>
              </a:rPr>
              <a:t>ґерд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à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н. Це гарна прикраса.</a:t>
            </a:r>
          </a:p>
          <a:p>
            <a:pPr algn="just" fontAlgn="base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    Ґерд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à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н Галинка подарувала мамі.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988" y="1527372"/>
            <a:ext cx="1878767" cy="1878767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388203" y="3017001"/>
            <a:ext cx="449256" cy="604562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6" descr="Купити Гердан №1120449 - у подарунок в Україні на Crafta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988" y="3572324"/>
            <a:ext cx="1530191" cy="2720340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279574" y="3572324"/>
            <a:ext cx="13300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92431" y="4187862"/>
            <a:ext cx="205641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50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7270" y="494528"/>
            <a:ext cx="10104120" cy="10713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Порівняй </a:t>
            </a:r>
            <a:r>
              <a:rPr lang="ru-RU" sz="4000" b="1" dirty="0" err="1">
                <a:solidFill>
                  <a:schemeClr val="bg1"/>
                </a:solidFill>
              </a:rPr>
              <a:t>значення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кожної</a:t>
            </a:r>
            <a:r>
              <a:rPr lang="ru-RU" sz="4000" b="1" dirty="0">
                <a:solidFill>
                  <a:schemeClr val="bg1"/>
                </a:solidFill>
              </a:rPr>
              <a:t> пари </a:t>
            </a:r>
            <a:r>
              <a:rPr lang="ru-RU" sz="4000" b="1" dirty="0" err="1">
                <a:solidFill>
                  <a:schemeClr val="bg1"/>
                </a:solidFill>
              </a:rPr>
              <a:t>слів</a:t>
            </a:r>
            <a:r>
              <a:rPr lang="ru-RU" sz="4000" b="1" dirty="0">
                <a:solidFill>
                  <a:schemeClr val="bg1"/>
                </a:solidFill>
              </a:rPr>
              <a:t>.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Чим </a:t>
            </a:r>
            <a:r>
              <a:rPr lang="ru-RU" sz="4000" b="1" dirty="0" err="1">
                <a:solidFill>
                  <a:schemeClr val="bg1"/>
                </a:solidFill>
              </a:rPr>
              <a:t>воно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цікаве</a:t>
            </a:r>
            <a:r>
              <a:rPr lang="ru-RU" sz="4000" b="1" dirty="0">
                <a:solidFill>
                  <a:schemeClr val="bg1"/>
                </a:solidFill>
              </a:rPr>
              <a:t>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163" t="27168" r="35126" b="37274"/>
          <a:stretch/>
        </p:blipFill>
        <p:spPr>
          <a:xfrm>
            <a:off x="2758689" y="1749084"/>
            <a:ext cx="8362701" cy="33647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 flipH="1">
            <a:off x="335643" y="1456402"/>
            <a:ext cx="2296279" cy="2880505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93649" y="445746"/>
            <a:ext cx="9722918" cy="676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текст. Придумай </a:t>
            </a:r>
            <a:r>
              <a:rPr lang="ru-RU" sz="4000" b="1" dirty="0" err="1">
                <a:solidFill>
                  <a:schemeClr val="bg1"/>
                </a:solidFill>
              </a:rPr>
              <a:t>свій</a:t>
            </a:r>
            <a:r>
              <a:rPr lang="ru-RU" sz="4000" b="1" dirty="0">
                <a:solidFill>
                  <a:schemeClr val="bg1"/>
                </a:solidFill>
              </a:rPr>
              <a:t> заголовок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30758" y="1203013"/>
            <a:ext cx="9104781" cy="5005626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Ловити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ґав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361950" algn="just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Діти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старанно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писали букву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ґ. А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Сергійко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позирàв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то у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вікно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, то на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стрілки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годинника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думав про перерву.</a:t>
            </a:r>
          </a:p>
          <a:p>
            <a:pPr indent="361950" algn="just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Галина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Петрівна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сказала:</a:t>
            </a:r>
          </a:p>
          <a:p>
            <a:pPr indent="361950" algn="just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Сергійку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, не лови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ґав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, пиши.</a:t>
            </a:r>
          </a:p>
          <a:p>
            <a:pPr indent="361950" algn="just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Незабаром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усі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діти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написали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букви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Сергійко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ні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ловив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ґав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Людина\Ловити га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741" y="3444190"/>
            <a:ext cx="1892586" cy="288132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275117" y="3703677"/>
            <a:ext cx="38832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237713" y="494528"/>
            <a:ext cx="9087609" cy="8442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тексту»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02255" y="1430256"/>
            <a:ext cx="7174768" cy="2147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 algn="just">
              <a:buAutoNum type="arabicPeriod"/>
            </a:pPr>
            <a:r>
              <a:rPr lang="ru-RU" sz="2400" b="1" dirty="0"/>
              <a:t>Як </a:t>
            </a:r>
            <a:r>
              <a:rPr lang="ru-RU" sz="2400" b="1" dirty="0" err="1"/>
              <a:t>т</a:t>
            </a:r>
            <a:r>
              <a:rPr lang="ru-RU" sz="2400" b="1" dirty="0" err="1" smtClean="0"/>
              <a:t>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розумієш</a:t>
            </a:r>
            <a:r>
              <a:rPr lang="ru-RU" sz="2400" b="1" dirty="0" smtClean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err="1"/>
              <a:t>вислову</a:t>
            </a:r>
            <a:r>
              <a:rPr lang="ru-RU" sz="2400" b="1" dirty="0"/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ловити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ґав</a:t>
            </a:r>
            <a:r>
              <a:rPr lang="ru-RU" sz="2400" b="1" dirty="0"/>
              <a:t>? </a:t>
            </a:r>
          </a:p>
          <a:p>
            <a:pPr marL="446088" indent="-446088" algn="just">
              <a:buAutoNum type="arabicPeriod"/>
            </a:pPr>
            <a:r>
              <a:rPr lang="ru-RU" sz="2400" b="1" dirty="0"/>
              <a:t>Де </a:t>
            </a:r>
            <a:r>
              <a:rPr lang="ru-RU" sz="2400" b="1" dirty="0" err="1"/>
              <a:t>відбувалась</a:t>
            </a:r>
            <a:r>
              <a:rPr lang="ru-RU" sz="2400" b="1" dirty="0"/>
              <a:t> </a:t>
            </a:r>
            <a:r>
              <a:rPr lang="ru-RU" sz="2400" b="1" dirty="0" err="1"/>
              <a:t>подія</a:t>
            </a:r>
            <a:r>
              <a:rPr lang="ru-RU" sz="2400" b="1" dirty="0"/>
              <a:t>?</a:t>
            </a:r>
          </a:p>
          <a:p>
            <a:pPr marL="446088" indent="-446088" algn="just">
              <a:buAutoNum type="arabicPeriod"/>
            </a:pPr>
            <a:r>
              <a:rPr lang="ru-RU" sz="2400" b="1" dirty="0"/>
              <a:t>Чим </a:t>
            </a:r>
            <a:r>
              <a:rPr lang="ru-RU" sz="2400" b="1" dirty="0" err="1"/>
              <a:t>займалися</a:t>
            </a:r>
            <a:r>
              <a:rPr lang="ru-RU" sz="2400" b="1" dirty="0"/>
              <a:t> </a:t>
            </a:r>
            <a:r>
              <a:rPr lang="ru-RU" sz="2400" b="1" dirty="0" err="1"/>
              <a:t>діти</a:t>
            </a:r>
            <a:r>
              <a:rPr lang="ru-RU" sz="2400" b="1" dirty="0"/>
              <a:t>?</a:t>
            </a:r>
          </a:p>
          <a:p>
            <a:pPr marL="446088" indent="-446088" algn="just">
              <a:buAutoNum type="arabicPeriod"/>
            </a:pPr>
            <a:r>
              <a:rPr lang="ru-RU" sz="2400" b="1" dirty="0"/>
              <a:t>Що </a:t>
            </a:r>
            <a:r>
              <a:rPr lang="ru-RU" sz="2400" b="1" dirty="0" err="1"/>
              <a:t>робив</a:t>
            </a:r>
            <a:r>
              <a:rPr lang="ru-RU" sz="2400" b="1" dirty="0"/>
              <a:t> у </a:t>
            </a:r>
            <a:r>
              <a:rPr lang="ru-RU" sz="2400" b="1" dirty="0" err="1"/>
              <a:t>цей</a:t>
            </a:r>
            <a:r>
              <a:rPr lang="ru-RU" sz="2400" b="1" dirty="0"/>
              <a:t> час </a:t>
            </a:r>
            <a:r>
              <a:rPr lang="ru-RU" sz="2400" b="1" dirty="0" err="1"/>
              <a:t>Сергійко</a:t>
            </a:r>
            <a:r>
              <a:rPr lang="ru-RU" sz="2400" b="1" dirty="0"/>
              <a:t>?</a:t>
            </a:r>
          </a:p>
          <a:p>
            <a:pPr marL="446088" indent="-446088" algn="just">
              <a:buAutoNum type="arabicPeriod"/>
            </a:pPr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/>
              <a:t>він</a:t>
            </a:r>
            <a:r>
              <a:rPr lang="ru-RU" sz="2400" b="1" dirty="0"/>
              <a:t> не </a:t>
            </a:r>
            <a:r>
              <a:rPr lang="ru-RU" sz="2400" b="1" dirty="0" err="1"/>
              <a:t>встиг</a:t>
            </a:r>
            <a:r>
              <a:rPr lang="ru-RU" sz="2400" b="1" dirty="0"/>
              <a:t> </a:t>
            </a:r>
            <a:r>
              <a:rPr lang="ru-RU" sz="2400" b="1" dirty="0" err="1"/>
              <a:t>написати</a:t>
            </a:r>
            <a:r>
              <a:rPr lang="ru-RU" sz="2400" b="1" dirty="0"/>
              <a:t> </a:t>
            </a:r>
            <a:r>
              <a:rPr lang="ru-RU" sz="2400" b="1" dirty="0" err="1"/>
              <a:t>букви</a:t>
            </a:r>
            <a:r>
              <a:rPr lang="ru-RU" sz="2400" b="1" dirty="0"/>
              <a:t>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344" t="46023" r="40319" b="23035"/>
          <a:stretch/>
        </p:blipFill>
        <p:spPr>
          <a:xfrm>
            <a:off x="1836000" y="3680460"/>
            <a:ext cx="5580000" cy="2468880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79777" y="4018765"/>
            <a:ext cx="3161603" cy="1490500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Поясни, на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малюнку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зображено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Сергійка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50" y="865070"/>
            <a:ext cx="2751029" cy="3364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7550" y="1390535"/>
            <a:ext cx="7374671" cy="712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малюнки. Побудуй звукові схеми цих слів.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571" y="4342230"/>
            <a:ext cx="5877969" cy="525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Надрукуй велику та малу букви Ґ </a:t>
            </a:r>
            <a:r>
              <a:rPr lang="uk-UA" sz="2000" b="1" dirty="0" err="1" smtClean="0">
                <a:solidFill>
                  <a:schemeClr val="bg1"/>
                </a:solidFill>
              </a:rPr>
              <a:t>ґ</a:t>
            </a:r>
            <a:r>
              <a:rPr lang="uk-UA" sz="2000" b="1" dirty="0" smtClean="0">
                <a:solidFill>
                  <a:schemeClr val="bg1"/>
                </a:solidFill>
              </a:rPr>
              <a:t>  у клітинках.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1 клас\1. Навчання грамоти\1 УРОКИ 2023\Читання\5 Блок г ґ ж ш ь х ч\060- Звук [ґ]. Мала і велика букви Ґ ґ. Читання слів, речень і тексту з вивченими літерами\2024-01-03_2224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84" y="2227695"/>
            <a:ext cx="4916792" cy="214999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1 клас\1. Навчання грамоти\1 УРОКИ 2023\Читання\5 Блок г ґ ж ш ь х ч\060- Звук [ґ]. Мала і велика букви Ґ ґ. Читання слів, речень і тексту з вивченими літерами\2024-01-03_22363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t="7984" r="2569" b="7457"/>
          <a:stretch/>
        </p:blipFill>
        <p:spPr bwMode="auto">
          <a:xfrm>
            <a:off x="2262330" y="4868010"/>
            <a:ext cx="8460000" cy="118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1 клас\1. Навчання грамоти\1 УРОКИ 2023\Читання\5 Блок г ґ ж ш ь х ч\060- Звук [ґ]. Мала і велика букви Ґ ґ. Читання слів, речень і тексту з вивченими літерами\2024-01-03_2241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28" y="2197117"/>
            <a:ext cx="1379222" cy="20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1 клас\1. Навчання грамоти\1 УРОКИ 2023\Читання\5 Блок г ґ ж ш ь х ч\060- Звук [ґ]. Мала і велика букви Ґ ґ. Читання слів, речень і тексту з вивченими літерами\2024-01-03_2247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09" y="2247469"/>
            <a:ext cx="7396281" cy="241992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367" y="2047743"/>
            <a:ext cx="2943762" cy="359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64656" y="1356419"/>
            <a:ext cx="7596849" cy="7608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З’єднай стрілочками малюнки і слова. Надрукуй у клітинках назви відповідних малюнків.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4656" y="1370389"/>
            <a:ext cx="7934741" cy="7329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речення за малюнком і схемами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492630" y="4133576"/>
            <a:ext cx="308610" cy="432324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600700" y="4185400"/>
            <a:ext cx="308610" cy="432324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0125777" y="4245074"/>
            <a:ext cx="154305" cy="320826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497037" y="3505587"/>
            <a:ext cx="373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ґ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00700" y="3565416"/>
            <a:ext cx="373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ґ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020027" y="3641852"/>
            <a:ext cx="373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ґ</a:t>
            </a:r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7444740" y="4185400"/>
            <a:ext cx="308610" cy="432324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379530" y="3511984"/>
            <a:ext cx="373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г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9219" name="Picture 3" descr="D:\1 клас\1. Навчання грамоти\1 УРОКИ 2023\Читання\5 Блок г ґ ж ш ь х ч\060- Звук [ґ]. Мала і велика букви Ґ ґ. Читання слів, речень і тексту з вивченими літерами\2024-01-03_225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09" y="2242786"/>
            <a:ext cx="7596849" cy="242460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>
            <a:off x="4401067" y="2806075"/>
            <a:ext cx="1508243" cy="154366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401066" y="2628900"/>
            <a:ext cx="1508243" cy="102006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4519038" y="3565416"/>
            <a:ext cx="1390271" cy="69294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8774452" y="2392035"/>
            <a:ext cx="1992607" cy="473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ґудзик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965065" y="3175235"/>
            <a:ext cx="1611380" cy="47372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аґрус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091452" y="4070996"/>
            <a:ext cx="1484993" cy="473729"/>
          </a:xfrm>
          <a:prstGeom prst="rect">
            <a:avLst/>
          </a:prstGeom>
          <a:solidFill>
            <a:srgbClr val="EF71CE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гуси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9220" name="Picture 4" descr="D:\1 клас\1. Навчання грамоти\1 УРОКИ 2023\Читання\5 Блок г ґ ж ш ь х ч\060- Звук [ґ]. Мала і велика букви Ґ ґ. Читання слів, речень і тексту з вивченими літерами\2024-01-03_2258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55" y="2242786"/>
            <a:ext cx="7596850" cy="302829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2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1" grpId="0" animBg="1"/>
      <p:bldP spid="38" grpId="0"/>
      <p:bldP spid="39" grpId="0"/>
      <p:bldP spid="40" grpId="0"/>
      <p:bldP spid="35" grpId="0"/>
      <p:bldP spid="48" grpId="0" animBg="1"/>
      <p:bldP spid="49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6886" y="585969"/>
            <a:ext cx="8732066" cy="7170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4765287" y="2153632"/>
            <a:ext cx="5613154" cy="33711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Пролунав уже </a:t>
            </a:r>
            <a:r>
              <a:rPr lang="ru-RU" sz="3200" b="1" dirty="0" err="1">
                <a:solidFill>
                  <a:schemeClr val="bg1"/>
                </a:solidFill>
              </a:rPr>
              <a:t>дзвінок</a:t>
            </a:r>
            <a:r>
              <a:rPr lang="ru-RU" sz="32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3200" b="1" dirty="0" err="1">
                <a:solidFill>
                  <a:schemeClr val="bg1"/>
                </a:solidFill>
              </a:rPr>
              <a:t>Починається</a:t>
            </a:r>
            <a:r>
              <a:rPr lang="ru-RU" sz="3200" b="1" dirty="0">
                <a:solidFill>
                  <a:schemeClr val="bg1"/>
                </a:solidFill>
              </a:rPr>
              <a:t> урок.</a:t>
            </a:r>
          </a:p>
          <a:p>
            <a:r>
              <a:rPr lang="ru-RU" sz="3200" b="1" dirty="0" err="1">
                <a:solidFill>
                  <a:schemeClr val="bg1"/>
                </a:solidFill>
              </a:rPr>
              <a:t>Тож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працюймо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всі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старанно</a:t>
            </a:r>
            <a:r>
              <a:rPr lang="ru-RU" sz="32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3200" b="1" dirty="0" err="1">
                <a:solidFill>
                  <a:schemeClr val="bg1"/>
                </a:solidFill>
              </a:rPr>
              <a:t>Щоб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почути</a:t>
            </a:r>
            <a:r>
              <a:rPr lang="ru-RU" sz="3200" b="1" dirty="0">
                <a:solidFill>
                  <a:schemeClr val="bg1"/>
                </a:solidFill>
              </a:rPr>
              <a:t> у </a:t>
            </a:r>
            <a:r>
              <a:rPr lang="ru-RU" sz="3200" b="1" dirty="0" err="1">
                <a:solidFill>
                  <a:schemeClr val="bg1"/>
                </a:solidFill>
              </a:rPr>
              <a:t>кінці</a:t>
            </a:r>
            <a:r>
              <a:rPr lang="ru-RU" sz="32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Що у </a:t>
            </a:r>
            <a:r>
              <a:rPr lang="ru-RU" sz="3200" b="1" dirty="0" err="1">
                <a:solidFill>
                  <a:schemeClr val="bg1"/>
                </a:solidFill>
              </a:rPr>
              <a:t>нашім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першім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класі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 err="1">
                <a:solidFill>
                  <a:schemeClr val="bg1"/>
                </a:solidFill>
              </a:rPr>
              <a:t>Діти</a:t>
            </a:r>
            <a:r>
              <a:rPr lang="ru-RU" sz="3200" b="1" dirty="0">
                <a:solidFill>
                  <a:schemeClr val="bg1"/>
                </a:solidFill>
              </a:rPr>
              <a:t> - просто </a:t>
            </a:r>
            <a:r>
              <a:rPr lang="ru-RU" sz="3200" b="1" dirty="0" err="1">
                <a:solidFill>
                  <a:schemeClr val="bg1"/>
                </a:solidFill>
              </a:rPr>
              <a:t>молодці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4"/>
          <a:stretch/>
        </p:blipFill>
        <p:spPr>
          <a:xfrm>
            <a:off x="952701" y="1555727"/>
            <a:ext cx="3550397" cy="4566946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620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3380636" y="407565"/>
            <a:ext cx="8811364" cy="5871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2000" b="1" dirty="0">
                <a:solidFill>
                  <a:schemeClr val="bg1"/>
                </a:solidFill>
              </a:rPr>
              <a:t>Online </a:t>
            </a:r>
            <a:r>
              <a:rPr lang="uk-UA" altLang="uk-UA" sz="2000" b="1" dirty="0">
                <a:solidFill>
                  <a:schemeClr val="bg1"/>
                </a:solidFill>
              </a:rPr>
              <a:t>завдання</a:t>
            </a:r>
            <a:endParaRPr lang="en-US" altLang="uk-UA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71977" y="1821424"/>
            <a:ext cx="4265586" cy="4587906"/>
          </a:xfrm>
          <a:prstGeom prst="rect">
            <a:avLst/>
          </a:prstGeom>
        </p:spPr>
      </p:pic>
      <p:sp>
        <p:nvSpPr>
          <p:cNvPr id="9" name="Дата 1">
            <a:extLst>
              <a:ext uri="{FF2B5EF4-FFF2-40B4-BE49-F238E27FC236}">
                <a16:creationId xmlns:a16="http://schemas.microsoft.com/office/drawing/2014/main" xmlns="" id="{AD4BB2F5-94AD-B733-5DCD-86B17E4F8DE1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06.01.2024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BD6050-452F-1002-8DC6-F690CE395B25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2415" y="2203578"/>
            <a:ext cx="1242527" cy="124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3520619" y="1787888"/>
            <a:ext cx="5334363" cy="2205075"/>
          </a:xfrm>
          <a:prstGeom prst="roundRect">
            <a:avLst/>
          </a:prstGeom>
          <a:solidFill>
            <a:srgbClr val="78B64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2011" y="1943349"/>
            <a:ext cx="5177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букву вивчали на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 звук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вона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позначає?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ми знаємо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 звук?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 слова з буквою «ґе», які читали на </a:t>
            </a:r>
            <a:r>
              <a:rPr lang="uk-UA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01845" y="1925048"/>
            <a:ext cx="3428736" cy="41358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96647" y="2253627"/>
            <a:ext cx="2773126" cy="34786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16213" y="549242"/>
            <a:ext cx="8755124" cy="845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</p:spTree>
    <p:extLst>
      <p:ext uri="{BB962C8B-B14F-4D97-AF65-F5344CB8AC3E}">
        <p14:creationId xmlns:p14="http://schemas.microsoft.com/office/powerpoint/2010/main" val="4206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50" y="1276630"/>
            <a:ext cx="8083292" cy="53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659062" y="5014389"/>
            <a:ext cx="2462777" cy="1108075"/>
            <a:chOff x="925513" y="3898900"/>
            <a:chExt cx="2462777" cy="1108075"/>
          </a:xfrm>
        </p:grpSpPr>
        <p:sp>
          <p:nvSpPr>
            <p:cNvPr id="13" name="Овальная выноска 12"/>
            <p:cNvSpPr/>
            <p:nvPr/>
          </p:nvSpPr>
          <p:spPr bwMode="auto">
            <a:xfrm>
              <a:off x="925513" y="3898900"/>
              <a:ext cx="2376487" cy="1108075"/>
            </a:xfrm>
            <a:prstGeom prst="wedgeEllipseCallout">
              <a:avLst>
                <a:gd name="adj1" fmla="val 93764"/>
                <a:gd name="adj2" fmla="val -171826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997515" y="4191327"/>
              <a:ext cx="23907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800" b="1" dirty="0">
                  <a:solidFill>
                    <a:srgbClr val="669900"/>
                  </a:solidFill>
                  <a:latin typeface="+mn-lt"/>
                </a:rPr>
                <a:t>Я дізналася …</a:t>
              </a:r>
              <a:endParaRPr lang="ru-RU" altLang="ru-RU" sz="2800" b="1" dirty="0">
                <a:solidFill>
                  <a:srgbClr val="669900"/>
                </a:solidFill>
                <a:latin typeface="+mn-lt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795964" y="1534465"/>
            <a:ext cx="3230344" cy="948406"/>
            <a:chOff x="7397418" y="1490592"/>
            <a:chExt cx="3230344" cy="1106488"/>
          </a:xfrm>
        </p:grpSpPr>
        <p:sp>
          <p:nvSpPr>
            <p:cNvPr id="16" name="Овальная выноска 15"/>
            <p:cNvSpPr/>
            <p:nvPr/>
          </p:nvSpPr>
          <p:spPr bwMode="auto">
            <a:xfrm>
              <a:off x="7588603" y="1490592"/>
              <a:ext cx="2847975" cy="1106488"/>
            </a:xfrm>
            <a:prstGeom prst="wedgeEllipseCallout">
              <a:avLst>
                <a:gd name="adj1" fmla="val -53376"/>
                <a:gd name="adj2" fmla="val 170411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7" name="TextBox 26"/>
            <p:cNvSpPr txBox="1">
              <a:spLocks noChangeArrowheads="1"/>
            </p:cNvSpPr>
            <p:nvPr/>
          </p:nvSpPr>
          <p:spPr bwMode="auto">
            <a:xfrm>
              <a:off x="7397418" y="1490592"/>
              <a:ext cx="3230344" cy="83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400" b="1" dirty="0">
                  <a:solidFill>
                    <a:srgbClr val="669900"/>
                  </a:solidFill>
                  <a:latin typeface="+mn-lt"/>
                </a:rPr>
                <a:t>Мені </a:t>
              </a:r>
              <a:br>
                <a:rPr lang="uk-UA" altLang="ru-RU" sz="2400" b="1" dirty="0">
                  <a:solidFill>
                    <a:srgbClr val="669900"/>
                  </a:solidFill>
                  <a:latin typeface="+mn-lt"/>
                </a:rPr>
              </a:br>
              <a:r>
                <a:rPr lang="uk-UA" altLang="ru-RU" sz="2400" b="1" dirty="0">
                  <a:solidFill>
                    <a:srgbClr val="669900"/>
                  </a:solidFill>
                  <a:latin typeface="+mn-lt"/>
                </a:rPr>
                <a:t>сподобалося …</a:t>
              </a:r>
              <a:endParaRPr lang="ru-RU" altLang="ru-RU" sz="2400" b="1" dirty="0">
                <a:solidFill>
                  <a:srgbClr val="669900"/>
                </a:solidFill>
                <a:latin typeface="+mn-lt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816454" y="5442694"/>
            <a:ext cx="2376488" cy="1108075"/>
            <a:chOff x="7108825" y="4324350"/>
            <a:chExt cx="2376488" cy="1108075"/>
          </a:xfrm>
        </p:grpSpPr>
        <p:sp>
          <p:nvSpPr>
            <p:cNvPr id="19" name="Овальная выноска 18"/>
            <p:cNvSpPr/>
            <p:nvPr/>
          </p:nvSpPr>
          <p:spPr bwMode="auto">
            <a:xfrm>
              <a:off x="7108825" y="4324350"/>
              <a:ext cx="2376488" cy="1108075"/>
            </a:xfrm>
            <a:prstGeom prst="wedgeEllipseCallout">
              <a:avLst>
                <a:gd name="adj1" fmla="val -94179"/>
                <a:gd name="adj2" fmla="val -209020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0" name="TextBox 27"/>
            <p:cNvSpPr txBox="1">
              <a:spLocks noChangeArrowheads="1"/>
            </p:cNvSpPr>
            <p:nvPr/>
          </p:nvSpPr>
          <p:spPr bwMode="auto">
            <a:xfrm>
              <a:off x="7569357" y="4615133"/>
              <a:ext cx="1666334" cy="46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400" b="1" dirty="0">
                  <a:solidFill>
                    <a:srgbClr val="669900"/>
                  </a:solidFill>
                  <a:latin typeface="+mn-lt"/>
                </a:rPr>
                <a:t>А мені …</a:t>
              </a:r>
              <a:endParaRPr lang="ru-RU" altLang="ru-RU" sz="2400" b="1" dirty="0">
                <a:solidFill>
                  <a:srgbClr val="669900"/>
                </a:solidFill>
                <a:latin typeface="+mn-lt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9411136" y="3853536"/>
            <a:ext cx="2676526" cy="1108075"/>
            <a:chOff x="7351834" y="1587848"/>
            <a:chExt cx="2976563" cy="1108075"/>
          </a:xfrm>
        </p:grpSpPr>
        <p:sp>
          <p:nvSpPr>
            <p:cNvPr id="22" name="Овальная выноска 21"/>
            <p:cNvSpPr/>
            <p:nvPr/>
          </p:nvSpPr>
          <p:spPr bwMode="auto">
            <a:xfrm>
              <a:off x="7351834" y="1587848"/>
              <a:ext cx="2976563" cy="1108075"/>
            </a:xfrm>
            <a:prstGeom prst="wedgeEllipseCallout">
              <a:avLst>
                <a:gd name="adj1" fmla="val -72381"/>
                <a:gd name="adj2" fmla="val -63049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3" name="TextBox 28"/>
            <p:cNvSpPr txBox="1">
              <a:spLocks noChangeArrowheads="1"/>
            </p:cNvSpPr>
            <p:nvPr/>
          </p:nvSpPr>
          <p:spPr bwMode="auto">
            <a:xfrm>
              <a:off x="7664709" y="1910957"/>
              <a:ext cx="2605493" cy="46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400" b="1" dirty="0">
                  <a:solidFill>
                    <a:srgbClr val="669900"/>
                  </a:solidFill>
                  <a:latin typeface="+mn-lt"/>
                </a:rPr>
                <a:t>Я не зрозумів…</a:t>
              </a:r>
              <a:endParaRPr lang="ru-RU" altLang="ru-RU" sz="2400" b="1" dirty="0">
                <a:solidFill>
                  <a:srgbClr val="669900"/>
                </a:solidFill>
                <a:latin typeface="+mn-lt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9644" y="2230286"/>
            <a:ext cx="2307383" cy="1360987"/>
            <a:chOff x="1204913" y="1731963"/>
            <a:chExt cx="2376487" cy="1108075"/>
          </a:xfrm>
        </p:grpSpPr>
        <p:sp>
          <p:nvSpPr>
            <p:cNvPr id="25" name="Овальная выноска 24"/>
            <p:cNvSpPr/>
            <p:nvPr/>
          </p:nvSpPr>
          <p:spPr bwMode="auto">
            <a:xfrm>
              <a:off x="1204913" y="1731963"/>
              <a:ext cx="2376487" cy="1108075"/>
            </a:xfrm>
            <a:prstGeom prst="wedgeEllipseCallout">
              <a:avLst>
                <a:gd name="adj1" fmla="val 85799"/>
                <a:gd name="adj2" fmla="val 49048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" name="TextBox 29"/>
            <p:cNvSpPr txBox="1">
              <a:spLocks noChangeArrowheads="1"/>
            </p:cNvSpPr>
            <p:nvPr/>
          </p:nvSpPr>
          <p:spPr bwMode="auto">
            <a:xfrm>
              <a:off x="1220732" y="1947713"/>
              <a:ext cx="2360668" cy="676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400" b="1" dirty="0">
                  <a:solidFill>
                    <a:srgbClr val="669900"/>
                  </a:solidFill>
                  <a:latin typeface="+mn-lt"/>
                </a:rPr>
                <a:t>А я </a:t>
              </a:r>
              <a:r>
                <a:rPr lang="uk-UA" altLang="ru-RU" sz="2400" b="1" dirty="0" smtClean="0">
                  <a:solidFill>
                    <a:srgbClr val="669900"/>
                  </a:solidFill>
                  <a:latin typeface="+mn-lt"/>
                </a:rPr>
                <a:t>запам’ятала…</a:t>
              </a:r>
              <a:endParaRPr lang="ru-RU" altLang="ru-RU" sz="2400" b="1" dirty="0">
                <a:solidFill>
                  <a:srgbClr val="669900"/>
                </a:solidFill>
                <a:latin typeface="+mn-lt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060701" y="1272062"/>
            <a:ext cx="2376488" cy="1108075"/>
            <a:chOff x="3852769" y="1214856"/>
            <a:chExt cx="2376488" cy="1108075"/>
          </a:xfrm>
        </p:grpSpPr>
        <p:sp>
          <p:nvSpPr>
            <p:cNvPr id="28" name="Овальная выноска 27"/>
            <p:cNvSpPr/>
            <p:nvPr/>
          </p:nvSpPr>
          <p:spPr bwMode="auto">
            <a:xfrm>
              <a:off x="3852769" y="1214856"/>
              <a:ext cx="2376488" cy="1108075"/>
            </a:xfrm>
            <a:prstGeom prst="wedgeEllipseCallout">
              <a:avLst>
                <a:gd name="adj1" fmla="val 98633"/>
                <a:gd name="adj2" fmla="val 165076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9" name="TextBox 1"/>
            <p:cNvSpPr txBox="1">
              <a:spLocks noChangeArrowheads="1"/>
            </p:cNvSpPr>
            <p:nvPr/>
          </p:nvSpPr>
          <p:spPr bwMode="auto">
            <a:xfrm>
              <a:off x="3922582" y="1507283"/>
              <a:ext cx="21615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ru-RU" sz="2800" b="1" dirty="0" smtClean="0">
                  <a:solidFill>
                    <a:srgbClr val="669900"/>
                  </a:solidFill>
                  <a:latin typeface="+mn-lt"/>
                </a:rPr>
                <a:t>Я </a:t>
              </a:r>
              <a:r>
                <a:rPr lang="uk-UA" altLang="ru-RU" sz="2800" b="1" dirty="0">
                  <a:solidFill>
                    <a:srgbClr val="669900"/>
                  </a:solidFill>
                  <a:latin typeface="+mn-lt"/>
                </a:rPr>
                <a:t>дізнався … </a:t>
              </a:r>
              <a:endParaRPr lang="ru-RU" altLang="ru-RU" sz="2800" b="1" dirty="0">
                <a:solidFill>
                  <a:srgbClr val="669900"/>
                </a:solidFill>
                <a:latin typeface="+mn-lt"/>
              </a:endParaRPr>
            </a:p>
          </p:txBody>
        </p:sp>
      </p:grp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814270" y="459757"/>
            <a:ext cx="10512860" cy="8123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Поділися своїми враженнями від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9760" y="529658"/>
            <a:ext cx="8732066" cy="879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1113693" y="1479690"/>
            <a:ext cx="2658208" cy="764212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впораюсь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7666892" y="1495285"/>
            <a:ext cx="3415631" cy="726521"/>
          </a:xfrm>
          <a:prstGeom prst="plaque">
            <a:avLst/>
          </a:prstGeom>
          <a:solidFill>
            <a:srgbClr val="322AD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Очікую на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753211" y="1543729"/>
            <a:ext cx="2499155" cy="704967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втомлюсь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8821770" y="4801691"/>
            <a:ext cx="2485279" cy="1071571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Маю гарний настрій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738943" y="5147240"/>
            <a:ext cx="2324297" cy="1057481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Мені </a:t>
            </a:r>
            <a:r>
              <a:rPr lang="uk-UA" sz="2800" b="1" dirty="0" smtClean="0">
                <a:solidFill>
                  <a:schemeClr val="bg1"/>
                </a:solidFill>
              </a:rPr>
              <a:t>все байдуже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47" y="2520291"/>
            <a:ext cx="2269007" cy="2269008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52" y="4136700"/>
            <a:ext cx="2142939" cy="214293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31" y="2370767"/>
            <a:ext cx="2124725" cy="21247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45" y="4061262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70" y="2303147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ов’язане зображення">
            <a:extLst>
              <a:ext uri="{FF2B5EF4-FFF2-40B4-BE49-F238E27FC236}">
                <a16:creationId xmlns="" xmlns:a16="http://schemas.microsoft.com/office/drawing/2014/main" id="{89EB5F99-9374-4D45-BA91-7FF690B8C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"/>
          <a:stretch/>
        </p:blipFill>
        <p:spPr bwMode="auto">
          <a:xfrm>
            <a:off x="8026733" y="2245960"/>
            <a:ext cx="3518535" cy="300674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4380" y="494528"/>
            <a:ext cx="10790888" cy="945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Вправи </a:t>
            </a:r>
            <a:r>
              <a:rPr lang="uk-UA" sz="4000" b="1" dirty="0">
                <a:solidFill>
                  <a:schemeClr val="bg1"/>
                </a:solidFill>
              </a:rPr>
              <a:t>на постанову </a:t>
            </a:r>
            <a:r>
              <a:rPr lang="uk-UA" sz="4000" b="1" dirty="0" smtClean="0">
                <a:solidFill>
                  <a:schemeClr val="bg1"/>
                </a:solidFill>
              </a:rPr>
              <a:t>дихання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754380" y="1645920"/>
            <a:ext cx="3006091" cy="6629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Задуй свічки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E4DA4A2-3175-4DE5-909B-C567971949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8"/>
          <a:stretch/>
        </p:blipFill>
        <p:spPr>
          <a:xfrm>
            <a:off x="521004" y="2408932"/>
            <a:ext cx="3472839" cy="39787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DFE0A86-39E8-4DBD-9D99-C18E3BCEAB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7298" r="5292" b="8775"/>
          <a:stretch/>
        </p:blipFill>
        <p:spPr>
          <a:xfrm>
            <a:off x="4315664" y="2308860"/>
            <a:ext cx="3342435" cy="367200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8447617" y="1620629"/>
            <a:ext cx="2617470" cy="625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Вогнище</a:t>
            </a: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8026733" y="5226060"/>
            <a:ext cx="3459238" cy="802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Уяви,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що потрібно роздути вогонь, що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загасає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3830220" y="5574700"/>
            <a:ext cx="4039665" cy="813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ліпимо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сніговика,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потім гріємо холодні руки, дихаючи на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них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кутник: округлені кути 7">
            <a:extLst>
              <a:ext uri="{FF2B5EF4-FFF2-40B4-BE49-F238E27FC236}">
                <a16:creationId xmlns="" xmlns:a16="http://schemas.microsoft.com/office/drawing/2014/main" id="{092C6931-0362-4FD5-8E1A-71E65971BA88}"/>
              </a:ext>
            </a:extLst>
          </p:cNvPr>
          <p:cNvSpPr/>
          <p:nvPr/>
        </p:nvSpPr>
        <p:spPr>
          <a:xfrm>
            <a:off x="4526699" y="1703045"/>
            <a:ext cx="2869770" cy="7020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Сніговик</a:t>
            </a: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5607" y="480423"/>
            <a:ext cx="8732066" cy="726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ÐÐ°ÑÑÐ¸Ð½ÐºÐ¸ Ð¿Ð¾ Ð·Ð°Ð¿ÑÐ¾ÑÑ ÐºÐ»Ð¸Ð¿Ð°ÑÑ Ð´ÐµÑÐ¸ ÑÐ°Ð·Ð³Ð¾Ð²Ð°ÑÐ¸Ð²Ð°Ñ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0" y="3360420"/>
            <a:ext cx="3130395" cy="33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17 березня в Шацьку: прилетять граки - скоро весна бу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ра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9" r="5329"/>
          <a:stretch/>
        </p:blipFill>
        <p:spPr bwMode="auto">
          <a:xfrm>
            <a:off x="9052357" y="3727929"/>
            <a:ext cx="2520000" cy="2335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 цікавих фактів про індиків - Про цікав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4"/>
          <a:stretch/>
        </p:blipFill>
        <p:spPr bwMode="auto">
          <a:xfrm>
            <a:off x="3471370" y="3763388"/>
            <a:ext cx="3240000" cy="2603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la scoperta delle oche: specie, habitat, alimentazione e abitudin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r="195"/>
          <a:stretch/>
        </p:blipFill>
        <p:spPr bwMode="auto">
          <a:xfrm>
            <a:off x="8625045" y="1425182"/>
            <a:ext cx="2880000" cy="2186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48065" y="1425183"/>
            <a:ext cx="528103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Ґелґотів гусак на </a:t>
            </a:r>
            <a:r>
              <a:rPr lang="ru-RU" sz="3200" b="1" dirty="0" err="1">
                <a:solidFill>
                  <a:srgbClr val="FFFF00"/>
                </a:solidFill>
              </a:rPr>
              <a:t>дворі</a:t>
            </a:r>
            <a:r>
              <a:rPr lang="ru-RU" sz="3200" b="1" dirty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Сиділа</a:t>
            </a:r>
            <a:r>
              <a:rPr lang="ru-RU" sz="3200" b="1" dirty="0">
                <a:solidFill>
                  <a:srgbClr val="FFFF00"/>
                </a:solidFill>
              </a:rPr>
              <a:t> ґава на </a:t>
            </a:r>
            <a:r>
              <a:rPr lang="ru-RU" sz="3200" b="1" dirty="0" err="1">
                <a:solidFill>
                  <a:srgbClr val="FFFF00"/>
                </a:solidFill>
              </a:rPr>
              <a:t>коморі</a:t>
            </a:r>
            <a:r>
              <a:rPr lang="ru-RU" sz="3200" b="1" dirty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На </a:t>
            </a:r>
            <a:r>
              <a:rPr lang="ru-RU" sz="3200" b="1" dirty="0" err="1">
                <a:solidFill>
                  <a:srgbClr val="FFFF00"/>
                </a:solidFill>
              </a:rPr>
              <a:t>ґанку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індик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ґелґотав</a:t>
            </a:r>
            <a:r>
              <a:rPr lang="ru-RU" sz="3200" b="1" dirty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Ну, </a:t>
            </a:r>
            <a:r>
              <a:rPr lang="ru-RU" sz="3200" b="1" dirty="0" err="1">
                <a:solidFill>
                  <a:srgbClr val="FFFF00"/>
                </a:solidFill>
              </a:rPr>
              <a:t>хто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птахів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порахував</a:t>
            </a:r>
            <a:r>
              <a:rPr lang="ru-RU" sz="3200" b="1" dirty="0">
                <a:solidFill>
                  <a:srgbClr val="FFFF00"/>
                </a:solidFill>
              </a:rPr>
              <a:t>?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03412" y="3676178"/>
            <a:ext cx="169431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ґава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362413" y="4748156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62413" y="6052807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76719" y="4622530"/>
            <a:ext cx="1771576" cy="47907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07403" y="4810552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282154" y="473741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36274" y="4799419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519125" y="6117445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76439" y="6122433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7682271" y="5916412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680524" y="4618996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934778" y="6115203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781756" y="5916412"/>
            <a:ext cx="2172711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39052" y="5214812"/>
            <a:ext cx="169431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ґанок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17794" y="6056707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7505289" y="4394602"/>
            <a:ext cx="214314" cy="7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473446" y="5826079"/>
            <a:ext cx="214314" cy="7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1969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смайлик, читающий красную книгу, смайлик, читающий книгу смайлик смайлик,  книга, чтение, книга, улыбка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67">
                        <a14:foregroundMark x1="37500" y1="29293" x2="37500" y2="29293"/>
                        <a14:foregroundMark x1="40833" y1="29293" x2="40833" y2="29293"/>
                        <a14:foregroundMark x1="61111" y1="29966" x2="61111" y2="29966"/>
                        <a14:foregroundMark x1="64722" y1="29966" x2="64722" y2="29966"/>
                        <a14:foregroundMark x1="17778" y1="73064" x2="17778" y2="73064"/>
                        <a14:foregroundMark x1="15833" y1="67340" x2="15833" y2="67340"/>
                        <a14:foregroundMark x1="13611" y1="71044" x2="13611" y2="71044"/>
                        <a14:foregroundMark x1="21667" y1="76431" x2="21667" y2="76431"/>
                        <a14:foregroundMark x1="18333" y1="67340" x2="18333" y2="67340"/>
                        <a14:foregroundMark x1="20000" y1="71717" x2="20000" y2="71717"/>
                        <a14:foregroundMark x1="16667" y1="77104" x2="16667" y2="77104"/>
                        <a14:foregroundMark x1="80278" y1="73064" x2="80833" y2="73064"/>
                        <a14:foregroundMark x1="83889" y1="71717" x2="83889" y2="71717"/>
                        <a14:foregroundMark x1="84444" y1="66667" x2="84444" y2="66667"/>
                        <a14:foregroundMark x1="87222" y1="68687" x2="87222" y2="68687"/>
                        <a14:foregroundMark x1="87222" y1="73064" x2="87222" y2="73064"/>
                        <a14:foregroundMark x1="83333" y1="75758" x2="83333" y2="75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0980"/>
            <a:ext cx="2828823" cy="23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40" y="1609015"/>
            <a:ext cx="3160954" cy="451564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26303" y="1584760"/>
            <a:ext cx="5808488" cy="44607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ми познайомимось з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малою та великою друкованими буквами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«ґе» «Ґе»,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удосконалювати вміння читати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та речення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працювати з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прочитаним твором.</a:t>
            </a:r>
          </a:p>
        </p:txBody>
      </p:sp>
    </p:spTree>
    <p:extLst>
      <p:ext uri="{BB962C8B-B14F-4D97-AF65-F5344CB8AC3E}">
        <p14:creationId xmlns:p14="http://schemas.microsoft.com/office/powerpoint/2010/main" val="38999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 rot="272255">
            <a:off x="3493425" y="1560868"/>
            <a:ext cx="5474908" cy="3701328"/>
          </a:xfrm>
          <a:prstGeom prst="cloudCallout">
            <a:avLst>
              <a:gd name="adj1" fmla="val -63346"/>
              <a:gd name="adj2" fmla="val 21243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250435" y="1954883"/>
            <a:ext cx="3667691" cy="44240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50507" y="1983444"/>
            <a:ext cx="477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Виділи перший звук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слові </a:t>
            </a:r>
          </a:p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ґава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Простеж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 вимовою. 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вимовляння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звуку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[ґ]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видихуване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 натрапляє на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перешкоди.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цей звук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приголосний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9274" y="472123"/>
            <a:ext cx="8756193" cy="811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Проведи дослідження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07583" y="3411532"/>
            <a:ext cx="707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[</a:t>
            </a:r>
            <a:r>
              <a:rPr lang="uk-UA" sz="4000" b="1" dirty="0" smtClean="0">
                <a:solidFill>
                  <a:srgbClr val="00B050"/>
                </a:solidFill>
              </a:rPr>
              <a:t>ґ</a:t>
            </a:r>
            <a:r>
              <a:rPr lang="en-US" sz="4000" b="1" dirty="0" smtClean="0">
                <a:solidFill>
                  <a:srgbClr val="00B050"/>
                </a:solidFill>
              </a:rPr>
              <a:t>]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1" name="Picture 2" descr="Произношение звука рта. анимация фонем губ, говорящие красные выражения губ, синхронизация речи речи произносят набор символов. рот речь на английском, говорить звук и говорить иллюстрац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9" t="66808" r="9988" b="14404"/>
          <a:stretch/>
        </p:blipFill>
        <p:spPr bwMode="auto">
          <a:xfrm>
            <a:off x="9229935" y="2075990"/>
            <a:ext cx="2241756" cy="124628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2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3364" y="508796"/>
            <a:ext cx="8732066" cy="6893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«Упіймай звук [ґ]»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91582" y="1450480"/>
            <a:ext cx="5017343" cy="34809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  </a:t>
            </a:r>
            <a:r>
              <a:rPr lang="ru-RU" sz="2800" b="1" dirty="0" err="1" smtClean="0"/>
              <a:t>Ґавеня-немовля</a:t>
            </a:r>
            <a:r>
              <a:rPr lang="ru-RU" sz="2800" b="1" dirty="0"/>
              <a:t>: </a:t>
            </a:r>
            <a:br>
              <a:rPr lang="ru-RU" sz="2800" b="1" dirty="0"/>
            </a:br>
            <a:r>
              <a:rPr lang="ru-RU" sz="2800" b="1" dirty="0"/>
              <a:t>— Ой, — </a:t>
            </a:r>
            <a:r>
              <a:rPr lang="ru-RU" sz="2800" b="1" dirty="0" err="1"/>
              <a:t>ґерґоче</a:t>
            </a:r>
            <a:r>
              <a:rPr lang="ru-RU" sz="2800" b="1" dirty="0"/>
              <a:t>, </a:t>
            </a:r>
            <a:r>
              <a:rPr lang="ru-RU" sz="2800" b="1" dirty="0" smtClean="0"/>
              <a:t>—</a:t>
            </a:r>
          </a:p>
          <a:p>
            <a:r>
              <a:rPr lang="ru-RU" sz="2800" b="1" dirty="0" err="1" smtClean="0"/>
              <a:t>ґронце</a:t>
            </a:r>
            <a:r>
              <a:rPr lang="ru-RU" sz="2800" b="1" dirty="0" smtClean="0"/>
              <a:t> </a:t>
            </a:r>
            <a:r>
              <a:rPr lang="ru-RU" sz="2800" b="1" dirty="0" err="1"/>
              <a:t>ягід</a:t>
            </a:r>
            <a:r>
              <a:rPr lang="ru-RU" sz="2800" b="1" dirty="0"/>
              <a:t> хочу!</a:t>
            </a:r>
            <a:br>
              <a:rPr lang="ru-RU" sz="2800" b="1" dirty="0"/>
            </a:br>
            <a:r>
              <a:rPr lang="ru-RU" sz="2800" b="1" dirty="0"/>
              <a:t>Ґава ж кар-р — </a:t>
            </a:r>
            <a:r>
              <a:rPr lang="ru-RU" sz="2800" b="1" dirty="0" err="1"/>
              <a:t>мовляв</a:t>
            </a:r>
            <a:r>
              <a:rPr lang="ru-RU" sz="2800" b="1" dirty="0"/>
              <a:t>:</a:t>
            </a:r>
            <a:br>
              <a:rPr lang="ru-RU" sz="2800" b="1" dirty="0"/>
            </a:br>
            <a:r>
              <a:rPr lang="ru-RU" sz="2800" b="1" dirty="0"/>
              <a:t>— </a:t>
            </a:r>
            <a:r>
              <a:rPr lang="ru-RU" sz="2800" b="1" dirty="0" err="1"/>
              <a:t>Ґвалт</a:t>
            </a:r>
            <a:r>
              <a:rPr lang="ru-RU" sz="2800" b="1" dirty="0"/>
              <a:t>! Яке там </a:t>
            </a:r>
            <a:r>
              <a:rPr lang="ru-RU" sz="2800" b="1" dirty="0" err="1" smtClean="0"/>
              <a:t>ґроно</a:t>
            </a:r>
            <a:r>
              <a:rPr lang="ru-RU" sz="2800" b="1" dirty="0" smtClean="0"/>
              <a:t>!</a:t>
            </a:r>
          </a:p>
          <a:p>
            <a:r>
              <a:rPr lang="ru-RU" sz="2800" b="1" dirty="0" err="1" smtClean="0"/>
              <a:t>Ґречна</a:t>
            </a:r>
            <a:r>
              <a:rPr lang="ru-RU" sz="2800" b="1" dirty="0" smtClean="0"/>
              <a:t> </a:t>
            </a:r>
            <a:r>
              <a:rPr lang="ru-RU" sz="2800" b="1" dirty="0"/>
              <a:t>будь, </a:t>
            </a:r>
            <a:r>
              <a:rPr lang="ru-RU" sz="2800" b="1" dirty="0" err="1" smtClean="0"/>
              <a:t>вороно</a:t>
            </a:r>
            <a:r>
              <a:rPr lang="ru-RU" sz="2800" b="1" dirty="0" smtClean="0"/>
              <a:t>.</a:t>
            </a:r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                      </a:t>
            </a:r>
            <a:r>
              <a:rPr lang="ru-RU" sz="2800" b="1" i="1" dirty="0" err="1" smtClean="0"/>
              <a:t>Григорій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Храпач</a:t>
            </a:r>
            <a:r>
              <a:rPr lang="ru-RU" sz="2800" b="1" i="1" dirty="0"/>
              <a:t> </a:t>
            </a:r>
          </a:p>
        </p:txBody>
      </p:sp>
      <p:pic>
        <p:nvPicPr>
          <p:cNvPr id="4098" name="Picture 2" descr="Симпатичная Ворона | Забавные картинки, Художественная фотография,  Иллюст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2" y="3066137"/>
            <a:ext cx="3056666" cy="369181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Гавеня і Соловей / Казка | Сухомлинський Василь - читати на «Проба Пер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79" y="3948406"/>
            <a:ext cx="3333750" cy="256222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44" y="588806"/>
            <a:ext cx="8732066" cy="8742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Правильно вимовляємо звуки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8006" y="1657760"/>
            <a:ext cx="3305664" cy="49398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500" b="1" dirty="0" err="1" smtClean="0">
                <a:solidFill>
                  <a:srgbClr val="FF0000"/>
                </a:solidFill>
              </a:rPr>
              <a:t>ґ</a:t>
            </a:r>
            <a:r>
              <a:rPr lang="ru-RU" sz="4500" b="1" dirty="0" err="1" smtClean="0"/>
              <a:t>у-дзи-ки</a:t>
            </a:r>
            <a:endParaRPr lang="ru-RU" sz="4500" b="1" dirty="0"/>
          </a:p>
          <a:p>
            <a:r>
              <a:rPr lang="ru-RU" sz="4500" b="1" dirty="0" err="1" smtClean="0">
                <a:solidFill>
                  <a:srgbClr val="FF0000"/>
                </a:solidFill>
              </a:rPr>
              <a:t>ґ</a:t>
            </a:r>
            <a:r>
              <a:rPr lang="ru-RU" sz="4500" b="1" dirty="0" err="1" smtClean="0"/>
              <a:t>ро</a:t>
            </a:r>
            <a:r>
              <a:rPr lang="ru-RU" sz="4500" b="1" dirty="0" smtClean="0"/>
              <a:t>-но</a:t>
            </a:r>
            <a:endParaRPr lang="ru-RU" sz="4500" b="1" dirty="0"/>
          </a:p>
          <a:p>
            <a:r>
              <a:rPr lang="ru-RU" sz="4500" b="1" dirty="0" err="1" smtClean="0">
                <a:solidFill>
                  <a:srgbClr val="FF0000"/>
                </a:solidFill>
              </a:rPr>
              <a:t>ґ</a:t>
            </a:r>
            <a:r>
              <a:rPr lang="ru-RU" sz="4500" b="1" dirty="0" err="1" smtClean="0"/>
              <a:t>у</a:t>
            </a:r>
            <a:r>
              <a:rPr lang="ru-RU" sz="4500" b="1" dirty="0" smtClean="0"/>
              <a:t>-ля</a:t>
            </a:r>
            <a:endParaRPr lang="ru-RU" sz="4500" b="1" dirty="0"/>
          </a:p>
          <a:p>
            <a:r>
              <a:rPr lang="uk-UA" sz="4500" b="1" dirty="0" smtClean="0">
                <a:solidFill>
                  <a:srgbClr val="FF0000"/>
                </a:solidFill>
              </a:rPr>
              <a:t>ґ</a:t>
            </a:r>
            <a:r>
              <a:rPr lang="uk-UA" sz="4500" b="1" dirty="0" smtClean="0"/>
              <a:t>е-</a:t>
            </a:r>
            <a:r>
              <a:rPr lang="uk-UA" sz="4500" b="1" dirty="0" err="1" smtClean="0"/>
              <a:t>рдан</a:t>
            </a:r>
            <a:endParaRPr lang="uk-UA" sz="4500" b="1" dirty="0"/>
          </a:p>
          <a:p>
            <a:r>
              <a:rPr lang="uk-UA" sz="4500" b="1" dirty="0" err="1" smtClean="0">
                <a:solidFill>
                  <a:srgbClr val="FF0000"/>
                </a:solidFill>
              </a:rPr>
              <a:t>ґ</a:t>
            </a:r>
            <a:r>
              <a:rPr lang="uk-UA" sz="4500" b="1" dirty="0" err="1" smtClean="0"/>
              <a:t>ел</a:t>
            </a:r>
            <a:r>
              <a:rPr lang="uk-UA" sz="4500" b="1" dirty="0" smtClean="0"/>
              <a:t>-го-та-ти</a:t>
            </a:r>
            <a:endParaRPr lang="uk-UA" sz="4500" b="1" dirty="0"/>
          </a:p>
          <a:p>
            <a:r>
              <a:rPr lang="uk-UA" sz="4500" b="1" dirty="0" smtClean="0">
                <a:solidFill>
                  <a:srgbClr val="FF0000"/>
                </a:solidFill>
              </a:rPr>
              <a:t>ґ</a:t>
            </a:r>
            <a:r>
              <a:rPr lang="uk-UA" sz="4500" b="1" dirty="0" smtClean="0"/>
              <a:t>а-ва</a:t>
            </a:r>
          </a:p>
          <a:p>
            <a:r>
              <a:rPr lang="uk-UA" sz="4500" b="1" dirty="0" smtClean="0">
                <a:solidFill>
                  <a:srgbClr val="FF0000"/>
                </a:solidFill>
              </a:rPr>
              <a:t>ґ</a:t>
            </a:r>
            <a:r>
              <a:rPr lang="uk-UA" sz="4500" b="1" dirty="0" smtClean="0"/>
              <a:t>а-ла-</a:t>
            </a:r>
            <a:r>
              <a:rPr lang="uk-UA" sz="4500" b="1" dirty="0" err="1" smtClean="0"/>
              <a:t>ґан</a:t>
            </a:r>
            <a:endParaRPr lang="uk-UA" sz="4500" b="1" dirty="0"/>
          </a:p>
        </p:txBody>
      </p:sp>
      <p:pic>
        <p:nvPicPr>
          <p:cNvPr id="2" name="Picture 2" descr="Буква Ґ. Слова з літерою Ґ — урок. Навчання грамоти, 1 кла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r="19998"/>
          <a:stretch/>
        </p:blipFill>
        <p:spPr bwMode="auto">
          <a:xfrm>
            <a:off x="645660" y="1657760"/>
            <a:ext cx="2365135" cy="34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упити Гердан №1120449 - у подарунок в Україні на Crafta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519" y="1657760"/>
            <a:ext cx="1530191" cy="2720340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Набір алмазної вишивки (мозаїки) &quot;Гроно винограду&quot;, ціна 320 грн - Prom.ua  (ID#1087790546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6016" r="7147" b="5687"/>
          <a:stretch/>
        </p:blipFill>
        <p:spPr bwMode="auto">
          <a:xfrm>
            <a:off x="6784380" y="1657760"/>
            <a:ext cx="1332000" cy="208800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Українська абетка. Вчити літери. Літера 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0" y="4555936"/>
            <a:ext cx="1631680" cy="187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Гунодза — Київський університет імені Бориса Грінченк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1" t="-273" r="28974" b="3086"/>
          <a:stretch/>
        </p:blipFill>
        <p:spPr bwMode="auto">
          <a:xfrm>
            <a:off x="6586332" y="3975022"/>
            <a:ext cx="1728096" cy="177747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Ґалаґан — Київський університет імені Бориса Грінчен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949" y="4555936"/>
            <a:ext cx="2249552" cy="168415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52117</TotalTime>
  <Words>612</Words>
  <Application>Microsoft Office PowerPoint</Application>
  <PresentationFormat>Произвольный</PresentationFormat>
  <Paragraphs>145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3262</cp:revision>
  <dcterms:created xsi:type="dcterms:W3CDTF">2018-01-05T16:38:53Z</dcterms:created>
  <dcterms:modified xsi:type="dcterms:W3CDTF">2024-01-06T12:32:58Z</dcterms:modified>
</cp:coreProperties>
</file>