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972" r:id="rId3"/>
    <p:sldId id="973" r:id="rId4"/>
    <p:sldId id="974" r:id="rId5"/>
    <p:sldId id="975" r:id="rId6"/>
    <p:sldId id="964" r:id="rId7"/>
    <p:sldId id="963" r:id="rId8"/>
    <p:sldId id="965" r:id="rId9"/>
    <p:sldId id="962" r:id="rId10"/>
    <p:sldId id="970" r:id="rId11"/>
    <p:sldId id="937" r:id="rId12"/>
    <p:sldId id="968" r:id="rId13"/>
    <p:sldId id="352" r:id="rId14"/>
    <p:sldId id="938" r:id="rId15"/>
    <p:sldId id="94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66FF"/>
    <a:srgbClr val="CC00CC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p4wh5i0j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1306" y="4250203"/>
            <a:ext cx="10058401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Написання </a:t>
            </a:r>
            <a:r>
              <a:rPr lang="ru-RU" sz="4000" b="1" dirty="0" err="1">
                <a:solidFill>
                  <a:schemeClr val="bg1"/>
                </a:solidFill>
              </a:rPr>
              <a:t>малої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ґ. Письмо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буквами.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4091" y="1343179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1 клас\1. Навчання грамоти\1 УРОКИ 2023\Письмо\5 Блок г ґ ж ш ь х ч\060 - Написання малої букви ґ. Письмо складів, слів і речень з вивченими буквами\sd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35" y="942655"/>
            <a:ext cx="3746811" cy="28101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7189" r="35939" b="57805"/>
          <a:stretch/>
        </p:blipFill>
        <p:spPr>
          <a:xfrm>
            <a:off x="1181524" y="1380446"/>
            <a:ext cx="9720000" cy="3094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38640" r="33330" b="40680"/>
          <a:stretch/>
        </p:blipFill>
        <p:spPr>
          <a:xfrm>
            <a:off x="3436759" y="1070722"/>
            <a:ext cx="2053717" cy="15833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38115" r="27862" b="42626"/>
          <a:stretch/>
        </p:blipFill>
        <p:spPr>
          <a:xfrm>
            <a:off x="1315184" y="1108613"/>
            <a:ext cx="2277137" cy="15026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912" y="1324340"/>
            <a:ext cx="1448124" cy="14729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t="41077" r="68407" b="40471"/>
          <a:stretch/>
        </p:blipFill>
        <p:spPr>
          <a:xfrm>
            <a:off x="6972791" y="1363288"/>
            <a:ext cx="242596" cy="1364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947" y="2045986"/>
            <a:ext cx="6322100" cy="1725318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6772" y="546409"/>
            <a:ext cx="10705170" cy="7694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речення у наступних рядках. Напиши їх за </a:t>
            </a:r>
            <a:r>
              <a:rPr lang="uk-UA" sz="2800" b="1" dirty="0">
                <a:solidFill>
                  <a:schemeClr val="bg1"/>
                </a:solidFill>
              </a:rPr>
              <a:t>зразком.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17192" r="36470" b="66229"/>
          <a:stretch/>
        </p:blipFill>
        <p:spPr>
          <a:xfrm>
            <a:off x="1181524" y="4360276"/>
            <a:ext cx="9720000" cy="20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38274" r="19757" b="41046"/>
          <a:stretch/>
        </p:blipFill>
        <p:spPr>
          <a:xfrm>
            <a:off x="1183591" y="2959777"/>
            <a:ext cx="2092975" cy="16136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66" y="3252605"/>
            <a:ext cx="1448124" cy="14729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40000" r="76873" b="42449"/>
          <a:stretch/>
        </p:blipFill>
        <p:spPr>
          <a:xfrm>
            <a:off x="2804899" y="3107179"/>
            <a:ext cx="1969349" cy="134284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40000" r="60357" b="42449"/>
          <a:stretch/>
        </p:blipFill>
        <p:spPr>
          <a:xfrm>
            <a:off x="6260511" y="3106329"/>
            <a:ext cx="2239128" cy="1365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2" t="40120" r="38466" b="42329"/>
          <a:stretch/>
        </p:blipFill>
        <p:spPr>
          <a:xfrm>
            <a:off x="3334047" y="5166198"/>
            <a:ext cx="2655513" cy="13659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077" r="70066" b="40471"/>
          <a:stretch/>
        </p:blipFill>
        <p:spPr>
          <a:xfrm>
            <a:off x="1935875" y="5322197"/>
            <a:ext cx="1125496" cy="14494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46598" r="82123" b="40618"/>
          <a:stretch/>
        </p:blipFill>
        <p:spPr>
          <a:xfrm>
            <a:off x="1470296" y="5351422"/>
            <a:ext cx="854370" cy="8534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38274" r="19757" b="41046"/>
          <a:stretch/>
        </p:blipFill>
        <p:spPr>
          <a:xfrm>
            <a:off x="1181524" y="4014083"/>
            <a:ext cx="2092975" cy="16136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995" y="4318062"/>
            <a:ext cx="1448124" cy="147298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40000" r="76873" b="42449"/>
          <a:stretch/>
        </p:blipFill>
        <p:spPr>
          <a:xfrm>
            <a:off x="2780530" y="4172636"/>
            <a:ext cx="1969349" cy="13428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40000" r="60357" b="42449"/>
          <a:stretch/>
        </p:blipFill>
        <p:spPr>
          <a:xfrm>
            <a:off x="6291897" y="4160635"/>
            <a:ext cx="2239128" cy="13659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2" t="40120" r="38466" b="42329"/>
          <a:stretch/>
        </p:blipFill>
        <p:spPr>
          <a:xfrm>
            <a:off x="7888272" y="5160177"/>
            <a:ext cx="2655513" cy="13659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077" r="70066" b="40471"/>
          <a:stretch/>
        </p:blipFill>
        <p:spPr>
          <a:xfrm>
            <a:off x="6612761" y="5305025"/>
            <a:ext cx="1125496" cy="144941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46598" r="82123" b="40618"/>
          <a:stretch/>
        </p:blipFill>
        <p:spPr>
          <a:xfrm>
            <a:off x="6147182" y="5316804"/>
            <a:ext cx="854370" cy="8534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41077" r="77518" b="40471"/>
          <a:stretch/>
        </p:blipFill>
        <p:spPr>
          <a:xfrm>
            <a:off x="1980479" y="5317969"/>
            <a:ext cx="547460" cy="14494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41077" r="77518" b="40471"/>
          <a:stretch/>
        </p:blipFill>
        <p:spPr>
          <a:xfrm>
            <a:off x="6657366" y="5287174"/>
            <a:ext cx="547460" cy="14494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364025" y="1431797"/>
            <a:ext cx="2751554" cy="25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472423" y="2981584"/>
            <a:ext cx="2577008" cy="3108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4692" y="582061"/>
            <a:ext cx="9456235" cy="1112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рамочки </a:t>
            </a:r>
            <a:r>
              <a:rPr lang="uk-UA" sz="2800" b="1" dirty="0" smtClean="0">
                <a:solidFill>
                  <a:schemeClr val="bg1"/>
                </a:solidFill>
              </a:rPr>
              <a:t>внизу сторінки зошита.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чого вони зроблені?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964" t="31922" r="16326" b="33493"/>
          <a:stretch/>
        </p:blipFill>
        <p:spPr>
          <a:xfrm>
            <a:off x="452817" y="2981584"/>
            <a:ext cx="8852737" cy="247053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074" name="Picture 2" descr="Ґава | Вікі Hello Neighbor Game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08" y="353259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692" y="1795346"/>
            <a:ext cx="9456235" cy="10482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предмети, зображені в рамочках. Поміркуй, чому саме їх помістили в цих рамочках. Що має бути в середній рамочці? Намалюй олівцем один із названих предметів чи істот і зафарбуй усі малюнки кольоровими олівцями.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707" r="31660" b="73565"/>
          <a:stretch/>
        </p:blipFill>
        <p:spPr>
          <a:xfrm>
            <a:off x="570638" y="2435911"/>
            <a:ext cx="10800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33068" y="492702"/>
            <a:ext cx="8732066" cy="808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Списування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3067" y="1301286"/>
            <a:ext cx="873206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У саду </a:t>
            </a:r>
            <a:r>
              <a:rPr lang="ru-RU" sz="3200" b="1" dirty="0" err="1">
                <a:cs typeface="Arial" panose="020B0604020202020204" pitchFamily="34" charset="0"/>
              </a:rPr>
              <a:t>дозрів</a:t>
            </a:r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ru-RU" sz="3200" b="1" dirty="0" err="1">
                <a:cs typeface="Arial" panose="020B0604020202020204" pitchFamily="34" charset="0"/>
              </a:rPr>
              <a:t>аґрус</a:t>
            </a:r>
            <a:r>
              <a:rPr lang="ru-RU" sz="3200" b="1" dirty="0">
                <a:cs typeface="Arial" panose="020B0604020202020204" pitchFamily="34" charset="0"/>
              </a:rPr>
              <a:t>. На дерево </a:t>
            </a:r>
            <a:r>
              <a:rPr lang="ru-RU" sz="3200" b="1" dirty="0" err="1">
                <a:cs typeface="Arial" panose="020B0604020202020204" pitchFamily="34" charset="0"/>
              </a:rPr>
              <a:t>сіла</a:t>
            </a:r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ru-RU" sz="3200" b="1" dirty="0" err="1">
                <a:cs typeface="Arial" panose="020B0604020202020204" pitchFamily="34" charset="0"/>
              </a:rPr>
              <a:t>ґава</a:t>
            </a:r>
            <a:r>
              <a:rPr lang="ru-RU" sz="3200" b="1" dirty="0">
                <a:cs typeface="Arial" panose="020B0604020202020204" pitchFamily="34" charset="0"/>
              </a:rPr>
              <a:t>. Уже </a:t>
            </a:r>
            <a:r>
              <a:rPr lang="ru-RU" sz="3200" b="1" dirty="0" err="1">
                <a:cs typeface="Arial" panose="020B0604020202020204" pitchFamily="34" charset="0"/>
              </a:rPr>
              <a:t>підмерз</a:t>
            </a:r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ru-RU" sz="3200" b="1" dirty="0" err="1">
                <a:cs typeface="Arial" panose="020B0604020202020204" pitchFamily="34" charset="0"/>
              </a:rPr>
              <a:t>ґрунт</a:t>
            </a:r>
            <a:r>
              <a:rPr lang="ru-RU" sz="3200" b="1" dirty="0">
                <a:cs typeface="Arial" panose="020B0604020202020204" pitchFamily="34" charset="0"/>
              </a:rPr>
              <a:t>.  </a:t>
            </a:r>
            <a:r>
              <a:rPr lang="ru-RU" sz="3200" b="1" dirty="0" err="1">
                <a:cs typeface="Arial" panose="020B0604020202020204" pitchFamily="34" charset="0"/>
              </a:rPr>
              <a:t>Галинка</a:t>
            </a:r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ru-RU" sz="3200" b="1" dirty="0" err="1">
                <a:cs typeface="Arial" panose="020B0604020202020204" pitchFamily="34" charset="0"/>
              </a:rPr>
              <a:t>сиділа</a:t>
            </a:r>
            <a:r>
              <a:rPr lang="ru-RU" sz="3200" b="1" dirty="0"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cs typeface="Arial" panose="020B0604020202020204" pitchFamily="34" charset="0"/>
              </a:rPr>
              <a:t>ґанку</a:t>
            </a:r>
            <a:r>
              <a:rPr lang="ru-RU" sz="3200" b="1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1" t="37845" r="16668" b="42761"/>
          <a:stretch/>
        </p:blipFill>
        <p:spPr>
          <a:xfrm>
            <a:off x="757031" y="4061861"/>
            <a:ext cx="5423785" cy="15316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1077" r="77518" b="40471"/>
          <a:stretch/>
        </p:blipFill>
        <p:spPr>
          <a:xfrm>
            <a:off x="3742807" y="2435911"/>
            <a:ext cx="2227831" cy="13640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1212" r="79491" b="43165"/>
          <a:stretch/>
        </p:blipFill>
        <p:spPr>
          <a:xfrm>
            <a:off x="5185377" y="4315125"/>
            <a:ext cx="2123848" cy="1278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38115" r="16592" b="42626"/>
          <a:stretch/>
        </p:blipFill>
        <p:spPr>
          <a:xfrm>
            <a:off x="728083" y="2184788"/>
            <a:ext cx="3737027" cy="14622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8" t="41077" r="31763" b="40471"/>
          <a:stretch/>
        </p:blipFill>
        <p:spPr>
          <a:xfrm>
            <a:off x="9882376" y="2395593"/>
            <a:ext cx="1475136" cy="14350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077" r="43981" b="40471"/>
          <a:stretch/>
        </p:blipFill>
        <p:spPr>
          <a:xfrm>
            <a:off x="5431060" y="2428254"/>
            <a:ext cx="4487376" cy="13640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5" t="41212" r="46928" b="43300"/>
          <a:stretch/>
        </p:blipFill>
        <p:spPr>
          <a:xfrm>
            <a:off x="626393" y="3342442"/>
            <a:ext cx="838155" cy="12708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41212" r="38350" b="43300"/>
          <a:stretch/>
        </p:blipFill>
        <p:spPr>
          <a:xfrm>
            <a:off x="1130693" y="3365191"/>
            <a:ext cx="1046390" cy="12594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0" t="41077" r="19771" b="40471"/>
          <a:stretch/>
        </p:blipFill>
        <p:spPr>
          <a:xfrm>
            <a:off x="2673167" y="3368136"/>
            <a:ext cx="1505527" cy="14350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38115" r="45744" b="42626"/>
          <a:stretch/>
        </p:blipFill>
        <p:spPr>
          <a:xfrm>
            <a:off x="2182606" y="3114694"/>
            <a:ext cx="277091" cy="15717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37845" r="69807" b="42761"/>
          <a:stretch/>
        </p:blipFill>
        <p:spPr>
          <a:xfrm>
            <a:off x="4334155" y="3135411"/>
            <a:ext cx="3077356" cy="14892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t="37845" r="55082" b="42761"/>
          <a:stretch/>
        </p:blipFill>
        <p:spPr>
          <a:xfrm>
            <a:off x="6936588" y="3135411"/>
            <a:ext cx="1993357" cy="14892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41212" r="67255" b="43165"/>
          <a:stretch/>
        </p:blipFill>
        <p:spPr>
          <a:xfrm>
            <a:off x="7139673" y="4314284"/>
            <a:ext cx="1432577" cy="1279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953425" y="3220225"/>
            <a:ext cx="2751554" cy="25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2275" y="2174966"/>
            <a:ext cx="1212668" cy="12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7" y="494529"/>
            <a:ext cx="9334247" cy="107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«Відкритий 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24145" y="1923067"/>
            <a:ext cx="5126651" cy="3641392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35393" y="2097158"/>
            <a:ext cx="49041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вчилися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тобі більше сподобалось на </a:t>
            </a:r>
            <a:r>
              <a:rPr lang="uk-UA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складати розповіді за малюнками; писати нову букву і слова з нею чи записувати речення?</a:t>
            </a:r>
            <a:endParaRPr lang="ru-RU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буквою «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ґе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слові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750797" y="252792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37784" y="494529"/>
            <a:ext cx="9556595" cy="822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63" y="1316565"/>
            <a:ext cx="3435637" cy="2576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44" y="4096709"/>
            <a:ext cx="3445165" cy="258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4096711"/>
            <a:ext cx="3445163" cy="2583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1316565"/>
            <a:ext cx="3438508" cy="2578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54" y="1405059"/>
            <a:ext cx="3438508" cy="2578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42" y="4101702"/>
            <a:ext cx="3438508" cy="25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7057" y="508962"/>
            <a:ext cx="10134600" cy="808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класу. Вправа «Дай мені п’ять»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A69C0D4-B8C6-4EFF-8639-4E1D7FD9D0D3}"/>
              </a:ext>
            </a:extLst>
          </p:cNvPr>
          <p:cNvSpPr/>
          <p:nvPr/>
        </p:nvSpPr>
        <p:spPr>
          <a:xfrm>
            <a:off x="827314" y="1932295"/>
            <a:ext cx="5836063" cy="228147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0"/>
                <a:solidFill>
                  <a:srgbClr val="0070C0"/>
                </a:solidFill>
              </a:rPr>
              <a:t>Пролунав уже дзвінок, </a:t>
            </a:r>
            <a:endParaRPr lang="en-US" sz="3200" b="1" cap="none" spc="0" dirty="0" smtClean="0">
              <a:ln w="0"/>
              <a:solidFill>
                <a:srgbClr val="0070C0"/>
              </a:solidFill>
            </a:endParaRPr>
          </a:p>
          <a:p>
            <a:pPr algn="ctr"/>
            <a:r>
              <a:rPr lang="uk-UA" sz="3200" b="1" cap="none" spc="0" dirty="0" smtClean="0">
                <a:ln w="0"/>
                <a:solidFill>
                  <a:srgbClr val="0070C0"/>
                </a:solidFill>
              </a:rPr>
              <a:t>нас </a:t>
            </a:r>
            <a:r>
              <a:rPr lang="uk-UA" sz="3200" b="1" cap="none" spc="0" dirty="0">
                <a:ln w="0"/>
                <a:solidFill>
                  <a:srgbClr val="0070C0"/>
                </a:solidFill>
              </a:rPr>
              <a:t>покликав на урок.</a:t>
            </a:r>
          </a:p>
          <a:p>
            <a:pPr algn="ctr"/>
            <a:r>
              <a:rPr lang="uk-UA" sz="3200" b="1" dirty="0">
                <a:ln w="0"/>
                <a:solidFill>
                  <a:srgbClr val="0070C0"/>
                </a:solidFill>
              </a:rPr>
              <a:t>Дружно правила згадаймо, </a:t>
            </a:r>
          </a:p>
          <a:p>
            <a:pPr algn="ctr"/>
            <a:r>
              <a:rPr lang="uk-UA" sz="3200" b="1" dirty="0">
                <a:ln w="0"/>
                <a:solidFill>
                  <a:srgbClr val="0070C0"/>
                </a:solidFill>
              </a:rPr>
              <a:t>п</a:t>
            </a:r>
            <a:r>
              <a:rPr lang="uk-UA" sz="3200" b="1" cap="none" spc="0" dirty="0">
                <a:ln w="0"/>
                <a:solidFill>
                  <a:srgbClr val="0070C0"/>
                </a:solidFill>
              </a:rPr>
              <a:t>рацювати починаймо.</a:t>
            </a:r>
          </a:p>
        </p:txBody>
      </p:sp>
      <p:pic>
        <p:nvPicPr>
          <p:cNvPr id="3074" name="Picture 2" descr="Дай мені 5 | Школьные плакаты, Начальная школа, Школьные идеи">
            <a:extLst>
              <a:ext uri="{FF2B5EF4-FFF2-40B4-BE49-F238E27FC236}">
                <a16:creationId xmlns:a16="http://schemas.microsoft.com/office/drawing/2014/main" xmlns="" id="{1BDD58C7-D273-409C-BAA6-EC4904710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2774"/>
          <a:stretch/>
        </p:blipFill>
        <p:spPr bwMode="auto">
          <a:xfrm>
            <a:off x="6847114" y="1399537"/>
            <a:ext cx="4234543" cy="52495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7121" y="527186"/>
            <a:ext cx="873206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настрою»</a:t>
            </a: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6039208" y="1929007"/>
            <a:ext cx="2433080" cy="1941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79" y="1929007"/>
            <a:ext cx="1962728" cy="19627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89" y="1887550"/>
            <a:ext cx="2045642" cy="20456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майлики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4" y="4194267"/>
            <a:ext cx="1975701" cy="19220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аша миссия - Благотворительный Фонд помощи детям Жизнь бесценн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9010"/>
          <a:stretch/>
        </p:blipFill>
        <p:spPr bwMode="auto">
          <a:xfrm>
            <a:off x="1094089" y="1929007"/>
            <a:ext cx="2309680" cy="190553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A73F0C-0D57-400A-B93A-CD1F3CD002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>
          <a:xfrm>
            <a:off x="717272" y="4194267"/>
            <a:ext cx="2686497" cy="192201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99E9C7-9647-4538-B9E6-7811814C60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>
          <a:xfrm>
            <a:off x="3654940" y="4194267"/>
            <a:ext cx="2111207" cy="192201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957589" y="4194268"/>
            <a:ext cx="2096533" cy="1922013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141976" y="1254100"/>
            <a:ext cx="9689310" cy="5170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Обери смайлик, </a:t>
            </a:r>
            <a:r>
              <a:rPr lang="ru-RU" sz="2400" b="1" dirty="0" err="1" smtClean="0">
                <a:solidFill>
                  <a:srgbClr val="0070C0"/>
                </a:solidFill>
              </a:rPr>
              <a:t>який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відображає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твій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настрій</a:t>
            </a:r>
            <a:r>
              <a:rPr lang="ru-RU" sz="2400" b="1" dirty="0" smtClean="0">
                <a:solidFill>
                  <a:srgbClr val="0070C0"/>
                </a:solidFill>
              </a:rPr>
              <a:t> на початку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352933" y="5201265"/>
            <a:ext cx="1711617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0663" y="445745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692148"/>
            <a:ext cx="2733345" cy="281992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9125" y="3514330"/>
            <a:ext cx="4008879" cy="10225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 кого </a:t>
            </a:r>
            <a:r>
              <a:rPr lang="uk-UA" sz="2000" b="1" dirty="0" err="1" smtClean="0">
                <a:solidFill>
                  <a:schemeClr val="bg1"/>
                </a:solidFill>
              </a:rPr>
              <a:t>віршік</a:t>
            </a:r>
            <a:r>
              <a:rPr lang="uk-UA" sz="2000" b="1" dirty="0" smtClean="0">
                <a:solidFill>
                  <a:schemeClr val="bg1"/>
                </a:solidFill>
              </a:rPr>
              <a:t>? Що робили ґава та ґедзь? Який перший звук у словах ґава, ґанок, ґедзь?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2029" y="5207448"/>
            <a:ext cx="1458683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446375" y="532904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134253" y="5365333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3746407" y="532731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22" name="Минус 21"/>
          <p:cNvSpPr/>
          <p:nvPr/>
        </p:nvSpPr>
        <p:spPr>
          <a:xfrm>
            <a:off x="6656445" y="532904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82029" y="5718381"/>
            <a:ext cx="145637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ґава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0910" y="1777684"/>
            <a:ext cx="3853218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Ґава  ґанок збудувала.</a:t>
            </a:r>
            <a:endParaRPr lang="ru-RU" sz="2400" b="1" dirty="0"/>
          </a:p>
          <a:p>
            <a:pPr algn="ctr"/>
            <a:r>
              <a:rPr lang="uk-UA" sz="2400" b="1" dirty="0"/>
              <a:t>Ґава ґанок прикрашала.</a:t>
            </a:r>
            <a:endParaRPr lang="ru-RU" sz="2400" b="1" dirty="0"/>
          </a:p>
          <a:p>
            <a:pPr algn="ctr"/>
            <a:r>
              <a:rPr lang="uk-UA" sz="2400" b="1" dirty="0"/>
              <a:t>Ґедзь на ґанок залетів.</a:t>
            </a:r>
            <a:endParaRPr lang="ru-RU" sz="2400" b="1" dirty="0"/>
          </a:p>
          <a:p>
            <a:pPr algn="ctr"/>
            <a:r>
              <a:rPr lang="en-US" sz="2400" b="1" dirty="0"/>
              <a:t> </a:t>
            </a:r>
            <a:r>
              <a:rPr lang="uk-UA" sz="2400" b="1" dirty="0"/>
              <a:t> Ґедзик чаю </a:t>
            </a:r>
            <a:r>
              <a:rPr lang="uk-UA" sz="2400" b="1" dirty="0" smtClean="0"/>
              <a:t>захотів</a:t>
            </a:r>
            <a:r>
              <a:rPr lang="uk-UA" sz="2400" b="1" dirty="0"/>
              <a:t>.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21807" y="1546333"/>
            <a:ext cx="4471424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малу рукописну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розповідні та питальне речення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1 клас\1. Навчання грамоти\1 УРОКИ 2023\Письмо\5 Блок г ґ ж ш ь х ч\060 - Написання малої букви ґ. Письмо складів, слів і речень з вивченими буквами\2024-01-06_105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20" y="2502365"/>
            <a:ext cx="3717351" cy="267905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1. Навчання грамоти\1 УРОКИ 2023\Письмо\5 Блок г ґ ж ш ь х ч\060 - Написання малої букви ґ. Письмо складів, слів і речень з вивченими буквами\2024-01-06_105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59" y="1338942"/>
            <a:ext cx="1516012" cy="13591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Минус 23"/>
          <p:cNvSpPr/>
          <p:nvPr/>
        </p:nvSpPr>
        <p:spPr>
          <a:xfrm>
            <a:off x="6065911" y="531825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433974" y="537122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5381249" y="532112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19812" y="5752722"/>
            <a:ext cx="16447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ґанок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7407" y="5194113"/>
            <a:ext cx="1272125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7955938" y="53811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758004" y="536273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7955938" y="526789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7400187" y="53139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95066" y="5718381"/>
            <a:ext cx="137680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ґедзь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4833091" y="538303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81403" y="5207448"/>
            <a:ext cx="1212" cy="44834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узел 36"/>
          <p:cNvSpPr/>
          <p:nvPr/>
        </p:nvSpPr>
        <p:spPr>
          <a:xfrm>
            <a:off x="5741027" y="535477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73115" y="5169706"/>
            <a:ext cx="1212" cy="44834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15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556595" y="554117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54100" y="554117"/>
            <a:ext cx="8382001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6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371364"/>
            <a:ext cx="8301773" cy="761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робить</a:t>
            </a:r>
            <a:r>
              <a:rPr lang="ru-RU" sz="2000" b="1" dirty="0">
                <a:solidFill>
                  <a:srgbClr val="0070C0"/>
                </a:solidFill>
              </a:rPr>
              <a:t> хлопчик?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впізнаєш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рослину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біля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якої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він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стоїть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про </a:t>
            </a:r>
            <a:r>
              <a:rPr lang="ru-RU" sz="2000" b="1" dirty="0" err="1">
                <a:solidFill>
                  <a:srgbClr val="0070C0"/>
                </a:solidFill>
              </a:rPr>
              <a:t>цю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рослину</a:t>
            </a:r>
            <a:r>
              <a:rPr lang="ru-RU" sz="2000" b="1" dirty="0">
                <a:solidFill>
                  <a:srgbClr val="0070C0"/>
                </a:solidFill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</a:rPr>
              <a:t>її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плоди?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9829" y="5601537"/>
            <a:ext cx="9046028" cy="901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мала рукописна буква ґ?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75088" y="3561161"/>
            <a:ext cx="4761569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Аґрус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з колючками, тому </a:t>
            </a:r>
            <a:r>
              <a:rPr lang="ru-RU" sz="2400" b="1" dirty="0" err="1">
                <a:solidFill>
                  <a:schemeClr val="bg1"/>
                </a:solidFill>
              </a:rPr>
              <a:t>зривати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ягоди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аґрусу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складно. </a:t>
            </a:r>
            <a:r>
              <a:rPr lang="ru-RU" sz="2400" b="1" dirty="0" err="1" smtClean="0">
                <a:solidFill>
                  <a:schemeClr val="bg1"/>
                </a:solidFill>
              </a:rPr>
              <a:t>Ягоди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смачні</a:t>
            </a:r>
            <a:r>
              <a:rPr lang="ru-RU" sz="2400" b="1" dirty="0">
                <a:solidFill>
                  <a:schemeClr val="bg1"/>
                </a:solidFill>
              </a:rPr>
              <a:t> – кисло-</a:t>
            </a:r>
            <a:r>
              <a:rPr lang="ru-RU" sz="2400" b="1" dirty="0" err="1">
                <a:solidFill>
                  <a:schemeClr val="bg1"/>
                </a:solidFill>
              </a:rPr>
              <a:t>солодкі</a:t>
            </a:r>
            <a:r>
              <a:rPr lang="ru-RU" sz="2400" b="1" dirty="0">
                <a:solidFill>
                  <a:schemeClr val="bg1"/>
                </a:solidFill>
              </a:rPr>
              <a:t> з зернинками </a:t>
            </a:r>
            <a:r>
              <a:rPr lang="ru-RU" sz="2400" b="1" dirty="0" err="1">
                <a:solidFill>
                  <a:schemeClr val="bg1"/>
                </a:solidFill>
              </a:rPr>
              <a:t>всередині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2504" t="24779" r="26517" b="28739"/>
          <a:stretch/>
        </p:blipFill>
        <p:spPr>
          <a:xfrm>
            <a:off x="940198" y="2251373"/>
            <a:ext cx="5940104" cy="304643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38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6333" y="581911"/>
            <a:ext cx="8732066" cy="767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5017176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7977430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2394113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815 0.46458 L -0.23815 0.46458 L 2.08333E-7 3.7037E-6 Z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815 0.46458 L -0.23815 0.46458 L 1.66667E-6 3.7037E-6 Z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23815 0.46458 L -0.23816 0.46458 L 4.375E-6 3.7037E-6 Z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ілінія: фігура 1">
            <a:extLst>
              <a:ext uri="{FF2B5EF4-FFF2-40B4-BE49-F238E27FC236}">
                <a16:creationId xmlns:a16="http://schemas.microsoft.com/office/drawing/2014/main" xmlns="" id="{1CC71BEA-4773-441C-85ED-6E0BDFCAE61B}"/>
              </a:ext>
            </a:extLst>
          </p:cNvPr>
          <p:cNvSpPr/>
          <p:nvPr/>
        </p:nvSpPr>
        <p:spPr>
          <a:xfrm>
            <a:off x="5011780" y="3711487"/>
            <a:ext cx="1365250" cy="943470"/>
          </a:xfrm>
          <a:custGeom>
            <a:avLst/>
            <a:gdLst>
              <a:gd name="connsiteX0" fmla="*/ 0 w 1365250"/>
              <a:gd name="connsiteY0" fmla="*/ 704976 h 962628"/>
              <a:gd name="connsiteX1" fmla="*/ 222250 w 1365250"/>
              <a:gd name="connsiteY1" fmla="*/ 962151 h 962628"/>
              <a:gd name="connsiteX2" fmla="*/ 530225 w 1365250"/>
              <a:gd name="connsiteY2" fmla="*/ 746251 h 962628"/>
              <a:gd name="connsiteX3" fmla="*/ 869950 w 1365250"/>
              <a:gd name="connsiteY3" fmla="*/ 28701 h 962628"/>
              <a:gd name="connsiteX4" fmla="*/ 1089025 w 1365250"/>
              <a:gd name="connsiteY4" fmla="*/ 130301 h 962628"/>
              <a:gd name="connsiteX5" fmla="*/ 1365250 w 1365250"/>
              <a:gd name="connsiteY5" fmla="*/ 19176 h 962628"/>
              <a:gd name="connsiteX0" fmla="*/ 0 w 1365250"/>
              <a:gd name="connsiteY0" fmla="*/ 710780 h 968439"/>
              <a:gd name="connsiteX1" fmla="*/ 222250 w 1365250"/>
              <a:gd name="connsiteY1" fmla="*/ 967955 h 968439"/>
              <a:gd name="connsiteX2" fmla="*/ 530225 w 1365250"/>
              <a:gd name="connsiteY2" fmla="*/ 752055 h 968439"/>
              <a:gd name="connsiteX3" fmla="*/ 882650 w 1365250"/>
              <a:gd name="connsiteY3" fmla="*/ 28155 h 968439"/>
              <a:gd name="connsiteX4" fmla="*/ 1089025 w 1365250"/>
              <a:gd name="connsiteY4" fmla="*/ 136105 h 968439"/>
              <a:gd name="connsiteX5" fmla="*/ 1365250 w 1365250"/>
              <a:gd name="connsiteY5" fmla="*/ 24980 h 968439"/>
              <a:gd name="connsiteX0" fmla="*/ 0 w 1365250"/>
              <a:gd name="connsiteY0" fmla="*/ 685800 h 943459"/>
              <a:gd name="connsiteX1" fmla="*/ 222250 w 1365250"/>
              <a:gd name="connsiteY1" fmla="*/ 942975 h 943459"/>
              <a:gd name="connsiteX2" fmla="*/ 530225 w 1365250"/>
              <a:gd name="connsiteY2" fmla="*/ 727075 h 943459"/>
              <a:gd name="connsiteX3" fmla="*/ 882650 w 1365250"/>
              <a:gd name="connsiteY3" fmla="*/ 3175 h 943459"/>
              <a:gd name="connsiteX4" fmla="*/ 1089025 w 1365250"/>
              <a:gd name="connsiteY4" fmla="*/ 111125 h 943459"/>
              <a:gd name="connsiteX5" fmla="*/ 1365250 w 1365250"/>
              <a:gd name="connsiteY5" fmla="*/ 0 h 943459"/>
              <a:gd name="connsiteX0" fmla="*/ 0 w 1365250"/>
              <a:gd name="connsiteY0" fmla="*/ 686452 h 944114"/>
              <a:gd name="connsiteX1" fmla="*/ 222250 w 1365250"/>
              <a:gd name="connsiteY1" fmla="*/ 943627 h 944114"/>
              <a:gd name="connsiteX2" fmla="*/ 530225 w 1365250"/>
              <a:gd name="connsiteY2" fmla="*/ 727727 h 944114"/>
              <a:gd name="connsiteX3" fmla="*/ 869950 w 1365250"/>
              <a:gd name="connsiteY3" fmla="*/ 652 h 944114"/>
              <a:gd name="connsiteX4" fmla="*/ 1089025 w 1365250"/>
              <a:gd name="connsiteY4" fmla="*/ 111777 h 944114"/>
              <a:gd name="connsiteX5" fmla="*/ 1365250 w 1365250"/>
              <a:gd name="connsiteY5" fmla="*/ 652 h 944114"/>
              <a:gd name="connsiteX0" fmla="*/ 0 w 1365250"/>
              <a:gd name="connsiteY0" fmla="*/ 685808 h 943470"/>
              <a:gd name="connsiteX1" fmla="*/ 222250 w 1365250"/>
              <a:gd name="connsiteY1" fmla="*/ 942983 h 943470"/>
              <a:gd name="connsiteX2" fmla="*/ 530225 w 1365250"/>
              <a:gd name="connsiteY2" fmla="*/ 727083 h 943470"/>
              <a:gd name="connsiteX3" fmla="*/ 869950 w 1365250"/>
              <a:gd name="connsiteY3" fmla="*/ 8 h 943470"/>
              <a:gd name="connsiteX4" fmla="*/ 1089025 w 1365250"/>
              <a:gd name="connsiteY4" fmla="*/ 111133 h 943470"/>
              <a:gd name="connsiteX5" fmla="*/ 1365250 w 1365250"/>
              <a:gd name="connsiteY5" fmla="*/ 8 h 94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250" h="943470">
                <a:moveTo>
                  <a:pt x="0" y="685808"/>
                </a:moveTo>
                <a:cubicBezTo>
                  <a:pt x="66939" y="810956"/>
                  <a:pt x="133879" y="936104"/>
                  <a:pt x="222250" y="942983"/>
                </a:cubicBezTo>
                <a:cubicBezTo>
                  <a:pt x="310621" y="949862"/>
                  <a:pt x="422275" y="884245"/>
                  <a:pt x="530225" y="727083"/>
                </a:cubicBezTo>
                <a:cubicBezTo>
                  <a:pt x="638175" y="569921"/>
                  <a:pt x="840317" y="1066"/>
                  <a:pt x="869950" y="8"/>
                </a:cubicBezTo>
                <a:cubicBezTo>
                  <a:pt x="899583" y="-1050"/>
                  <a:pt x="1006475" y="111133"/>
                  <a:pt x="1089025" y="111133"/>
                </a:cubicBezTo>
                <a:cubicBezTo>
                  <a:pt x="1171575" y="111133"/>
                  <a:pt x="1268412" y="54777"/>
                  <a:pt x="1365250" y="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4972691" y="4382358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1780" y="3525855"/>
            <a:ext cx="467602" cy="89470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110426" y="514576"/>
            <a:ext cx="8485498" cy="813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Подивись </a:t>
            </a:r>
            <a:r>
              <a:rPr lang="ru-RU" sz="40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" y="2736261"/>
            <a:ext cx="2986338" cy="30809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911 0.02407 L 0.01823 0.03379 L 0.0276 0.02963 L 0.04062 0.00741 L 0.07161 -0.10509 L 0.08203 -0.09167 L 0.08958 -0.0875 L 0.1026 -0.09352 L 0.11198 -0.10324 " pathEditMode="relative" rAng="0" ptsTypes="AAAAAAAAAA">
                                      <p:cBhvr>
                                        <p:cTn id="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17189" r="30864" b="66023"/>
          <a:stretch/>
        </p:blipFill>
        <p:spPr>
          <a:xfrm>
            <a:off x="805072" y="2087984"/>
            <a:ext cx="10548000" cy="2077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1151027" y="2074907"/>
            <a:ext cx="692727" cy="11867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2025555" y="2073558"/>
            <a:ext cx="692727" cy="11867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2935192" y="2077102"/>
            <a:ext cx="692727" cy="11867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3904960" y="2073557"/>
            <a:ext cx="692727" cy="118677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4874576" y="2073557"/>
            <a:ext cx="692727" cy="11867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5928152" y="2077968"/>
            <a:ext cx="692727" cy="118677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6837789" y="2081512"/>
            <a:ext cx="692727" cy="118677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7807557" y="2077967"/>
            <a:ext cx="692727" cy="118677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8777173" y="2077967"/>
            <a:ext cx="692727" cy="118677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41212" r="75471" b="43300"/>
          <a:stretch/>
        </p:blipFill>
        <p:spPr>
          <a:xfrm>
            <a:off x="9810836" y="2073557"/>
            <a:ext cx="692727" cy="11867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1112385" y="3327452"/>
            <a:ext cx="626731" cy="6615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3" t="44477" r="37156" b="47846"/>
          <a:stretch/>
        </p:blipFill>
        <p:spPr>
          <a:xfrm>
            <a:off x="1469157" y="3229998"/>
            <a:ext cx="361754" cy="66154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2106891" y="3325852"/>
            <a:ext cx="626731" cy="6615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3" t="44477" r="37156" b="47846"/>
          <a:stretch/>
        </p:blipFill>
        <p:spPr>
          <a:xfrm>
            <a:off x="2463663" y="3228398"/>
            <a:ext cx="361754" cy="66154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3128384" y="3332628"/>
            <a:ext cx="626731" cy="6615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3" t="44477" r="37156" b="47846"/>
          <a:stretch/>
        </p:blipFill>
        <p:spPr>
          <a:xfrm>
            <a:off x="3485156" y="3235174"/>
            <a:ext cx="361754" cy="66154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4293767" y="3325852"/>
            <a:ext cx="626731" cy="66154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3" t="44477" r="37156" b="47846"/>
          <a:stretch/>
        </p:blipFill>
        <p:spPr>
          <a:xfrm>
            <a:off x="4650539" y="3228398"/>
            <a:ext cx="361754" cy="66154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41212" r="46928" b="43300"/>
          <a:stretch/>
        </p:blipFill>
        <p:spPr>
          <a:xfrm>
            <a:off x="5837503" y="3015506"/>
            <a:ext cx="687638" cy="127085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41212" r="38555" b="43300"/>
          <a:stretch/>
        </p:blipFill>
        <p:spPr>
          <a:xfrm>
            <a:off x="6183069" y="3026888"/>
            <a:ext cx="1016703" cy="1259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798" y="2957294"/>
            <a:ext cx="1429528" cy="1333371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00099" y="618312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малу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ґ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521165" y="257938"/>
            <a:ext cx="2168921" cy="20060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7189" r="33616" b="73502"/>
          <a:stretch/>
        </p:blipFill>
        <p:spPr>
          <a:xfrm>
            <a:off x="805072" y="4072995"/>
            <a:ext cx="10571880" cy="11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Прямоугольник 34"/>
          <p:cNvSpPr/>
          <p:nvPr/>
        </p:nvSpPr>
        <p:spPr>
          <a:xfrm>
            <a:off x="1088823" y="603616"/>
            <a:ext cx="8415799" cy="1314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41077" r="77518" b="40471"/>
          <a:stretch/>
        </p:blipFill>
        <p:spPr>
          <a:xfrm>
            <a:off x="6643143" y="4040967"/>
            <a:ext cx="892847" cy="14494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077" r="70066" b="40471"/>
          <a:stretch/>
        </p:blipFill>
        <p:spPr>
          <a:xfrm>
            <a:off x="6938071" y="4040967"/>
            <a:ext cx="1125496" cy="14494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0116" y="3994177"/>
            <a:ext cx="1549866" cy="15764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45636" r="75778" b="42818"/>
          <a:stretch/>
        </p:blipFill>
        <p:spPr>
          <a:xfrm>
            <a:off x="1238592" y="4397498"/>
            <a:ext cx="763571" cy="92965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075" y="4349139"/>
            <a:ext cx="853514" cy="95715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6929" y="4349139"/>
            <a:ext cx="853514" cy="95715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7132" y="4369994"/>
            <a:ext cx="853514" cy="9571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1144252" y="4346844"/>
            <a:ext cx="626731" cy="6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3343" y="494528"/>
            <a:ext cx="8732066" cy="765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2146782" y="4172007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2146782" y="1456402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13782" y="4662691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1658" y="1945524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919" t="30869" r="57129" b="44863"/>
          <a:stretch/>
        </p:blipFill>
        <p:spPr>
          <a:xfrm>
            <a:off x="5483375" y="2025740"/>
            <a:ext cx="1013581" cy="1739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5242" t="30451" r="46011" b="44863"/>
          <a:stretch/>
        </p:blipFill>
        <p:spPr>
          <a:xfrm>
            <a:off x="4014598" y="2000798"/>
            <a:ext cx="1114939" cy="1769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5438" t="29400" r="34887" b="44863"/>
          <a:stretch/>
        </p:blipFill>
        <p:spPr>
          <a:xfrm>
            <a:off x="6728412" y="4731253"/>
            <a:ext cx="1233189" cy="1845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67635" t="30869" r="23618" b="44863"/>
          <a:stretch/>
        </p:blipFill>
        <p:spPr>
          <a:xfrm>
            <a:off x="8311915" y="2025740"/>
            <a:ext cx="1114937" cy="17399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7060" t="64870" r="53398" b="9684"/>
          <a:stretch/>
        </p:blipFill>
        <p:spPr>
          <a:xfrm>
            <a:off x="5483375" y="4716645"/>
            <a:ext cx="1223000" cy="18345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47242" t="64870" r="44011" b="9684"/>
          <a:stretch/>
        </p:blipFill>
        <p:spPr>
          <a:xfrm>
            <a:off x="4008452" y="4759043"/>
            <a:ext cx="1121085" cy="1834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59171" t="64870" r="31949" b="9684"/>
          <a:stretch/>
        </p:blipFill>
        <p:spPr>
          <a:xfrm>
            <a:off x="6823530" y="1968261"/>
            <a:ext cx="1138071" cy="18345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71627" t="64870" r="19229" b="9684"/>
          <a:stretch/>
        </p:blipFill>
        <p:spPr>
          <a:xfrm>
            <a:off x="8493184" y="4736669"/>
            <a:ext cx="1172042" cy="18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44354</TotalTime>
  <Words>387</Words>
  <Application>Microsoft Office PowerPoint</Application>
  <PresentationFormat>Произвольный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2853</cp:revision>
  <dcterms:created xsi:type="dcterms:W3CDTF">2018-01-05T16:38:53Z</dcterms:created>
  <dcterms:modified xsi:type="dcterms:W3CDTF">2024-01-07T09:20:35Z</dcterms:modified>
</cp:coreProperties>
</file>