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20" r:id="rId3"/>
    <p:sldId id="321" r:id="rId4"/>
    <p:sldId id="317" r:id="rId5"/>
    <p:sldId id="300" r:id="rId6"/>
    <p:sldId id="302" r:id="rId7"/>
    <p:sldId id="303" r:id="rId8"/>
    <p:sldId id="305" r:id="rId9"/>
    <p:sldId id="277" r:id="rId10"/>
    <p:sldId id="307" r:id="rId11"/>
    <p:sldId id="309" r:id="rId12"/>
    <p:sldId id="310" r:id="rId13"/>
    <p:sldId id="311" r:id="rId14"/>
    <p:sldId id="313" r:id="rId15"/>
    <p:sldId id="316" r:id="rId16"/>
    <p:sldId id="322" r:id="rId17"/>
    <p:sldId id="32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7C268"/>
    <a:srgbClr val="2F3242"/>
    <a:srgbClr val="722651"/>
    <a:srgbClr val="DED231"/>
    <a:srgbClr val="295FFF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91342" y="4333667"/>
            <a:ext cx="9100458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i="1" dirty="0">
                <a:solidFill>
                  <a:schemeClr val="bg1"/>
                </a:solidFill>
              </a:rPr>
              <a:t>Урок-екскурсія.</a:t>
            </a:r>
            <a:r>
              <a:rPr lang="uk-UA" sz="4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Праця людей узимку</a:t>
            </a:r>
            <a:r>
              <a:rPr lang="uk-UA" sz="4800" b="1" dirty="0" smtClean="0">
                <a:solidFill>
                  <a:schemeClr val="bg1"/>
                </a:solidFill>
              </a:rPr>
              <a:t>.</a:t>
            </a:r>
            <a:endParaRPr lang="uk-UA" sz="48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9045CA8-EA55-4771-8612-CFEF1288B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" b="7826"/>
          <a:stretch/>
        </p:blipFill>
        <p:spPr>
          <a:xfrm>
            <a:off x="1491342" y="859971"/>
            <a:ext cx="3148353" cy="3254829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560303" y="1686523"/>
            <a:ext cx="30314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69773D28-4150-43DC-9FE3-15505AD7A60A}"/>
              </a:ext>
            </a:extLst>
          </p:cNvPr>
          <p:cNvSpPr/>
          <p:nvPr/>
        </p:nvSpPr>
        <p:spPr>
          <a:xfrm>
            <a:off x="1001486" y="1656000"/>
            <a:ext cx="4856996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У </a:t>
            </a:r>
            <a:r>
              <a:rPr lang="ru-RU" sz="2400" b="1" dirty="0" err="1">
                <a:solidFill>
                  <a:schemeClr val="bg1"/>
                </a:solidFill>
              </a:rPr>
              <a:t>селі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господарі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чистять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свої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подвір’я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снігу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обтрушують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сніг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молодих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фруктових</a:t>
            </a:r>
            <a:r>
              <a:rPr lang="ru-RU" sz="2400" b="1" dirty="0">
                <a:solidFill>
                  <a:schemeClr val="bg1"/>
                </a:solidFill>
              </a:rPr>
              <a:t> дерев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нагортають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сніг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коріння</a:t>
            </a:r>
            <a:r>
              <a:rPr lang="ru-RU" sz="2400" b="1" dirty="0" smtClean="0">
                <a:solidFill>
                  <a:schemeClr val="bg1"/>
                </a:solidFill>
              </a:rPr>
              <a:t> дерев, </a:t>
            </a:r>
            <a:r>
              <a:rPr lang="ru-RU" sz="2400" b="1" dirty="0" err="1" smtClean="0">
                <a:solidFill>
                  <a:schemeClr val="bg1"/>
                </a:solidFill>
              </a:rPr>
              <a:t>кущів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доглядають</a:t>
            </a:r>
            <a:r>
              <a:rPr lang="ru-RU" sz="2400" b="1" dirty="0">
                <a:solidFill>
                  <a:schemeClr val="bg1"/>
                </a:solidFill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</a:rPr>
              <a:t>тваринами</a:t>
            </a:r>
            <a:r>
              <a:rPr lang="ru-RU" sz="2400" b="1" dirty="0">
                <a:solidFill>
                  <a:schemeClr val="bg1"/>
                </a:solidFill>
              </a:rPr>
              <a:t>. 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B960D5-E843-4654-AC48-A6354CBE86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2131"/>
          <a:stretch/>
        </p:blipFill>
        <p:spPr>
          <a:xfrm>
            <a:off x="6081346" y="1637717"/>
            <a:ext cx="4989425" cy="3312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219200" y="494529"/>
            <a:ext cx="9851571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турботи  людям приносить з собою зима?</a:t>
            </a:r>
          </a:p>
        </p:txBody>
      </p:sp>
      <p:sp>
        <p:nvSpPr>
          <p:cNvPr id="12" name="Прямокутник 8">
            <a:extLst>
              <a:ext uri="{FF2B5EF4-FFF2-40B4-BE49-F238E27FC236}">
                <a16:creationId xmlns:a16="http://schemas.microsoft.com/office/drawing/2014/main" xmlns="" id="{69773D28-4150-43DC-9FE3-15505AD7A60A}"/>
              </a:ext>
            </a:extLst>
          </p:cNvPr>
          <p:cNvSpPr/>
          <p:nvPr/>
        </p:nvSpPr>
        <p:spPr>
          <a:xfrm>
            <a:off x="6081346" y="5159005"/>
            <a:ext cx="4639282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Розкажи, як </a:t>
            </a:r>
            <a:r>
              <a:rPr lang="uk-UA" sz="2400" b="1" dirty="0">
                <a:solidFill>
                  <a:schemeClr val="bg1"/>
                </a:solidFill>
              </a:rPr>
              <a:t>у твоїй сім’ї піклуються про домашніх </a:t>
            </a:r>
            <a:r>
              <a:rPr lang="uk-UA" sz="2400" b="1" dirty="0" smtClean="0">
                <a:solidFill>
                  <a:schemeClr val="bg1"/>
                </a:solidFill>
              </a:rPr>
              <a:t>тварин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3 Я досліджую світ\1 УРОКИ 2023\3 Людина і світ\№60 Урок-екскурсія. Праця людей узимку\2024-02-09_00283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553" r="106" b="1275"/>
          <a:stretch/>
        </p:blipFill>
        <p:spPr bwMode="auto">
          <a:xfrm>
            <a:off x="1450029" y="3725717"/>
            <a:ext cx="3708000" cy="244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4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9407" y="494528"/>
            <a:ext cx="8732066" cy="8008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4000" b="1" dirty="0" smtClean="0"/>
              <a:t>Поміркуй</a:t>
            </a:r>
            <a:endParaRPr lang="en-US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1703" b="17801"/>
          <a:stretch/>
        </p:blipFill>
        <p:spPr>
          <a:xfrm>
            <a:off x="5345010" y="1433343"/>
            <a:ext cx="5580000" cy="3600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41738" y="1433343"/>
            <a:ext cx="3861633" cy="12772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000" b="1" dirty="0" smtClean="0"/>
              <a:t>Чи потрібно взимку підгодовувати диких тварин? </a:t>
            </a:r>
          </a:p>
          <a:p>
            <a:pPr algn="ctr" fontAlgn="base"/>
            <a:r>
              <a:rPr lang="uk-UA" sz="2000" b="1" dirty="0" smtClean="0"/>
              <a:t>Як це роблять діти і дорослі?</a:t>
            </a:r>
            <a:endParaRPr lang="en-US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28096" y="5033343"/>
            <a:ext cx="3556833" cy="8444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000" b="1" dirty="0"/>
              <a:t>Лісники майструють такі годівниці для  лосів та косуль </a:t>
            </a:r>
            <a:endParaRPr lang="en-US" sz="2000" b="1" dirty="0"/>
          </a:p>
        </p:txBody>
      </p:sp>
      <p:pic>
        <p:nvPicPr>
          <p:cNvPr id="2050" name="Picture 2" descr="Народна Воля » Допомога диким тваринам взимку – запорука їх збере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737" y="2805128"/>
            <a:ext cx="3861633" cy="26504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4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399" y="527775"/>
            <a:ext cx="10156371" cy="9141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 діти піклуються про пташок взимку?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" b="4454"/>
          <a:stretch/>
        </p:blipFill>
        <p:spPr>
          <a:xfrm>
            <a:off x="2539301" y="1714112"/>
            <a:ext cx="6506727" cy="44432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58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853" y="494528"/>
            <a:ext cx="8732066" cy="7995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15143" y="1646240"/>
            <a:ext cx="4397828" cy="34038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Годівницю</a:t>
            </a:r>
            <a:r>
              <a:rPr lang="ru-RU" sz="2400" b="1" dirty="0"/>
              <a:t> для </a:t>
            </a:r>
            <a:r>
              <a:rPr lang="ru-RU" sz="2400" b="1" dirty="0" err="1"/>
              <a:t>пташок</a:t>
            </a:r>
            <a:endParaRPr lang="ru-RU" sz="2400" b="1" dirty="0"/>
          </a:p>
          <a:p>
            <a:pPr algn="ctr"/>
            <a:r>
              <a:rPr lang="ru-RU" sz="2400" b="1" dirty="0" err="1"/>
              <a:t>Майстрували</a:t>
            </a:r>
            <a:r>
              <a:rPr lang="ru-RU" sz="2400" b="1" dirty="0"/>
              <a:t> ми завзято,</a:t>
            </a:r>
          </a:p>
          <a:p>
            <a:pPr algn="ctr"/>
            <a:r>
              <a:rPr lang="ru-RU" sz="2400" b="1" dirty="0" err="1"/>
              <a:t>Об’єдналися</a:t>
            </a:r>
            <a:r>
              <a:rPr lang="ru-RU" sz="2400" b="1" dirty="0"/>
              <a:t> в </a:t>
            </a:r>
            <a:r>
              <a:rPr lang="ru-RU" sz="2400" b="1" dirty="0" err="1"/>
              <a:t>гурток</a:t>
            </a:r>
            <a:endParaRPr lang="ru-RU" sz="2400" b="1" dirty="0"/>
          </a:p>
          <a:p>
            <a:pPr algn="ctr"/>
            <a:r>
              <a:rPr lang="ru-RU" sz="2400" b="1" dirty="0"/>
              <a:t>Я, </a:t>
            </a:r>
            <a:r>
              <a:rPr lang="ru-RU" sz="2400" b="1" dirty="0" err="1"/>
              <a:t>дідусь</a:t>
            </a:r>
            <a:r>
              <a:rPr lang="ru-RU" sz="2400" b="1" dirty="0"/>
              <a:t> і </a:t>
            </a:r>
            <a:r>
              <a:rPr lang="ru-RU" sz="2400" b="1" dirty="0" err="1"/>
              <a:t>тато</a:t>
            </a:r>
            <a:r>
              <a:rPr lang="ru-RU" sz="2400" b="1" dirty="0" smtClean="0"/>
              <a:t>!</a:t>
            </a:r>
          </a:p>
          <a:p>
            <a:pPr algn="ctr"/>
            <a:r>
              <a:rPr lang="ru-RU" sz="2400" b="1" dirty="0" err="1"/>
              <a:t>Завітайте</a:t>
            </a:r>
            <a:r>
              <a:rPr lang="ru-RU" sz="2400" b="1" dirty="0"/>
              <a:t> до нас в </a:t>
            </a:r>
            <a:r>
              <a:rPr lang="ru-RU" sz="2400" b="1" dirty="0" err="1"/>
              <a:t>гості</a:t>
            </a:r>
            <a:endParaRPr lang="ru-RU" sz="2400" b="1" dirty="0"/>
          </a:p>
          <a:p>
            <a:pPr algn="ctr"/>
            <a:r>
              <a:rPr lang="ru-RU" sz="2400" b="1" dirty="0"/>
              <a:t>Пташки-невелички:</a:t>
            </a:r>
          </a:p>
          <a:p>
            <a:pPr algn="ctr"/>
            <a:r>
              <a:rPr lang="ru-RU" sz="2400" b="1" dirty="0" err="1"/>
              <a:t>Снігурі</a:t>
            </a:r>
            <a:r>
              <a:rPr lang="ru-RU" sz="2400" b="1" dirty="0"/>
              <a:t>, </a:t>
            </a:r>
            <a:r>
              <a:rPr lang="ru-RU" sz="2400" b="1" dirty="0" err="1"/>
              <a:t>горобчики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/>
              <a:t>Синички-сестрички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30" name="Picture 6" descr="Ð ÐµÐ·ÑÐ»ÑÑÐ°Ñ Ð¿Ð¾ÑÑÐºÑ Ð·Ð¾Ð±ÑÐ°Ð¶ÐµÐ½Ñ Ð·Ð° Ð·Ð°Ð¿Ð¸ÑÐ¾Ð¼ &quot;png Ð¾ÑÐµÑ&quot;">
            <a:extLst>
              <a:ext uri="{FF2B5EF4-FFF2-40B4-BE49-F238E27FC236}">
                <a16:creationId xmlns:a16="http://schemas.microsoft.com/office/drawing/2014/main" xmlns="" id="{633D8125-8E1F-4652-96C0-34832457B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59" b="89916" l="9926" r="89706">
                        <a14:foregroundMark x1="23162" y1="15798" x2="27574" y2="7395"/>
                        <a14:foregroundMark x1="27574" y1="7395" x2="45956" y2="7059"/>
                        <a14:foregroundMark x1="45956" y1="7059" x2="54779" y2="14454"/>
                        <a14:foregroundMark x1="54779" y1="14454" x2="36397" y2="12437"/>
                        <a14:foregroundMark x1="36397" y1="12437" x2="23162" y2="15462"/>
                        <a14:foregroundMark x1="88971" y1="24538" x2="89706" y2="25210"/>
                        <a14:foregroundMark x1="86765" y1="35966" x2="86029" y2="36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187" y="1741065"/>
            <a:ext cx="1960863" cy="428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 ÐµÐ·ÑÐ»ÑÑÐ°Ñ Ð¿Ð¾ÑÑÐºÑ Ð·Ð¾Ð±ÑÐ°Ð¶ÐµÐ½Ñ Ð·Ð° Ð·Ð°Ð¿Ð¸ÑÐ¾Ð¼ &quot;png Ð´ÐµÐ´ÑÑÐºÐ°&quot;">
            <a:extLst>
              <a:ext uri="{FF2B5EF4-FFF2-40B4-BE49-F238E27FC236}">
                <a16:creationId xmlns:a16="http://schemas.microsoft.com/office/drawing/2014/main" xmlns="" id="{9526EF29-2BCE-48F7-B673-25E1A6D1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027" y="1899466"/>
            <a:ext cx="2335635" cy="355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88" y="1741065"/>
            <a:ext cx="2321348" cy="19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9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197429" y="1561713"/>
            <a:ext cx="4147458" cy="33684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Кожен</a:t>
            </a:r>
            <a:r>
              <a:rPr lang="ru-RU" sz="2400" b="1" dirty="0"/>
              <a:t> </a:t>
            </a:r>
            <a:r>
              <a:rPr lang="ru-RU" sz="2400" b="1" dirty="0" err="1"/>
              <a:t>їжу</a:t>
            </a:r>
            <a:r>
              <a:rPr lang="ru-RU" sz="2400" b="1" dirty="0"/>
              <a:t> тут </a:t>
            </a:r>
            <a:r>
              <a:rPr lang="ru-RU" sz="2400" b="1" dirty="0" err="1"/>
              <a:t>знайде</a:t>
            </a:r>
            <a:endParaRPr lang="ru-RU" sz="2400" b="1" dirty="0"/>
          </a:p>
          <a:p>
            <a:pPr algn="ctr"/>
            <a:r>
              <a:rPr lang="ru-RU" sz="2400" b="1" dirty="0"/>
              <a:t>До </a:t>
            </a:r>
            <a:r>
              <a:rPr lang="ru-RU" sz="2400" b="1" dirty="0" err="1"/>
              <a:t>душі</a:t>
            </a:r>
            <a:r>
              <a:rPr lang="ru-RU" sz="2400" b="1" dirty="0"/>
              <a:t>, за смаком,</a:t>
            </a:r>
          </a:p>
          <a:p>
            <a:pPr algn="ctr"/>
            <a:r>
              <a:rPr lang="ru-RU" sz="2400" b="1" dirty="0" err="1"/>
              <a:t>Горобці</a:t>
            </a:r>
            <a:r>
              <a:rPr lang="ru-RU" sz="2400" b="1" dirty="0"/>
              <a:t> — </a:t>
            </a:r>
            <a:r>
              <a:rPr lang="ru-RU" sz="2400" b="1" dirty="0" err="1"/>
              <a:t>насіння</a:t>
            </a:r>
            <a:r>
              <a:rPr lang="ru-RU" sz="2400" b="1" dirty="0"/>
              <a:t>, </a:t>
            </a:r>
            <a:r>
              <a:rPr lang="ru-RU" sz="2400" b="1" dirty="0" err="1"/>
              <a:t>хліб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/>
              <a:t>А синички — сало</a:t>
            </a:r>
            <a:r>
              <a:rPr lang="ru-RU" sz="2400" b="1" dirty="0" smtClean="0"/>
              <a:t>!</a:t>
            </a:r>
          </a:p>
          <a:p>
            <a:pPr algn="ctr"/>
            <a:r>
              <a:rPr lang="ru-RU" sz="2400" b="1" dirty="0"/>
              <a:t>Холод </a:t>
            </a:r>
            <a:r>
              <a:rPr lang="ru-RU" sz="2400" b="1" dirty="0" err="1"/>
              <a:t>лютий</a:t>
            </a:r>
            <a:r>
              <a:rPr lang="ru-RU" sz="2400" b="1" dirty="0"/>
              <a:t> на </a:t>
            </a:r>
            <a:r>
              <a:rPr lang="ru-RU" sz="2400" b="1" dirty="0" err="1"/>
              <a:t>дворі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/>
              <a:t>А у </a:t>
            </a:r>
            <a:r>
              <a:rPr lang="ru-RU" sz="2400" b="1" dirty="0" err="1"/>
              <a:t>пташок</a:t>
            </a:r>
            <a:r>
              <a:rPr lang="ru-RU" sz="2400" b="1" dirty="0"/>
              <a:t> свято:</a:t>
            </a:r>
          </a:p>
          <a:p>
            <a:pPr algn="ctr"/>
            <a:r>
              <a:rPr lang="ru-RU" sz="2400" b="1" dirty="0" err="1"/>
              <a:t>їм</a:t>
            </a:r>
            <a:r>
              <a:rPr lang="ru-RU" sz="2400" b="1" dirty="0"/>
              <a:t> </a:t>
            </a:r>
            <a:r>
              <a:rPr lang="ru-RU" sz="2400" b="1" dirty="0" err="1"/>
              <a:t>зробили</a:t>
            </a:r>
            <a:r>
              <a:rPr lang="ru-RU" sz="2400" b="1" dirty="0"/>
              <a:t> </a:t>
            </a:r>
            <a:r>
              <a:rPr lang="ru-RU" sz="2400" b="1" dirty="0" err="1"/>
              <a:t>годівничку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зимувати</a:t>
            </a:r>
            <a:r>
              <a:rPr lang="ru-RU" sz="2400" b="1" dirty="0" smtClean="0"/>
              <a:t>!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79" y="4891659"/>
            <a:ext cx="1767879" cy="12592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79" y="3399276"/>
            <a:ext cx="1673199" cy="95501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79" y="1699542"/>
            <a:ext cx="2047749" cy="112626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11853" y="494528"/>
            <a:ext cx="8732066" cy="7995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51" y="1561713"/>
            <a:ext cx="3531136" cy="344772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5221487" y="5150396"/>
            <a:ext cx="4009600" cy="90206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Досліди</a:t>
            </a:r>
            <a:r>
              <a:rPr lang="ru-RU" sz="2400" b="1" dirty="0" smtClean="0"/>
              <a:t>, яка </a:t>
            </a:r>
            <a:r>
              <a:rPr lang="ru-RU" sz="2400" b="1" dirty="0" err="1" smtClean="0"/>
              <a:t>їжа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подобається</a:t>
            </a:r>
            <a:r>
              <a:rPr lang="ru-RU" sz="2400" b="1" dirty="0" smtClean="0"/>
              <a:t> птахам.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078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7053" y="494529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407052" y="1398320"/>
            <a:ext cx="6517747" cy="680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звірів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змінюють</a:t>
            </a:r>
            <a:r>
              <a:rPr lang="ru-RU" sz="2400" b="1" dirty="0"/>
              <a:t> </a:t>
            </a:r>
            <a:r>
              <a:rPr lang="ru-RU" sz="2400" b="1" dirty="0" err="1"/>
              <a:t>своє</a:t>
            </a:r>
            <a:r>
              <a:rPr lang="ru-RU" sz="2400" b="1" dirty="0"/>
              <a:t> </a:t>
            </a:r>
            <a:r>
              <a:rPr lang="ru-RU" sz="2400" b="1" dirty="0" err="1"/>
              <a:t>хутро</a:t>
            </a:r>
            <a:r>
              <a:rPr lang="ru-RU" sz="2400" b="1" dirty="0"/>
              <a:t> </a:t>
            </a:r>
            <a:r>
              <a:rPr lang="ru-RU" sz="2400" b="1" dirty="0" err="1"/>
              <a:t>взимку</a:t>
            </a:r>
            <a:r>
              <a:rPr lang="ru-RU" sz="2400" b="1" dirty="0"/>
              <a:t>.</a:t>
            </a:r>
          </a:p>
        </p:txBody>
      </p:sp>
      <p:sp>
        <p:nvSpPr>
          <p:cNvPr id="8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407052" y="3026670"/>
            <a:ext cx="5870731" cy="712992"/>
          </a:xfrm>
          <a:prstGeom prst="rect">
            <a:avLst/>
          </a:prstGeom>
          <a:solidFill>
            <a:srgbClr val="FFC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Яких птахів ти можеш побачити взимку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9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381667" y="3848519"/>
            <a:ext cx="5685815" cy="701710"/>
          </a:xfrm>
          <a:prstGeom prst="rect">
            <a:avLst/>
          </a:prstGeom>
          <a:solidFill>
            <a:srgbClr val="27C26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піклуєшся ти  взимку про птахів?</a:t>
            </a:r>
            <a:endParaRPr lang="ru-RU" sz="2400" b="1" dirty="0"/>
          </a:p>
        </p:txBody>
      </p:sp>
      <p:sp>
        <p:nvSpPr>
          <p:cNvPr id="10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356281" y="4651868"/>
            <a:ext cx="5490833" cy="8417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потрібно взимку підгодовувати диких тварин?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84" y="980304"/>
            <a:ext cx="4483553" cy="5518717"/>
          </a:xfrm>
          <a:prstGeom prst="rect">
            <a:avLst/>
          </a:prstGeom>
        </p:spPr>
      </p:pic>
      <p:sp>
        <p:nvSpPr>
          <p:cNvPr id="11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407053" y="2171206"/>
            <a:ext cx="6310918" cy="789708"/>
          </a:xfrm>
          <a:prstGeom prst="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звірів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 smtClean="0"/>
              <a:t>лягають</a:t>
            </a:r>
            <a:r>
              <a:rPr lang="ru-RU" sz="2400" b="1" dirty="0" smtClean="0"/>
              <a:t> в </a:t>
            </a:r>
            <a:r>
              <a:rPr lang="ru-RU" sz="2400" b="1" dirty="0" err="1" smtClean="0"/>
              <a:t>сплячку</a:t>
            </a:r>
            <a:r>
              <a:rPr lang="ru-RU" sz="2400" b="1" dirty="0" smtClean="0"/>
              <a:t> </a:t>
            </a:r>
            <a:r>
              <a:rPr lang="ru-RU" sz="2400" b="1" dirty="0" err="1"/>
              <a:t>взимку</a:t>
            </a:r>
            <a:r>
              <a:rPr lang="ru-RU" sz="2400" b="1" dirty="0"/>
              <a:t>.</a:t>
            </a:r>
          </a:p>
        </p:txBody>
      </p:sp>
      <p:sp>
        <p:nvSpPr>
          <p:cNvPr id="12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356281" y="5578684"/>
            <a:ext cx="5635044" cy="6697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Як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пристосовуєшся</a:t>
            </a:r>
            <a:r>
              <a:rPr lang="ru-RU" sz="2400" b="1" dirty="0" smtClean="0"/>
              <a:t> до </a:t>
            </a:r>
            <a:r>
              <a:rPr lang="ru-RU" sz="2400" b="1" dirty="0" err="1" smtClean="0"/>
              <a:t>зимових</a:t>
            </a:r>
            <a:r>
              <a:rPr lang="ru-RU" sz="2400" b="1" dirty="0" smtClean="0"/>
              <a:t> умов?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6181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456" y="1553486"/>
            <a:ext cx="8182829" cy="67808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Викресли, чого НЕ можна класти в годівничку пташам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812971"/>
            <a:ext cx="1203719" cy="10304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12 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0890" y="512101"/>
            <a:ext cx="8732066" cy="8830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80" y="4777232"/>
            <a:ext cx="1726544" cy="1550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72" y="4577103"/>
            <a:ext cx="2141924" cy="15257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72" y="2355335"/>
            <a:ext cx="2171569" cy="20930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56" y="4622210"/>
            <a:ext cx="1937297" cy="17435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315" y="4480319"/>
            <a:ext cx="1609698" cy="169085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905" y="2621068"/>
            <a:ext cx="1690905" cy="160636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1075111" y="2368178"/>
            <a:ext cx="2607435" cy="2112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Чорний хліб</a:t>
            </a:r>
          </a:p>
          <a:p>
            <a:pPr algn="ctr"/>
            <a:r>
              <a:rPr lang="uk-UA" sz="2800" b="1" dirty="0" smtClean="0"/>
              <a:t>Білий хліб</a:t>
            </a:r>
          </a:p>
          <a:p>
            <a:pPr algn="ctr"/>
            <a:r>
              <a:rPr lang="uk-UA" sz="2800" b="1" dirty="0" smtClean="0"/>
              <a:t>Солоне сало</a:t>
            </a:r>
          </a:p>
          <a:p>
            <a:pPr algn="ctr"/>
            <a:r>
              <a:rPr lang="uk-UA" sz="2800" b="1" dirty="0" smtClean="0"/>
              <a:t>ковбасу</a:t>
            </a:r>
            <a:endParaRPr lang="ru-RU" sz="2800" b="1" dirty="0"/>
          </a:p>
        </p:txBody>
      </p:sp>
      <p:pic>
        <p:nvPicPr>
          <p:cNvPr id="3076" name="Picture 4" descr="Віконна годівниця для птахів &quot;Будиночок на вікно&quot;, Годівничка, Шпаківня,  Годівниця для птахів, Шпаківня: продаж, ціна у Ужгороді. Садові годівниці,  шпаківні від &quot;ЮТВЛАНТ&quot; - 157994416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4" b="10410"/>
          <a:stretch/>
        </p:blipFill>
        <p:spPr bwMode="auto">
          <a:xfrm>
            <a:off x="3802622" y="2379997"/>
            <a:ext cx="3177242" cy="2457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182029" y="2764971"/>
            <a:ext cx="2344942" cy="2177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340790" y="3646714"/>
            <a:ext cx="2344942" cy="2177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228758" y="4060371"/>
            <a:ext cx="2344942" cy="2177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7094164" y="2472249"/>
            <a:ext cx="2231572" cy="185925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275457" y="4684803"/>
            <a:ext cx="2231572" cy="185925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935238" y="4331499"/>
            <a:ext cx="2231572" cy="185925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9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671148" y="494530"/>
            <a:ext cx="8732067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6641" y="4857877"/>
            <a:ext cx="2401288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Цікаво, про що дізнаюсь далі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7334" y="4852181"/>
            <a:ext cx="2577465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 новими знаннями рухаюсь вперед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798" y="4857877"/>
            <a:ext cx="2279600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Нові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знання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були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нецікаві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395649" y="1440731"/>
            <a:ext cx="9283065" cy="68198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ілюстрації. Яка з них передає твої відчуття в кінці уроку?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D:\Картинки до тестів\!!!!_ЭСМИРА 1\5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68" y="2397528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Картинки до тестів\!!!!_ЭСМИРА 1\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26" y="2397528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Картинки до тестів\!!!!_ЭСМИРА 1\9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065" y="2442859"/>
            <a:ext cx="2284234" cy="22842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9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30"/>
            <a:ext cx="9022870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9297" y="4839033"/>
            <a:ext cx="1858508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чищу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зуби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2" name="Picture 2" descr="D:\Картинки до тестів\!!!!_ЭСМИРА_Супергерой\_free_2024-01-08-11-18-00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9" y="2339667"/>
            <a:ext cx="2360313" cy="236031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 до тестів\!!!!_ЭСМИРА_Супергерой\_free_2024-01-08-11-34-40_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089" y="2339666"/>
            <a:ext cx="2499367" cy="249936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247215" y="5064198"/>
            <a:ext cx="2117628" cy="44267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читаю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4" name="Picture 4" descr="D:\Картинки до тестів\!!!!_ЭСМИРА_Супергерой\_free_2024-01-08-11-40-28_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967" y="2299040"/>
            <a:ext cx="2441565" cy="2441565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6094967" y="4893938"/>
            <a:ext cx="2279600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прибираю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свої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речі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6" name="Picture 6" descr="D:\Картинки до тестів\!!!!_ЭСМИРА_Супергерой\_free_2024-01-08-11-12-00_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556" y="2299040"/>
            <a:ext cx="2469721" cy="246972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8759556" y="4927284"/>
            <a:ext cx="2202093" cy="78319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Щодня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вживаю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корисну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їжу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2196078" y="1372809"/>
            <a:ext cx="7664523" cy="79380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супергероїв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з різними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суперсилами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Подумай, в чому твоя 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суперсила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місяць?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число?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259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49829" y="527776"/>
            <a:ext cx="9470571" cy="11595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Плесни у долоньки, якщо явище природи відбувається взимку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86087" y="1890346"/>
            <a:ext cx="4612232" cy="7904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Стало холодно.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6087" y="2961138"/>
            <a:ext cx="4612231" cy="1197539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Тане сніг. </a:t>
            </a:r>
            <a:r>
              <a:rPr lang="uk-UA" sz="2800" b="1" dirty="0" smtClean="0"/>
              <a:t>З </a:t>
            </a:r>
            <a:r>
              <a:rPr lang="uk-UA" sz="2800" b="1" dirty="0"/>
              <a:t>під снігу визирають перші квіти.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48266" y="3085478"/>
            <a:ext cx="4086353" cy="10623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Листя на деревах жовтіє і опадає.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19399" y="4381185"/>
            <a:ext cx="3944088" cy="11343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Річки, ставки вкрилися льодом.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6088" y="4381185"/>
            <a:ext cx="4612231" cy="1082710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Сонце піднімається вище, тому стає тепліше.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77134" y="1878462"/>
            <a:ext cx="4086353" cy="1027801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Дні стали </a:t>
            </a:r>
            <a:r>
              <a:rPr lang="uk-UA" sz="2800" b="1" dirty="0" smtClean="0"/>
              <a:t>коротші,</a:t>
            </a:r>
            <a:r>
              <a:rPr lang="en-US" sz="2800" b="1" dirty="0" smtClean="0"/>
              <a:t> </a:t>
            </a:r>
          </a:p>
          <a:p>
            <a:pPr algn="ctr"/>
            <a:r>
              <a:rPr lang="uk-UA" sz="2800" b="1" dirty="0" smtClean="0"/>
              <a:t>а </a:t>
            </a:r>
            <a:r>
              <a:rPr lang="uk-UA" sz="2800" b="1" dirty="0"/>
              <a:t>ночі довші.</a:t>
            </a:r>
          </a:p>
        </p:txBody>
      </p:sp>
      <p:pic>
        <p:nvPicPr>
          <p:cNvPr id="1026" name="Picture 2" descr="D:\Картинки до тестів\Людина\Дівчинка з долонькам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794" y="3513280"/>
            <a:ext cx="2115212" cy="302249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3506" y="494529"/>
            <a:ext cx="8820227" cy="9474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67756297-EABA-41D0-B377-86254FC795E2}"/>
              </a:ext>
            </a:extLst>
          </p:cNvPr>
          <p:cNvSpPr/>
          <p:nvPr/>
        </p:nvSpPr>
        <p:spPr>
          <a:xfrm>
            <a:off x="1823506" y="1529055"/>
            <a:ext cx="4773238" cy="295585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Тихо, тихо сніг іде,</a:t>
            </a:r>
          </a:p>
          <a:p>
            <a:pPr algn="ctr"/>
            <a:r>
              <a:rPr lang="uk-UA" sz="2800" b="1" dirty="0"/>
              <a:t>Білий сніг лапатий.</a:t>
            </a:r>
          </a:p>
          <a:p>
            <a:pPr algn="ctr"/>
            <a:r>
              <a:rPr lang="uk-UA" sz="2800" b="1" dirty="0"/>
              <a:t>Ми у двір скоріш підем, візьмемо лопати.</a:t>
            </a:r>
          </a:p>
          <a:p>
            <a:pPr algn="ctr"/>
            <a:r>
              <a:rPr lang="uk-UA" sz="2800" b="1" dirty="0"/>
              <a:t>Ми прокинем зранку,</a:t>
            </a:r>
          </a:p>
          <a:p>
            <a:pPr algn="ctr"/>
            <a:r>
              <a:rPr lang="uk-UA" sz="2800" b="1" dirty="0"/>
              <a:t>Стежку біля ґанку.</a:t>
            </a:r>
            <a:endParaRPr lang="ru-RU" sz="2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F2BCF7C-C743-40CA-B8A0-3E9A05488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76" y="1714112"/>
            <a:ext cx="3302157" cy="425779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7A1AFC0E-0FDD-48A9-9EA9-C1ABF8917B70}"/>
              </a:ext>
            </a:extLst>
          </p:cNvPr>
          <p:cNvSpPr/>
          <p:nvPr/>
        </p:nvSpPr>
        <p:spPr>
          <a:xfrm>
            <a:off x="1314525" y="4539212"/>
            <a:ext cx="5791200" cy="8054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 які турботи розповідається в вірші?</a:t>
            </a:r>
            <a:endParaRPr lang="ru-RU" sz="2400" b="1" dirty="0"/>
          </a:p>
        </p:txBody>
      </p:sp>
      <p:sp>
        <p:nvSpPr>
          <p:cNvPr id="9" name="Прямокутник: округлені кути 6">
            <a:extLst>
              <a:ext uri="{FF2B5EF4-FFF2-40B4-BE49-F238E27FC236}">
                <a16:creationId xmlns:a16="http://schemas.microsoft.com/office/drawing/2014/main" xmlns="" id="{CD3DAE5D-F087-4751-B989-E48503B2B395}"/>
              </a:ext>
            </a:extLst>
          </p:cNvPr>
          <p:cNvSpPr/>
          <p:nvPr/>
        </p:nvSpPr>
        <p:spPr>
          <a:xfrm>
            <a:off x="1314525" y="5464761"/>
            <a:ext cx="5791200" cy="80541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З </a:t>
            </a:r>
            <a:r>
              <a:rPr lang="ru-RU" sz="2400" b="1" dirty="0" err="1"/>
              <a:t>якими</a:t>
            </a:r>
            <a:r>
              <a:rPr lang="ru-RU" sz="2400" b="1" dirty="0"/>
              <a:t> </a:t>
            </a:r>
            <a:r>
              <a:rPr lang="ru-RU" sz="2400" b="1" dirty="0" err="1"/>
              <a:t>зимовими</a:t>
            </a:r>
            <a:r>
              <a:rPr lang="ru-RU" sz="2400" b="1" dirty="0"/>
              <a:t> </a:t>
            </a:r>
            <a:r>
              <a:rPr lang="ru-RU" sz="2400" b="1" dirty="0" err="1"/>
              <a:t>змінами</a:t>
            </a:r>
            <a:r>
              <a:rPr lang="ru-RU" sz="2400" b="1" dirty="0"/>
              <a:t> </a:t>
            </a:r>
            <a:r>
              <a:rPr lang="ru-RU" sz="2400" b="1" dirty="0" err="1"/>
              <a:t>пов’язана</a:t>
            </a:r>
            <a:r>
              <a:rPr lang="ru-RU" sz="2400" b="1" dirty="0"/>
              <a:t> </a:t>
            </a:r>
            <a:r>
              <a:rPr lang="ru-RU" sz="2400" b="1" dirty="0" err="1"/>
              <a:t>праця</a:t>
            </a:r>
            <a:r>
              <a:rPr lang="ru-RU" sz="2400" b="1" dirty="0"/>
              <a:t> людей?</a:t>
            </a:r>
          </a:p>
        </p:txBody>
      </p:sp>
    </p:spTree>
    <p:extLst>
      <p:ext uri="{BB962C8B-B14F-4D97-AF65-F5344CB8AC3E}">
        <p14:creationId xmlns:p14="http://schemas.microsoft.com/office/powerpoint/2010/main" val="6959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1996" y="494527"/>
            <a:ext cx="9685490" cy="8226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Слово </a:t>
            </a:r>
            <a:r>
              <a:rPr lang="ru-RU" sz="3600" b="1" dirty="0" err="1" smtClean="0"/>
              <a:t>вчителя</a:t>
            </a:r>
            <a:endParaRPr lang="ru-RU" sz="8000" b="1" dirty="0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34E118A3-4EFA-493F-8173-15E3D41231B9}"/>
              </a:ext>
            </a:extLst>
          </p:cNvPr>
          <p:cNvSpPr/>
          <p:nvPr/>
        </p:nvSpPr>
        <p:spPr>
          <a:xfrm>
            <a:off x="1221994" y="2989522"/>
            <a:ext cx="3048909" cy="1090229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Значним</a:t>
            </a:r>
            <a:r>
              <a:rPr lang="ru-RU" sz="2800" b="1" dirty="0"/>
              <a:t> </a:t>
            </a:r>
            <a:r>
              <a:rPr lang="ru-RU" sz="2800" b="1" dirty="0" err="1"/>
              <a:t>похолоданням</a:t>
            </a:r>
            <a:r>
              <a:rPr lang="ru-RU" sz="2800" b="1" dirty="0"/>
              <a:t>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D4BC1989-3A06-4781-BA2C-517BFE1573A5}"/>
              </a:ext>
            </a:extLst>
          </p:cNvPr>
          <p:cNvSpPr/>
          <p:nvPr/>
        </p:nvSpPr>
        <p:spPr>
          <a:xfrm>
            <a:off x="4777918" y="2989523"/>
            <a:ext cx="3048909" cy="1090229"/>
          </a:xfrm>
          <a:prstGeom prst="plaqu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Випаданням</a:t>
            </a:r>
            <a:r>
              <a:rPr lang="ru-RU" sz="2800" b="1" dirty="0"/>
              <a:t> </a:t>
            </a:r>
            <a:r>
              <a:rPr lang="ru-RU" sz="2800" b="1" dirty="0" err="1"/>
              <a:t>сн</a:t>
            </a:r>
            <a:r>
              <a:rPr lang="uk-UA" sz="2800" b="1" dirty="0" err="1"/>
              <a:t>ігу</a:t>
            </a:r>
            <a:r>
              <a:rPr lang="uk-UA" sz="2800" b="1" dirty="0"/>
              <a:t>.</a:t>
            </a:r>
            <a:endParaRPr lang="ru-RU" sz="2800" b="1" dirty="0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2808E4D9-121B-4573-8184-1610009894DE}"/>
              </a:ext>
            </a:extLst>
          </p:cNvPr>
          <p:cNvSpPr/>
          <p:nvPr/>
        </p:nvSpPr>
        <p:spPr>
          <a:xfrm>
            <a:off x="3015832" y="4366820"/>
            <a:ext cx="3048909" cy="1090229"/>
          </a:xfrm>
          <a:prstGeom prst="plaque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Замерзанням</a:t>
            </a:r>
            <a:r>
              <a:rPr lang="ru-RU" sz="2800" b="1" dirty="0"/>
              <a:t> води.</a:t>
            </a:r>
          </a:p>
        </p:txBody>
      </p:sp>
      <p:pic>
        <p:nvPicPr>
          <p:cNvPr id="11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54" y="1947931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221994" y="1542457"/>
            <a:ext cx="6604833" cy="10918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Особливості</a:t>
            </a:r>
            <a:r>
              <a:rPr lang="ru-RU" sz="2800" b="1" dirty="0"/>
              <a:t> </a:t>
            </a:r>
            <a:r>
              <a:rPr lang="ru-RU" sz="2800" b="1" dirty="0" err="1"/>
              <a:t>праці</a:t>
            </a:r>
            <a:r>
              <a:rPr lang="ru-RU" sz="2800" b="1" dirty="0"/>
              <a:t> людей </a:t>
            </a:r>
            <a:r>
              <a:rPr lang="ru-RU" sz="2800" b="1" dirty="0" err="1"/>
              <a:t>взимку</a:t>
            </a:r>
            <a:r>
              <a:rPr lang="ru-RU" sz="2800" b="1" dirty="0"/>
              <a:t> </a:t>
            </a:r>
            <a:r>
              <a:rPr lang="ru-RU" sz="2800" b="1" dirty="0" err="1"/>
              <a:t>пов’язані</a:t>
            </a:r>
            <a:r>
              <a:rPr lang="ru-RU" sz="2800" b="1" dirty="0"/>
              <a:t> з </a:t>
            </a:r>
            <a:r>
              <a:rPr lang="ru-RU" sz="2800" b="1" dirty="0" err="1"/>
              <a:t>природними</a:t>
            </a:r>
            <a:r>
              <a:rPr lang="ru-RU" sz="2800" b="1" dirty="0"/>
              <a:t> </a:t>
            </a:r>
            <a:r>
              <a:rPr lang="ru-RU" sz="2800" b="1" dirty="0" err="1"/>
              <a:t>змінами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1481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494529"/>
            <a:ext cx="9851571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турботи  людям приносить з собою зима?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0A978CF8-8761-479F-A620-718F6C567EEE}"/>
              </a:ext>
            </a:extLst>
          </p:cNvPr>
          <p:cNvSpPr/>
          <p:nvPr/>
        </p:nvSpPr>
        <p:spPr>
          <a:xfrm>
            <a:off x="1055914" y="1643268"/>
            <a:ext cx="5410200" cy="22800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Необхідно</a:t>
            </a:r>
            <a:r>
              <a:rPr lang="ru-RU" sz="2400" b="1" dirty="0"/>
              <a:t> </a:t>
            </a:r>
            <a:r>
              <a:rPr lang="ru-RU" sz="2400" b="1" dirty="0" err="1"/>
              <a:t>дбати</a:t>
            </a:r>
            <a:r>
              <a:rPr lang="ru-RU" sz="2400" b="1" dirty="0"/>
              <a:t> про </a:t>
            </a:r>
            <a:r>
              <a:rPr lang="ru-RU" sz="2400" b="1" dirty="0" err="1"/>
              <a:t>утеплення</a:t>
            </a:r>
            <a:r>
              <a:rPr lang="ru-RU" sz="2400" b="1" dirty="0"/>
              <a:t> </a:t>
            </a:r>
            <a:r>
              <a:rPr lang="ru-RU" sz="2400" b="1" dirty="0" err="1"/>
              <a:t>приміщень</a:t>
            </a:r>
            <a:r>
              <a:rPr lang="ru-RU" sz="2400" b="1" dirty="0"/>
              <a:t>. </a:t>
            </a:r>
            <a:r>
              <a:rPr lang="ru-RU" sz="2400" b="1" dirty="0" smtClean="0"/>
              <a:t>Для </a:t>
            </a:r>
            <a:r>
              <a:rPr lang="ru-RU" sz="2400" b="1" dirty="0" err="1"/>
              <a:t>збереження</a:t>
            </a:r>
            <a:r>
              <a:rPr lang="ru-RU" sz="2400" b="1" dirty="0"/>
              <a:t> тепла в </a:t>
            </a:r>
            <a:r>
              <a:rPr lang="ru-RU" sz="2400" b="1" dirty="0" err="1"/>
              <a:t>приміщеннях</a:t>
            </a:r>
            <a:r>
              <a:rPr lang="ru-RU" sz="2400" b="1" dirty="0"/>
              <a:t> на зиму </a:t>
            </a:r>
            <a:r>
              <a:rPr lang="ru-RU" sz="2400" b="1" dirty="0" err="1"/>
              <a:t>потрібно</a:t>
            </a:r>
            <a:r>
              <a:rPr lang="ru-RU" sz="2400" b="1" dirty="0"/>
              <a:t> </a:t>
            </a:r>
            <a:r>
              <a:rPr lang="ru-RU" sz="2400" b="1" dirty="0" err="1"/>
              <a:t>заклеювати</a:t>
            </a:r>
            <a:r>
              <a:rPr lang="ru-RU" sz="2400" b="1" dirty="0"/>
              <a:t> </a:t>
            </a:r>
            <a:r>
              <a:rPr lang="ru-RU" sz="2400" b="1" dirty="0" err="1"/>
              <a:t>вікна</a:t>
            </a:r>
            <a:r>
              <a:rPr lang="ru-RU" sz="2400" b="1" dirty="0"/>
              <a:t>, </a:t>
            </a:r>
            <a:r>
              <a:rPr lang="ru-RU" sz="2400" b="1" dirty="0" err="1"/>
              <a:t>зачиняти</a:t>
            </a:r>
            <a:r>
              <a:rPr lang="ru-RU" sz="2400" b="1" dirty="0"/>
              <a:t> </a:t>
            </a:r>
            <a:r>
              <a:rPr lang="ru-RU" sz="2400" b="1" dirty="0" err="1"/>
              <a:t>двері</a:t>
            </a:r>
            <a:r>
              <a:rPr lang="ru-RU" sz="2400" b="1" dirty="0"/>
              <a:t> у </a:t>
            </a:r>
            <a:r>
              <a:rPr lang="ru-RU" sz="2400" b="1" dirty="0" err="1"/>
              <a:t>під’їздах</a:t>
            </a:r>
            <a:r>
              <a:rPr lang="ru-RU" sz="2400" b="1" dirty="0"/>
              <a:t>, </a:t>
            </a:r>
            <a:r>
              <a:rPr lang="ru-RU" sz="2400" b="1" dirty="0" err="1"/>
              <a:t>будинках</a:t>
            </a:r>
            <a:r>
              <a:rPr lang="ru-RU" sz="2400" b="1" dirty="0"/>
              <a:t>. </a:t>
            </a:r>
            <a:endParaRPr lang="ru-RU" sz="72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74D156-D78C-44EF-BDEE-79A5049EE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97" y="1643562"/>
            <a:ext cx="3796273" cy="404966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кутник: округлені кути 5">
            <a:extLst>
              <a:ext uri="{FF2B5EF4-FFF2-40B4-BE49-F238E27FC236}">
                <a16:creationId xmlns:a16="http://schemas.microsoft.com/office/drawing/2014/main" xmlns="" id="{36D48636-B25A-43AE-B41D-832EC0E72DFE}"/>
              </a:ext>
            </a:extLst>
          </p:cNvPr>
          <p:cNvSpPr/>
          <p:nvPr/>
        </p:nvSpPr>
        <p:spPr>
          <a:xfrm>
            <a:off x="1055914" y="4092373"/>
            <a:ext cx="5262607" cy="6973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Досліди</a:t>
            </a:r>
            <a:r>
              <a:rPr lang="ru-RU" sz="2400" b="1" dirty="0" smtClean="0"/>
              <a:t>, як </a:t>
            </a:r>
            <a:r>
              <a:rPr lang="ru-RU" sz="2400" b="1" dirty="0" err="1" smtClean="0"/>
              <a:t>утеплене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твоє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помешкання</a:t>
            </a:r>
            <a:r>
              <a:rPr lang="ru-RU" sz="2400" b="1" dirty="0" smtClean="0"/>
              <a:t>?</a:t>
            </a:r>
            <a:endParaRPr lang="ru-RU" sz="2400" b="1" dirty="0"/>
          </a:p>
        </p:txBody>
      </p:sp>
      <p:sp>
        <p:nvSpPr>
          <p:cNvPr id="9" name="Прямокутник: округлені кути 7">
            <a:extLst>
              <a:ext uri="{FF2B5EF4-FFF2-40B4-BE49-F238E27FC236}">
                <a16:creationId xmlns:a16="http://schemas.microsoft.com/office/drawing/2014/main" xmlns="" id="{02113BD9-B2C5-4A85-A724-8B23A1ADC21D}"/>
              </a:ext>
            </a:extLst>
          </p:cNvPr>
          <p:cNvSpPr/>
          <p:nvPr/>
        </p:nvSpPr>
        <p:spPr>
          <a:xfrm>
            <a:off x="1055914" y="4974772"/>
            <a:ext cx="5262607" cy="7184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 ми </a:t>
            </a:r>
            <a:r>
              <a:rPr lang="ru-RU" sz="2400" b="1" dirty="0" err="1"/>
              <a:t>зберігаємо</a:t>
            </a:r>
            <a:r>
              <a:rPr lang="ru-RU" sz="2400" b="1" dirty="0"/>
              <a:t> тепло у </a:t>
            </a:r>
            <a:r>
              <a:rPr lang="ru-RU" sz="2400" b="1" dirty="0" err="1"/>
              <a:t>школі</a:t>
            </a:r>
            <a:r>
              <a:rPr lang="ru-RU" sz="2400" b="1" dirty="0"/>
              <a:t>?</a:t>
            </a:r>
            <a:endParaRPr lang="ru-RU" sz="13800" b="1" dirty="0"/>
          </a:p>
        </p:txBody>
      </p:sp>
    </p:spTree>
    <p:extLst>
      <p:ext uri="{BB962C8B-B14F-4D97-AF65-F5344CB8AC3E}">
        <p14:creationId xmlns:p14="http://schemas.microsoft.com/office/powerpoint/2010/main" val="272266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xmlns="" id="{F60D233B-6589-41A0-9EBD-B381075285CE}"/>
              </a:ext>
            </a:extLst>
          </p:cNvPr>
          <p:cNvSpPr/>
          <p:nvPr/>
        </p:nvSpPr>
        <p:spPr>
          <a:xfrm>
            <a:off x="1488300" y="1479100"/>
            <a:ext cx="4489162" cy="107904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У </a:t>
            </a:r>
            <a:r>
              <a:rPr lang="ru-RU" sz="2400" b="1" dirty="0" err="1"/>
              <a:t>місті</a:t>
            </a:r>
            <a:r>
              <a:rPr lang="ru-RU" sz="2400" b="1" dirty="0"/>
              <a:t> </a:t>
            </a:r>
            <a:r>
              <a:rPr lang="ru-RU" sz="2400" b="1" dirty="0" err="1"/>
              <a:t>снігозбиральні</a:t>
            </a:r>
            <a:r>
              <a:rPr lang="ru-RU" sz="2400" b="1" dirty="0"/>
              <a:t> </a:t>
            </a:r>
            <a:r>
              <a:rPr lang="ru-RU" sz="2400" b="1" dirty="0" err="1"/>
              <a:t>машини</a:t>
            </a:r>
            <a:r>
              <a:rPr lang="ru-RU" sz="2400" b="1" dirty="0"/>
              <a:t> </a:t>
            </a:r>
            <a:r>
              <a:rPr lang="ru-RU" sz="2400" b="1" dirty="0" err="1"/>
              <a:t>прибирають</a:t>
            </a:r>
            <a:r>
              <a:rPr lang="ru-RU" sz="2400" b="1" dirty="0"/>
              <a:t> </a:t>
            </a:r>
            <a:r>
              <a:rPr lang="ru-RU" sz="2400" b="1" dirty="0" err="1"/>
              <a:t>сніг</a:t>
            </a:r>
            <a:r>
              <a:rPr lang="ru-RU" sz="2400" b="1" dirty="0"/>
              <a:t> з </a:t>
            </a:r>
            <a:r>
              <a:rPr lang="ru-RU" sz="2400" b="1" dirty="0" err="1"/>
              <a:t>вулиць</a:t>
            </a:r>
            <a:r>
              <a:rPr lang="ru-RU" sz="2400" b="1" dirty="0"/>
              <a:t>.</a:t>
            </a:r>
            <a:endParaRPr lang="ru-RU" sz="13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82FECB0-18E3-4DA2-8823-A4F7F9C5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6" y="2712553"/>
            <a:ext cx="6030092" cy="324697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19200" y="494529"/>
            <a:ext cx="9851571" cy="81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турботи  людям приносить з собою зима?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0E4DD1-6C31-416C-A586-45DE8DDD95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7" b="9052"/>
          <a:stretch/>
        </p:blipFill>
        <p:spPr>
          <a:xfrm>
            <a:off x="7311571" y="2712553"/>
            <a:ext cx="3497394" cy="34322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: округлені кути 7">
            <a:extLst>
              <a:ext uri="{FF2B5EF4-FFF2-40B4-BE49-F238E27FC236}">
                <a16:creationId xmlns:a16="http://schemas.microsoft.com/office/drawing/2014/main" xmlns="" id="{FF975C66-40C0-44AF-AC6A-8BD51AD6F4B5}"/>
              </a:ext>
            </a:extLst>
          </p:cNvPr>
          <p:cNvSpPr/>
          <p:nvPr/>
        </p:nvSpPr>
        <p:spPr>
          <a:xfrm>
            <a:off x="6890657" y="1544867"/>
            <a:ext cx="4180114" cy="10132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Двірник</a:t>
            </a:r>
            <a:r>
              <a:rPr lang="ru-RU" sz="2400" b="1" dirty="0"/>
              <a:t> </a:t>
            </a:r>
            <a:r>
              <a:rPr lang="ru-RU" sz="2400" b="1" dirty="0" err="1"/>
              <a:t>посипає</a:t>
            </a:r>
            <a:r>
              <a:rPr lang="ru-RU" sz="2400" b="1" dirty="0"/>
              <a:t> </a:t>
            </a:r>
            <a:r>
              <a:rPr lang="ru-RU" sz="2400" b="1" dirty="0" err="1"/>
              <a:t>лід</a:t>
            </a:r>
            <a:r>
              <a:rPr lang="ru-RU" sz="2400" b="1" dirty="0"/>
              <a:t> </a:t>
            </a:r>
            <a:r>
              <a:rPr lang="ru-RU" sz="2400" b="1" dirty="0" err="1"/>
              <a:t>піском</a:t>
            </a:r>
            <a:r>
              <a:rPr lang="ru-RU" sz="2400" b="1" dirty="0"/>
              <a:t>. </a:t>
            </a:r>
            <a:endParaRPr lang="ru-RU" sz="28700" b="1" dirty="0"/>
          </a:p>
        </p:txBody>
      </p:sp>
    </p:spTree>
    <p:extLst>
      <p:ext uri="{BB962C8B-B14F-4D97-AF65-F5344CB8AC3E}">
        <p14:creationId xmlns:p14="http://schemas.microsoft.com/office/powerpoint/2010/main" val="34230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3905" y="1390238"/>
            <a:ext cx="9167835" cy="515690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531</Words>
  <Application>Microsoft Office PowerPoint</Application>
  <PresentationFormat>Произвольный</PresentationFormat>
  <Paragraphs>102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65</cp:revision>
  <dcterms:created xsi:type="dcterms:W3CDTF">2018-01-05T16:38:53Z</dcterms:created>
  <dcterms:modified xsi:type="dcterms:W3CDTF">2024-02-09T08:12:46Z</dcterms:modified>
</cp:coreProperties>
</file>